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1178" r:id="rId3"/>
    <p:sldId id="919" r:id="rId4"/>
    <p:sldId id="1123" r:id="rId5"/>
    <p:sldId id="1122" r:id="rId6"/>
    <p:sldId id="1136" r:id="rId7"/>
    <p:sldId id="1127" r:id="rId8"/>
    <p:sldId id="920" r:id="rId9"/>
    <p:sldId id="921" r:id="rId10"/>
    <p:sldId id="916" r:id="rId11"/>
    <p:sldId id="778" r:id="rId12"/>
    <p:sldId id="779" r:id="rId13"/>
    <p:sldId id="785" r:id="rId14"/>
    <p:sldId id="787" r:id="rId15"/>
    <p:sldId id="1046" r:id="rId16"/>
    <p:sldId id="1142" r:id="rId17"/>
    <p:sldId id="1141" r:id="rId18"/>
    <p:sldId id="1049" r:id="rId19"/>
    <p:sldId id="1050" r:id="rId20"/>
    <p:sldId id="1051" r:id="rId21"/>
    <p:sldId id="1143" r:id="rId22"/>
    <p:sldId id="1180" r:id="rId23"/>
    <p:sldId id="1179" r:id="rId24"/>
    <p:sldId id="1138" r:id="rId25"/>
    <p:sldId id="1052" r:id="rId26"/>
    <p:sldId id="1144" r:id="rId27"/>
    <p:sldId id="1054" r:id="rId28"/>
    <p:sldId id="1058" r:id="rId29"/>
    <p:sldId id="1056" r:id="rId30"/>
    <p:sldId id="1075" r:id="rId31"/>
    <p:sldId id="1055" r:id="rId32"/>
    <p:sldId id="1059" r:id="rId33"/>
    <p:sldId id="1067" r:id="rId34"/>
    <p:sldId id="1068" r:id="rId35"/>
    <p:sldId id="1069" r:id="rId36"/>
    <p:sldId id="1070" r:id="rId37"/>
    <p:sldId id="1071" r:id="rId38"/>
    <p:sldId id="1145" r:id="rId39"/>
    <p:sldId id="1147" r:id="rId40"/>
    <p:sldId id="1073" r:id="rId41"/>
    <p:sldId id="1074" r:id="rId42"/>
    <p:sldId id="1130" r:id="rId43"/>
    <p:sldId id="1076" r:id="rId44"/>
    <p:sldId id="1077" r:id="rId45"/>
    <p:sldId id="1078" r:id="rId46"/>
    <p:sldId id="1079" r:id="rId47"/>
    <p:sldId id="1080" r:id="rId48"/>
    <p:sldId id="1081" r:id="rId49"/>
    <p:sldId id="1082" r:id="rId50"/>
    <p:sldId id="1139" r:id="rId51"/>
    <p:sldId id="1083" r:id="rId52"/>
    <p:sldId id="1084" r:id="rId53"/>
    <p:sldId id="1085" r:id="rId54"/>
    <p:sldId id="1086" r:id="rId55"/>
    <p:sldId id="1087" r:id="rId56"/>
    <p:sldId id="1088" r:id="rId57"/>
    <p:sldId id="1090" r:id="rId58"/>
    <p:sldId id="1091" r:id="rId59"/>
    <p:sldId id="1092" r:id="rId60"/>
    <p:sldId id="1160" r:id="rId61"/>
    <p:sldId id="1161" r:id="rId62"/>
    <p:sldId id="1093" r:id="rId63"/>
    <p:sldId id="1134" r:id="rId64"/>
    <p:sldId id="1094" r:id="rId65"/>
    <p:sldId id="1148" r:id="rId66"/>
    <p:sldId id="1135" r:id="rId67"/>
    <p:sldId id="1095" r:id="rId68"/>
    <p:sldId id="1097" r:id="rId69"/>
    <p:sldId id="1105" r:id="rId70"/>
    <p:sldId id="1106" r:id="rId71"/>
    <p:sldId id="1181" r:id="rId72"/>
    <p:sldId id="1182" r:id="rId73"/>
    <p:sldId id="1183" r:id="rId74"/>
    <p:sldId id="1184" r:id="rId75"/>
    <p:sldId id="1185" r:id="rId76"/>
    <p:sldId id="1186" r:id="rId77"/>
    <p:sldId id="1108" r:id="rId78"/>
    <p:sldId id="1107" r:id="rId79"/>
    <p:sldId id="1109" r:id="rId80"/>
    <p:sldId id="1098" r:id="rId81"/>
    <p:sldId id="1162" r:id="rId82"/>
    <p:sldId id="1166" r:id="rId83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mothy" initials="T" lastIdx="102" clrIdx="0">
    <p:extLst>
      <p:ext uri="{19B8F6BF-5375-455C-9EA6-DF929625EA0E}">
        <p15:presenceInfo xmlns:p15="http://schemas.microsoft.com/office/powerpoint/2012/main" userId="6f70958e3069516c" providerId="Windows Live"/>
      </p:ext>
    </p:extLst>
  </p:cmAuthor>
  <p:cmAuthor id="2" name="User55" initials="U" lastIdx="148" clrIdx="1">
    <p:extLst>
      <p:ext uri="{19B8F6BF-5375-455C-9EA6-DF929625EA0E}">
        <p15:presenceInfo xmlns:p15="http://schemas.microsoft.com/office/powerpoint/2012/main" userId="User55" providerId="None"/>
      </p:ext>
    </p:extLst>
  </p:cmAuthor>
  <p:cmAuthor id="3" name="Timothy" initials="T [2]" lastIdx="3" clrIdx="2">
    <p:extLst>
      <p:ext uri="{19B8F6BF-5375-455C-9EA6-DF929625EA0E}">
        <p15:presenceInfo xmlns:p15="http://schemas.microsoft.com/office/powerpoint/2012/main" userId="Timoth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FF"/>
    <a:srgbClr val="00FF99"/>
    <a:srgbClr val="FF9966"/>
    <a:srgbClr val="C7A1E3"/>
    <a:srgbClr val="0DC0FF"/>
    <a:srgbClr val="00CCFF"/>
    <a:srgbClr val="00B0EE"/>
    <a:srgbClr val="00A4DE"/>
    <a:srgbClr val="FF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78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commentAuthors" Target="commentAuthor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8A343-8100-4A38-816A-DDEEEA5EAE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3131A0-A368-4B48-AC47-E5FE3ACDA0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94E487-0A91-48F2-9AB7-4C2FFDA2D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66A9-683E-4E07-A7C7-A75514AFD2C2}" type="datetimeFigureOut">
              <a:rPr lang="en-CA" smtClean="0"/>
              <a:t>2023-12-31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07F33-D2E5-4891-A388-A738DB365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F75B7-A4AF-492D-84A6-2F93E291A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B4C14-BB0D-4B9F-8324-4B492E55CB9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4722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7EC26-CC1B-4CAE-A847-20EF9E235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5F2A8B-EBBF-4D2D-AEF5-440B8FACBA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A8D18-ACCD-4566-884D-1E1688680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66A9-683E-4E07-A7C7-A75514AFD2C2}" type="datetimeFigureOut">
              <a:rPr lang="en-CA" smtClean="0"/>
              <a:t>2023-12-31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63A913-D9ED-4CDA-9365-B838E10ED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32C02-4627-4E3E-B1DA-8F99EA5EC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B4C14-BB0D-4B9F-8324-4B492E55CB9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5203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1CC06F-3C00-4757-B045-EDD1A6EBEA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DDB36F-7253-410D-B816-C04D75D50C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26A652-56DB-46E4-BD6E-56B6E5850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66A9-683E-4E07-A7C7-A75514AFD2C2}" type="datetimeFigureOut">
              <a:rPr lang="en-CA" smtClean="0"/>
              <a:t>2023-12-31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D9818F-00C2-466D-A741-52A95FFCA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7458B-8605-4C5E-960E-0D474D6DE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B4C14-BB0D-4B9F-8324-4B492E55CB9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482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9AAE2-9E6C-497B-B8A0-AF1CB20D3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403FFC-76D5-453D-BB47-605F042DDB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55ABE9-0097-447B-B6AE-882D939A4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9E4A1-275D-4164-A802-CF9293A51392}" type="datetime1">
              <a:rPr lang="en-CA" smtClean="0"/>
              <a:t>2023-12-31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71DF98-F771-4132-829B-14D64DE56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2C37D-F620-4DAA-B387-4FE7BA9D4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2D28F-54A5-4CFF-A832-B99C2F1CE91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9348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19249-A93F-4B4A-8D4D-174AE4C1B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BBAC9-3875-4B9F-8DCF-C6D89687A3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E22122-0EFD-4823-9CA7-D28A3833C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5E737-E7CC-442D-A957-74370161F186}" type="datetime1">
              <a:rPr lang="en-CA" smtClean="0"/>
              <a:t>2023-12-31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4F52BB-6FA5-49EE-9269-ED998E91E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85BC5-C81E-4935-B895-A6C361164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2D28F-54A5-4CFF-A832-B99C2F1CE91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4151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BE167-BB2B-4103-B7BC-6C2899157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DBF770-EE37-4EFB-A90C-0F3701FA2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998BB-0928-4089-AEE9-B6D281665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95A23-56E0-41CD-B5A1-A0E9E80DA629}" type="datetime1">
              <a:rPr lang="en-CA" smtClean="0"/>
              <a:t>2023-12-31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5EC01B-1322-45BC-99B6-FD1FFC61B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DB60D-A661-47C7-9042-181EB8512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2D28F-54A5-4CFF-A832-B99C2F1CE91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1700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989DA-3B64-4830-8255-AAB4F0FE9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5779D-CFD0-465A-A3EC-2B108B2DEF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051093-F0AC-4F26-A65A-57A9602B27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52F101-8472-463E-ACD4-1B2349DEC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57696-10AC-4DAB-BEE9-DD8DA2F90897}" type="datetime1">
              <a:rPr lang="en-CA" smtClean="0"/>
              <a:t>2023-12-31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BF808E-BBC9-4D9E-BFC2-67FB17252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A00812-1018-4AFD-9A8D-3D43A8D88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2D28F-54A5-4CFF-A832-B99C2F1CE91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2862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59249-96C9-4B98-9D91-B52200B7F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99A575-8A17-49C6-B80A-19250C2D6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443ED4-0B8E-4BFA-BDC7-51408E7594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B3C413-7971-4BD3-9B86-CFAAAEAA54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E3B18C-58BF-4D0A-A123-C0A6BC37C9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CB2CC1-20DB-47F6-B426-9BD5621D3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9DEB7-8CE9-4256-9A0F-BD4172BBE206}" type="datetime1">
              <a:rPr lang="en-CA" smtClean="0"/>
              <a:t>2023-12-31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8F1646-BA97-4C1D-999B-5B171EB90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3CE36F-D8E4-4ACC-A5AE-C62C4065A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2D28F-54A5-4CFF-A832-B99C2F1CE91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03248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355CE-2960-4326-8548-F15F74E09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9B5C52-BF59-418D-95D5-C6B244726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5923C-AE8A-4754-88F3-4407BC781711}" type="datetime1">
              <a:rPr lang="en-CA" smtClean="0"/>
              <a:t>2023-12-31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5C5BB0-5CA9-483F-AD5F-8902798FF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924B71-FDFC-4848-93F8-E9EFB40E6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2D28F-54A5-4CFF-A832-B99C2F1CE91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1779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FE26FE-1067-480D-9A9A-7513A6DF1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1BFA0-80D6-4432-ABD0-98AB2F933115}" type="datetime1">
              <a:rPr lang="en-CA" smtClean="0"/>
              <a:t>2023-12-31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E99FC6-6830-458B-9DE3-115BB8152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CEA657-0874-4168-B1CF-468609CB1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2D28F-54A5-4CFF-A832-B99C2F1CE91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13281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AA7E6-23E9-4638-A594-E976A2839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598D0-BB0A-4754-BF78-566DE5249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3D7EA9-19E3-4D6F-8FA0-015AFE1BDA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81EC3E-4512-4087-A802-42884B4D7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F562C-F5ED-48F9-B0EF-438AA8B6F534}" type="datetime1">
              <a:rPr lang="en-CA" smtClean="0"/>
              <a:t>2023-12-31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0F3662-24FD-4D75-969C-6AB3B7B95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493034-CEE1-47F4-ABCB-350D82982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2D28F-54A5-4CFF-A832-B99C2F1CE91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2423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047D0-DB49-47CE-8BDF-5A8383296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13881-F8B8-4C4F-993F-303DD4C375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A312FB-7E28-4860-935B-978FDA12C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66A9-683E-4E07-A7C7-A75514AFD2C2}" type="datetimeFigureOut">
              <a:rPr lang="en-CA" smtClean="0"/>
              <a:t>2023-12-31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610044-A11D-4D14-9A1C-764455C58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7EA892-3FDF-4539-B82C-F94034D01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B4C14-BB0D-4B9F-8324-4B492E55CB9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89301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B9531-450A-4FB7-B22D-327635AF6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5F7AC9-7401-42BB-A472-BF22322FD1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2F4B8A-7DC3-4FDF-9928-7D135139EC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F71D0E-EA1C-4C9C-8B0B-31A1489C4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F2BA-7BD3-46C9-80AD-4C1CD5C3D4ED}" type="datetime1">
              <a:rPr lang="en-CA" smtClean="0"/>
              <a:t>2023-12-31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3818B7-4118-4E75-A158-038378263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E322D8-0D23-41AA-9FDA-2E1679B9E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2D28F-54A5-4CFF-A832-B99C2F1CE91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28417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FD197-C4B2-44C0-ACB2-4EFA60BAE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C085AB-7015-42CA-8DA1-ECE0DF8BF9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30F9D-11ED-4A18-9A70-81FA54A63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E190A-C686-4F44-8FFA-F5A7D6EFB346}" type="datetime1">
              <a:rPr lang="en-CA" smtClean="0"/>
              <a:t>2023-12-31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468AF-1094-46C1-A3F1-9927B500B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EA9BF-2B3E-490C-BF00-AEDC277B0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2D28F-54A5-4CFF-A832-B99C2F1CE91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40394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DA6E51-97AA-477D-A39A-F06A0437D7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CD42B1-B8CD-410C-8E9B-D0830BCD2D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151F3-9754-4A8B-82AE-D4CD0282B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F09E-6841-46D4-954D-F89836EE1BE3}" type="datetime1">
              <a:rPr lang="en-CA" smtClean="0"/>
              <a:t>2023-12-31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D706A-F33D-448B-8F66-88ADBCE07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029721-95A3-4CD2-9891-E3576B7F2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2D28F-54A5-4CFF-A832-B99C2F1CE91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2914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737E5-F9A7-4A88-AE6B-55D576D40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B6BCBB-1E9B-4828-AD30-EE5C87AE9E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7A639-CD4B-4FBD-97E3-95E9D9E8A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66A9-683E-4E07-A7C7-A75514AFD2C2}" type="datetimeFigureOut">
              <a:rPr lang="en-CA" smtClean="0"/>
              <a:t>2023-12-31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F8E24-F46D-4305-B6EB-AB8EEF0D0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FFB38-72ED-4188-A7C7-9E1F04C7F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B4C14-BB0D-4B9F-8324-4B492E55CB9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803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91040-775F-43E1-800F-272EFE458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C4EE3-1C7E-4FE1-A711-E94233A2FE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917B5D-41D9-4DE6-9357-D3211D7A3D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58F4AC-5D41-48A8-A472-54432319E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66A9-683E-4E07-A7C7-A75514AFD2C2}" type="datetimeFigureOut">
              <a:rPr lang="en-CA" smtClean="0"/>
              <a:t>2023-12-31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3D7FB3-1B06-4E38-8AF6-8E6AC01D8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32D3D0-579C-4537-A6E8-F30DB5B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B4C14-BB0D-4B9F-8324-4B492E55CB9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5138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02052-7F6D-479A-B324-CE1F20D75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A84EDC-159D-4541-8F85-2C90BED109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481C14-205A-4229-981A-D376DE7486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66A97D-7345-4425-A3BB-5EFC936EB8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3F1BBE-5A7A-46F5-AA2A-19895711D6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9152A6-AA18-4A87-A85A-DF14F1E7D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66A9-683E-4E07-A7C7-A75514AFD2C2}" type="datetimeFigureOut">
              <a:rPr lang="en-CA" smtClean="0"/>
              <a:t>2023-12-31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A81483-956D-49B4-9B94-A7B75990D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EE4562-317C-48F1-A9AA-C4AD73A43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B4C14-BB0D-4B9F-8324-4B492E55CB9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5153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7B8FD-F00B-4F58-A81A-E8F016DCD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72BC0B-1F01-404E-A5F6-F35863D26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66A9-683E-4E07-A7C7-A75514AFD2C2}" type="datetimeFigureOut">
              <a:rPr lang="en-CA" smtClean="0"/>
              <a:t>2023-12-31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A7474D-1C6C-4178-8007-5156EED97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7B2381-6384-4DEB-9684-B20868FF9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B4C14-BB0D-4B9F-8324-4B492E55CB9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1876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42E29E-3EC1-4405-89FA-6E2AEFFDE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66A9-683E-4E07-A7C7-A75514AFD2C2}" type="datetimeFigureOut">
              <a:rPr lang="en-CA" smtClean="0"/>
              <a:t>2023-12-31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514EA8-695F-477A-8B31-73328121C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72E928-C7F7-4E3B-BEEE-DFD7C8FD8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B4C14-BB0D-4B9F-8324-4B492E55CB9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3607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00BA5-563A-4441-8065-2AA03D889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DECC0-AE89-4102-BC5E-94A4DADD3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87B35F-78A6-4A1D-9101-4D87E2BA43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FBC70E-9302-4816-B755-416C9C49E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66A9-683E-4E07-A7C7-A75514AFD2C2}" type="datetimeFigureOut">
              <a:rPr lang="en-CA" smtClean="0"/>
              <a:t>2023-12-31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892252-0C5E-4E12-96FF-04A3AF02F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D401C0-A6EA-4B10-9D10-7F9BEDE75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B4C14-BB0D-4B9F-8324-4B492E55CB9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6869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4CCE1-FF87-4479-8988-E514C0C3B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985E42-3A6F-4D36-9B1D-B0030B758B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E0AB4E-F595-4AC2-B7D0-BA8AA0AAA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489D8E-8776-43ED-87C9-AAE683559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66A9-683E-4E07-A7C7-A75514AFD2C2}" type="datetimeFigureOut">
              <a:rPr lang="en-CA" smtClean="0"/>
              <a:t>2023-12-31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9CECEB-A751-4427-81E3-FB16FCD43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C82D4C-0ADA-4301-BBDB-F4538F26C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B4C14-BB0D-4B9F-8324-4B492E55CB9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7094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93EC3E-3E27-429A-A015-47D6A79FD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EBA927-6F03-420A-A84A-9E6A1EB519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219511-71DA-469D-BDC4-4D7E64B2AA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466A9-683E-4E07-A7C7-A75514AFD2C2}" type="datetimeFigureOut">
              <a:rPr lang="en-CA" smtClean="0"/>
              <a:t>2023-12-31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E3D9D3-1846-4E52-AD0D-8F72BA3E87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31F97-FAD6-412C-AA15-6E1AE92B32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B4C14-BB0D-4B9F-8324-4B492E55CB9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7211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1701CD-1EB5-45FD-BB8A-830CDF878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EA2685-EA78-4567-8E07-BA7DE8B26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4DC14-3DF5-43E2-B2EE-044360D7A3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F2C46-8D3D-4EC3-A1F8-35DDC2D1C3CB}" type="datetime1">
              <a:rPr lang="en-CA" smtClean="0"/>
              <a:t>2023-12-31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3C648-2D99-413C-B9E8-DC8FC8D3AA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F9D23-5D3F-4381-99C8-25FF4D0D9A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2D28F-54A5-4CFF-A832-B99C2F1CE91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1404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ueletterbible.org/lexicon/H2224/kjv/" TargetMode="External"/><Relationship Id="rId2" Type="http://schemas.openxmlformats.org/officeDocument/2006/relationships/hyperlink" Target="https://www.blueletterbible.org/lexicon/H8121/kjv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blueletterbible.org/lexicon/H4725/kjv/" TargetMode="External"/><Relationship Id="rId5" Type="http://schemas.openxmlformats.org/officeDocument/2006/relationships/hyperlink" Target="https://www.blueletterbible.org/lexicon/H7602/kjv/" TargetMode="External"/><Relationship Id="rId4" Type="http://schemas.openxmlformats.org/officeDocument/2006/relationships/hyperlink" Target="https://www.blueletterbible.org/lexicon/H935/kjv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gif"/><Relationship Id="rId5" Type="http://schemas.openxmlformats.org/officeDocument/2006/relationships/image" Target="../media/image21.gif"/><Relationship Id="rId4" Type="http://schemas.openxmlformats.org/officeDocument/2006/relationships/image" Target="../media/image42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1.gif"/><Relationship Id="rId7" Type="http://schemas.openxmlformats.org/officeDocument/2006/relationships/image" Target="../media/image5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2.png"/><Relationship Id="rId5" Type="http://schemas.openxmlformats.org/officeDocument/2006/relationships/image" Target="../media/image42.gif"/><Relationship Id="rId4" Type="http://schemas.openxmlformats.org/officeDocument/2006/relationships/image" Target="../media/image43.gif"/><Relationship Id="rId9" Type="http://schemas.openxmlformats.org/officeDocument/2006/relationships/image" Target="../media/image41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9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6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gif"/><Relationship Id="rId2" Type="http://schemas.openxmlformats.org/officeDocument/2006/relationships/image" Target="../media/image68.g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1.gif"/><Relationship Id="rId4" Type="http://schemas.openxmlformats.org/officeDocument/2006/relationships/image" Target="../media/image70.gi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gif"/><Relationship Id="rId2" Type="http://schemas.openxmlformats.org/officeDocument/2006/relationships/image" Target="../media/image78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0.gif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hyperlink" Target="https://www.blueletterbible.org/lexicon/H1241/kjv/" TargetMode="External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7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3.png"/><Relationship Id="rId5" Type="http://schemas.openxmlformats.org/officeDocument/2006/relationships/hyperlink" Target="mailto:tim@studythecalendar.com" TargetMode="Externa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575F7B-CE3C-9EBA-1625-89D17CD5EE05}"/>
              </a:ext>
            </a:extLst>
          </p:cNvPr>
          <p:cNvSpPr txBox="1"/>
          <p:nvPr/>
        </p:nvSpPr>
        <p:spPr>
          <a:xfrm>
            <a:off x="1788851" y="1905506"/>
            <a:ext cx="6738150" cy="304698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bliqueTopLef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CA" sz="9600" b="1" dirty="0">
                <a:ln>
                  <a:solidFill>
                    <a:srgbClr val="7030A0"/>
                  </a:solidFill>
                </a:ln>
                <a:solidFill>
                  <a:srgbClr val="FFFF00"/>
                </a:solidFill>
                <a:effectLst>
                  <a:glow rad="25400">
                    <a:srgbClr val="FFEBEB"/>
                  </a:glow>
                </a:effectLst>
                <a:latin typeface="Edwardian Script ITC" panose="030303020407070D0804" pitchFamily="66" charset="0"/>
                <a:ea typeface="Microsoft YaHei UI Light" panose="020B0502040204020203" pitchFamily="34" charset="-122"/>
              </a:rPr>
              <a:t>    </a:t>
            </a:r>
            <a:r>
              <a:rPr lang="en-CA" sz="9600" b="1" dirty="0">
                <a:ln>
                  <a:solidFill>
                    <a:srgbClr val="FFFF00"/>
                  </a:solidFill>
                </a:ln>
                <a:solidFill>
                  <a:srgbClr val="00FF99"/>
                </a:solidFill>
                <a:effectLst>
                  <a:glow rad="50800">
                    <a:schemeClr val="accent1">
                      <a:alpha val="84000"/>
                    </a:schemeClr>
                  </a:glow>
                </a:effectLst>
                <a:latin typeface="Edwardian Script ITC" panose="030303020407070D0804" pitchFamily="66" charset="0"/>
                <a:ea typeface="Microsoft YaHei UI Light" panose="020B0502040204020203" pitchFamily="34" charset="-122"/>
              </a:rPr>
              <a:t>Shemar  the</a:t>
            </a:r>
            <a:r>
              <a:rPr lang="en-CA" sz="9600" b="1" dirty="0">
                <a:ln>
                  <a:solidFill>
                    <a:srgbClr val="00B050"/>
                  </a:solidFill>
                </a:ln>
                <a:solidFill>
                  <a:srgbClr val="00FF99"/>
                </a:solidFill>
                <a:effectLst>
                  <a:glow rad="50800">
                    <a:schemeClr val="accent1">
                      <a:alpha val="84000"/>
                    </a:schemeClr>
                  </a:glow>
                </a:effectLst>
                <a:latin typeface="Edwardian Script ITC" panose="030303020407070D0804" pitchFamily="66" charset="0"/>
                <a:ea typeface="Microsoft YaHei UI Light" panose="020B0502040204020203" pitchFamily="34" charset="-122"/>
              </a:rPr>
              <a:t> </a:t>
            </a:r>
            <a:r>
              <a:rPr lang="en-CA" sz="9600" b="1" dirty="0">
                <a:ln>
                  <a:solidFill>
                    <a:srgbClr val="7030A0"/>
                  </a:solidFill>
                </a:ln>
                <a:solidFill>
                  <a:srgbClr val="FFFF00"/>
                </a:solidFill>
                <a:effectLst>
                  <a:glow rad="50800">
                    <a:srgbClr val="7030A0">
                      <a:alpha val="84000"/>
                    </a:srgbClr>
                  </a:glow>
                </a:effectLst>
                <a:latin typeface="Edwardian Script ITC" panose="030303020407070D0804" pitchFamily="66" charset="0"/>
                <a:ea typeface="Microsoft YaHei UI Light" panose="020B0502040204020203" pitchFamily="34" charset="-122"/>
              </a:rPr>
              <a:t>S</a:t>
            </a:r>
            <a:r>
              <a:rPr lang="en-CA" sz="9600" b="1" dirty="0">
                <a:ln>
                  <a:solidFill>
                    <a:srgbClr val="7030A0"/>
                  </a:solidFill>
                </a:ln>
                <a:solidFill>
                  <a:srgbClr val="FFFF00"/>
                </a:solidFill>
                <a:effectLst>
                  <a:glow rad="76200">
                    <a:srgbClr val="7030A0">
                      <a:alpha val="80000"/>
                    </a:srgbClr>
                  </a:glow>
                </a:effectLst>
                <a:latin typeface="Edwardian Script ITC" panose="030303020407070D0804" pitchFamily="66" charset="0"/>
                <a:ea typeface="Microsoft YaHei UI Light" panose="020B0502040204020203" pitchFamily="34" charset="-122"/>
              </a:rPr>
              <a:t>hemesh</a:t>
            </a:r>
            <a:r>
              <a:rPr lang="en-CA" sz="9600" b="1" dirty="0">
                <a:ln>
                  <a:solidFill>
                    <a:srgbClr val="7030A0"/>
                  </a:solidFill>
                </a:ln>
                <a:solidFill>
                  <a:srgbClr val="FFFF00"/>
                </a:solidFill>
                <a:effectLst>
                  <a:glow rad="50800">
                    <a:srgbClr val="7030A0">
                      <a:alpha val="84000"/>
                    </a:srgbClr>
                  </a:glow>
                </a:effectLst>
                <a:latin typeface="Edwardian Script ITC" panose="030303020407070D0804" pitchFamily="66" charset="0"/>
                <a:ea typeface="Microsoft YaHei UI Light" panose="020B0502040204020203" pitchFamily="34" charset="-122"/>
              </a:rPr>
              <a:t>  </a:t>
            </a:r>
            <a:r>
              <a:rPr lang="en-CA" sz="9600" b="1" dirty="0">
                <a:ln>
                  <a:solidFill>
                    <a:srgbClr val="7030A0"/>
                  </a:solidFill>
                </a:ln>
                <a:solidFill>
                  <a:srgbClr val="FFFF00"/>
                </a:solidFill>
                <a:effectLst>
                  <a:glow rad="76200">
                    <a:srgbClr val="7030A0">
                      <a:alpha val="80000"/>
                    </a:srgbClr>
                  </a:glow>
                </a:effectLst>
                <a:latin typeface="Edwardian Script ITC" panose="030303020407070D0804" pitchFamily="66" charset="0"/>
                <a:ea typeface="Microsoft YaHei UI Light" panose="020B0502040204020203" pitchFamily="34" charset="-122"/>
              </a:rPr>
              <a:t>Scurry!</a:t>
            </a:r>
            <a:endParaRPr lang="en-CA" sz="9600" b="1" dirty="0">
              <a:ln>
                <a:solidFill>
                  <a:srgbClr val="FFFF00"/>
                </a:solidFill>
              </a:ln>
              <a:solidFill>
                <a:srgbClr val="7030A0"/>
              </a:solidFill>
              <a:effectLst>
                <a:glow rad="76200">
                  <a:srgbClr val="7030A0">
                    <a:alpha val="80000"/>
                  </a:srgbClr>
                </a:glow>
              </a:effectLst>
              <a:latin typeface="Edwardian Script ITC" panose="030303020407070D0804" pitchFamily="66" charset="0"/>
              <a:ea typeface="Microsoft YaHei UI Light" panose="020B0502040204020203" pitchFamily="34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D7785B-256A-161F-101E-82D36CEF1794}"/>
              </a:ext>
            </a:extLst>
          </p:cNvPr>
          <p:cNvSpPr txBox="1"/>
          <p:nvPr/>
        </p:nvSpPr>
        <p:spPr>
          <a:xfrm>
            <a:off x="4771216" y="4882886"/>
            <a:ext cx="4888636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CA" sz="9600" b="1" dirty="0">
                <a:ln>
                  <a:solidFill>
                    <a:srgbClr val="7030A0"/>
                  </a:solidFill>
                </a:ln>
                <a:solidFill>
                  <a:srgbClr val="FFFF00"/>
                </a:solidFill>
                <a:effectLst>
                  <a:glow rad="50800">
                    <a:srgbClr val="C7A1E3"/>
                  </a:glow>
                </a:effectLst>
                <a:latin typeface="Edwardian Script ITC" panose="030303020407070D0804" pitchFamily="66" charset="0"/>
                <a:ea typeface="Microsoft YaHei UI Light" panose="020B0502040204020203" pitchFamily="34" charset="-122"/>
              </a:rPr>
              <a:t>Eccl 1:5</a:t>
            </a:r>
            <a:endParaRPr lang="en-CA" sz="9600" b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effectLst>
                <a:glow rad="50800">
                  <a:srgbClr val="C7A1E3"/>
                </a:glow>
              </a:effectLst>
              <a:latin typeface="Edwardian Script ITC" panose="030303020407070D0804" pitchFamily="66" charset="0"/>
              <a:ea typeface="Microsoft YaHei UI Light" panose="020B0502040204020203" pitchFamily="34" charset="-122"/>
            </a:endParaRPr>
          </a:p>
        </p:txBody>
      </p:sp>
      <p:pic>
        <p:nvPicPr>
          <p:cNvPr id="7" name="Picture 2" descr="C:\Users\Rae\Documents\A CF Desktop Feb 2021\Best CCC Logo Clear with colors in circle SMS.png">
            <a:extLst>
              <a:ext uri="{FF2B5EF4-FFF2-40B4-BE49-F238E27FC236}">
                <a16:creationId xmlns:a16="http://schemas.microsoft.com/office/drawing/2014/main" id="{E3D13653-D8E6-B804-9059-F458F73AD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22026" y="4336461"/>
            <a:ext cx="1110903" cy="114947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1E9919-0495-A0B3-A712-0888C7A28E2C}"/>
              </a:ext>
            </a:extLst>
          </p:cNvPr>
          <p:cNvSpPr/>
          <p:nvPr/>
        </p:nvSpPr>
        <p:spPr>
          <a:xfrm>
            <a:off x="1888617" y="5129589"/>
            <a:ext cx="241005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srgbClr val="9966FF"/>
                  </a:solidFill>
                </a:ln>
                <a:solidFill>
                  <a:srgbClr val="B6C5DD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Matura MT Script Capitals" panose="03020802060602070202" pitchFamily="66" charset="0"/>
                <a:ea typeface="+mn-ea"/>
                <a:cs typeface="+mn-cs"/>
              </a:rPr>
              <a:t>Part 1</a:t>
            </a:r>
            <a:r>
              <a:rPr kumimoji="0" lang="en-US" sz="9600" b="1" i="0" u="none" strike="noStrike" kern="1200" cap="none" spc="0" normalizeH="0" baseline="0" noProof="0" dirty="0">
                <a:ln w="57150">
                  <a:solidFill>
                    <a:srgbClr val="9966FF"/>
                  </a:solidFill>
                </a:ln>
                <a:solidFill>
                  <a:srgbClr val="B6C5DD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Matura MT Script Capitals" panose="03020802060602070202" pitchFamily="66" charset="0"/>
                <a:ea typeface="+mn-ea"/>
                <a:cs typeface="+mn-cs"/>
              </a:rPr>
              <a:t> </a:t>
            </a:r>
            <a:endParaRPr kumimoji="0" lang="en-US" sz="13800" b="1" i="0" u="none" strike="noStrike" kern="1200" cap="none" spc="0" normalizeH="0" baseline="0" noProof="0" dirty="0">
              <a:ln w="57150">
                <a:solidFill>
                  <a:srgbClr val="9966FF"/>
                </a:solidFill>
              </a:ln>
              <a:solidFill>
                <a:srgbClr val="00B0F0"/>
              </a:solidFill>
              <a:effectLst/>
              <a:uLnTx/>
              <a:uFillTx/>
              <a:latin typeface="Matura MT Script Capitals" panose="03020802060602070202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9367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B6E01-928E-4818-9CE2-4618DE211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2007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C2D28F-54A5-4CFF-A832-B99C2F1CE91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EFD8A4E-03ED-4F66-8FE4-066E24C2964E}"/>
              </a:ext>
            </a:extLst>
          </p:cNvPr>
          <p:cNvSpPr/>
          <p:nvPr/>
        </p:nvSpPr>
        <p:spPr>
          <a:xfrm>
            <a:off x="134223" y="53361"/>
            <a:ext cx="11828477" cy="6829806"/>
          </a:xfrm>
          <a:prstGeom prst="roundRect">
            <a:avLst/>
          </a:prstGeom>
          <a:gradFill>
            <a:gsLst>
              <a:gs pos="0">
                <a:srgbClr val="00FF99">
                  <a:alpha val="32000"/>
                </a:srgbClr>
              </a:gs>
              <a:gs pos="39000">
                <a:srgbClr val="0000FF">
                  <a:alpha val="39000"/>
                </a:srgbClr>
              </a:gs>
              <a:gs pos="68000">
                <a:srgbClr val="FFFF00">
                  <a:alpha val="41000"/>
                </a:srgbClr>
              </a:gs>
              <a:gs pos="100000">
                <a:srgbClr val="9966FF">
                  <a:alpha val="64000"/>
                </a:srgbClr>
              </a:gs>
            </a:gsLst>
            <a:lin ang="5400000" scaled="1"/>
          </a:gradFill>
          <a:ln w="76200">
            <a:solidFill>
              <a:srgbClr val="0000FF"/>
            </a:solidFill>
          </a:ln>
          <a:scene3d>
            <a:camera prst="orthographicFront"/>
            <a:lightRig rig="sunset" dir="t"/>
          </a:scene3d>
          <a:sp3d>
            <a:bevelT w="298450" h="1143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4800" b="0" i="0" u="none" strike="noStrike" kern="1200" cap="none" spc="0" normalizeH="0" baseline="0" noProof="0" dirty="0">
              <a:ln>
                <a:solidFill>
                  <a:srgbClr val="0000FF"/>
                </a:solidFill>
              </a:ln>
              <a:solidFill>
                <a:srgbClr val="FF0000"/>
              </a:solidFill>
              <a:effectLst>
                <a:outerShdw blurRad="50800" dist="50800" dir="5400000" algn="ctr" rotWithShape="0">
                  <a:srgbClr val="FFFF0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B275290-D17F-4A28-A56A-3B44FEC08BD9}"/>
              </a:ext>
            </a:extLst>
          </p:cNvPr>
          <p:cNvGrpSpPr/>
          <p:nvPr/>
        </p:nvGrpSpPr>
        <p:grpSpPr>
          <a:xfrm>
            <a:off x="7596546" y="1159501"/>
            <a:ext cx="3539543" cy="2389482"/>
            <a:chOff x="7132045" y="828958"/>
            <a:chExt cx="3539543" cy="238948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A5B3E4E-07DB-4116-A0D2-C7AACF228A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0793" t="10900" r="15739" b="5213"/>
            <a:stretch/>
          </p:blipFill>
          <p:spPr>
            <a:xfrm>
              <a:off x="9228681" y="828958"/>
              <a:ext cx="1442907" cy="1484851"/>
            </a:xfrm>
            <a:prstGeom prst="rect">
              <a:avLst/>
            </a:prstGeom>
          </p:spPr>
        </p:pic>
        <p:sp>
          <p:nvSpPr>
            <p:cNvPr id="6" name="Right Brace 5">
              <a:extLst>
                <a:ext uri="{FF2B5EF4-FFF2-40B4-BE49-F238E27FC236}">
                  <a16:creationId xmlns:a16="http://schemas.microsoft.com/office/drawing/2014/main" id="{16537E59-B935-421D-974D-5E12C8801BAF}"/>
                </a:ext>
              </a:extLst>
            </p:cNvPr>
            <p:cNvSpPr/>
            <p:nvPr/>
          </p:nvSpPr>
          <p:spPr>
            <a:xfrm rot="16200000">
              <a:off x="8145792" y="1414729"/>
              <a:ext cx="789964" cy="2817457"/>
            </a:xfrm>
            <a:prstGeom prst="rightBrace">
              <a:avLst>
                <a:gd name="adj1" fmla="val 13804"/>
                <a:gd name="adj2" fmla="val 92259"/>
              </a:avLst>
            </a:prstGeom>
            <a:noFill/>
            <a:ln w="28575">
              <a:solidFill>
                <a:srgbClr val="00B050"/>
              </a:solidFill>
            </a:ln>
            <a:effectLst>
              <a:glow rad="25400">
                <a:srgbClr val="FF00FF"/>
              </a:glo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0F539A03-5BBB-474F-84A0-07B06B1600BC}"/>
              </a:ext>
            </a:extLst>
          </p:cNvPr>
          <p:cNvSpPr/>
          <p:nvPr/>
        </p:nvSpPr>
        <p:spPr>
          <a:xfrm>
            <a:off x="434340" y="2063305"/>
            <a:ext cx="7911448" cy="981511"/>
          </a:xfrm>
          <a:prstGeom prst="wedgeRoundRectCallout">
            <a:avLst>
              <a:gd name="adj1" fmla="val 64632"/>
              <a:gd name="adj2" fmla="val 2983"/>
              <a:gd name="adj3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6000">
                <a:srgbClr val="FFFF00"/>
              </a:gs>
              <a:gs pos="83000">
                <a:srgbClr val="00FFFF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7150">
            <a:solidFill>
              <a:srgbClr val="0000FF"/>
            </a:solidFill>
          </a:ln>
          <a:scene3d>
            <a:camera prst="orthographicFront"/>
            <a:lightRig rig="freezing" dir="t"/>
          </a:scene3d>
          <a:sp3d>
            <a:bevelT w="127000" h="1270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CA" sz="28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9966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Could this then be an</a:t>
            </a:r>
            <a:r>
              <a:rPr kumimoji="0" lang="en-CA" sz="28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9966FF"/>
                </a:solidFill>
                <a:effectLst>
                  <a:outerShdw blurRad="50800" dist="50800" dir="5400000" algn="ctr" rotWithShape="0">
                    <a:srgbClr val="FF99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“</a:t>
            </a:r>
            <a:r>
              <a:rPr kumimoji="0" lang="en-CA" sz="2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9966FF"/>
                </a:solidFill>
                <a:effectLst>
                  <a:outerShdw blurRad="50800" dist="50800" dir="5400000" algn="ctr" rotWithShape="0">
                    <a:srgbClr val="FF99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assignment of duty</a:t>
            </a:r>
            <a:r>
              <a:rPr kumimoji="0" lang="en-CA" sz="28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9966FF"/>
                </a:solidFill>
                <a:effectLst>
                  <a:outerShdw blurRad="50800" dist="50800" dir="5400000" algn="ctr" rotWithShape="0">
                    <a:srgbClr val="FF99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”?</a:t>
            </a:r>
            <a:br>
              <a:rPr kumimoji="0" lang="en-CA" sz="28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9966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2800" b="1" i="1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FF9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MAYBE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CA" sz="2800" b="0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CA" sz="2800" b="0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 ETERNAL </a:t>
            </a:r>
            <a:r>
              <a:rPr kumimoji="0" lang="en-CA" sz="28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prstClr val="white"/>
                </a:solidFill>
                <a:effectLst>
                  <a:glow rad="63500">
                    <a:srgbClr val="FF00FF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MANDATE APPLICATION! ?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40019CF2-E0F3-46C5-8BBD-350FF0B553F8}"/>
              </a:ext>
            </a:extLst>
          </p:cNvPr>
          <p:cNvSpPr/>
          <p:nvPr/>
        </p:nvSpPr>
        <p:spPr>
          <a:xfrm>
            <a:off x="434340" y="4780695"/>
            <a:ext cx="9866733" cy="1835608"/>
          </a:xfrm>
          <a:prstGeom prst="wedgeRoundRectCallout">
            <a:avLst>
              <a:gd name="adj1" fmla="val 50018"/>
              <a:gd name="adj2" fmla="val 19465"/>
              <a:gd name="adj3" fmla="val 16667"/>
            </a:avLst>
          </a:prstGeom>
          <a:gradFill>
            <a:gsLst>
              <a:gs pos="0">
                <a:srgbClr val="00FF99">
                  <a:alpha val="32000"/>
                </a:srgbClr>
              </a:gs>
              <a:gs pos="39000">
                <a:srgbClr val="0000FF">
                  <a:alpha val="39000"/>
                </a:srgbClr>
              </a:gs>
              <a:gs pos="68000">
                <a:srgbClr val="FFFF00">
                  <a:alpha val="41000"/>
                </a:srgbClr>
              </a:gs>
              <a:gs pos="100000">
                <a:srgbClr val="9966FF">
                  <a:alpha val="64000"/>
                </a:srgbClr>
              </a:gs>
            </a:gsLst>
            <a:lin ang="5400000" scaled="1"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Considering</a:t>
            </a:r>
            <a:r>
              <a:rPr kumimoji="0" lang="en-CA" sz="32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as a </a:t>
            </a:r>
            <a:r>
              <a:rPr kumimoji="0" lang="en-CA" sz="3200" b="1" i="0" u="sng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GREAT </a:t>
            </a:r>
            <a:r>
              <a:rPr kumimoji="0" lang="en-CA" sz="3200" b="1" i="1" u="sng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COMMISSIONING</a:t>
            </a:r>
            <a:r>
              <a:rPr kumimoji="0" lang="en-CA" sz="3200" b="1" i="1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,</a:t>
            </a:r>
            <a:r>
              <a:rPr kumimoji="0" lang="en-CA" sz="3200" b="0" i="1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  <a:outerShdw blurRad="50800" dist="50800" dir="5400000" algn="ctr" rotWithShape="0">
                    <a:srgbClr val="00FF99"/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WHAT IDENTITIES</a:t>
            </a: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  <a:outerShdw blurRad="50800" dist="50800" dir="5400000" algn="ctr" rotWithShape="0">
                    <a:srgbClr val="00FF99"/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 </a:t>
            </a: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50800" dist="50800" dir="5400000" algn="ctr" rotWithShape="0">
                    <a:srgbClr val="00FF99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were </a:t>
            </a:r>
            <a:r>
              <a:rPr kumimoji="0" lang="en-CA" sz="32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C00000"/>
                </a:solidFill>
                <a:effectLst>
                  <a:outerShdw blurRad="50800" dist="50800" dir="5400000" algn="ctr" rotWithShape="0">
                    <a:srgbClr val="00FF99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ASSIGNED</a:t>
            </a: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50800" dist="50800" dir="5400000" algn="ctr" rotWithShape="0">
                    <a:srgbClr val="00FF99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en-CA" sz="32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50800" dist="50800" dir="5400000" algn="ctr" rotWithShape="0">
                    <a:srgbClr val="00FF99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DUTY</a:t>
            </a: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50800" dist="50800" dir="5400000" algn="ctr" rotWithShape="0">
                    <a:srgbClr val="00FF99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?</a:t>
            </a: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50800" dist="50800" dir="5400000" algn="ctr" rotWithShape="0">
                    <a:srgbClr val="00FF99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Also; </a:t>
            </a:r>
            <a:r>
              <a:rPr kumimoji="0" lang="en-CA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was</a:t>
            </a: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 </a:t>
            </a: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</a:t>
            </a: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CA" sz="3200" b="1" i="0" u="sng" strike="noStrike" kern="1200" cap="none" spc="0" normalizeH="0" baseline="0" noProof="0" dirty="0">
                <a:ln w="12700">
                  <a:solidFill>
                    <a:srgbClr val="0000FF"/>
                  </a:solidFill>
                </a:ln>
                <a:solidFill>
                  <a:prstClr val="black"/>
                </a:solidFill>
                <a:effectLst>
                  <a:glow rad="152400">
                    <a:srgbClr val="FF9900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is</a:t>
            </a:r>
            <a:r>
              <a:rPr kumimoji="0" lang="en-CA" sz="3200" b="1" i="0" u="none" strike="noStrike" kern="1200" cap="none" spc="0" normalizeH="0" baseline="0" noProof="0" dirty="0">
                <a:ln w="12700">
                  <a:solidFill>
                    <a:srgbClr val="0000FF"/>
                  </a:solidFill>
                </a:ln>
                <a:solidFill>
                  <a:prstClr val="black"/>
                </a:solidFill>
                <a:effectLst>
                  <a:glow rad="152400">
                    <a:srgbClr val="FF9900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,</a:t>
            </a: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that duty - </a:t>
            </a:r>
            <a:r>
              <a:rPr kumimoji="0" lang="en-CA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TODAY</a:t>
            </a: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pic>
        <p:nvPicPr>
          <p:cNvPr id="12" name="Picture 12" descr="C:\Users\Rae\Desktop\Art on Desktop\white man clip art\yellow-blue smiley faces\Smiley Face  jpeg.png">
            <a:extLst>
              <a:ext uri="{FF2B5EF4-FFF2-40B4-BE49-F238E27FC236}">
                <a16:creationId xmlns:a16="http://schemas.microsoft.com/office/drawing/2014/main" id="{2A4D0DE9-0032-4121-AACF-14861FBF8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71487" y="5010966"/>
            <a:ext cx="1297825" cy="175633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ED78382-DA8A-433A-947A-E551418D9DB5}"/>
              </a:ext>
            </a:extLst>
          </p:cNvPr>
          <p:cNvSpPr/>
          <p:nvPr/>
        </p:nvSpPr>
        <p:spPr>
          <a:xfrm>
            <a:off x="9316733" y="449026"/>
            <a:ext cx="2195804" cy="555755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  <a:scene3d>
            <a:camera prst="orthographicFront"/>
            <a:lightRig rig="sunset" dir="t"/>
          </a:scene3d>
          <a:sp3d contourW="63500">
            <a:bevelT w="127000" h="133350" prst="convex"/>
            <a:bevelB w="50800"/>
            <a:contourClr>
              <a:schemeClr val="accent2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dirty="0"/>
              <a:t>Gen 1:14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AA3AB5-06DC-CE07-EFBB-4B7A906BE23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5400" y="512046"/>
            <a:ext cx="2195804" cy="640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0F3DDDBB-49CC-1E97-9FFA-7D18E80F4696}"/>
              </a:ext>
            </a:extLst>
          </p:cNvPr>
          <p:cNvSpPr/>
          <p:nvPr/>
        </p:nvSpPr>
        <p:spPr>
          <a:xfrm>
            <a:off x="716427" y="554942"/>
            <a:ext cx="7995774" cy="1358732"/>
          </a:xfrm>
          <a:prstGeom prst="wedgeRoundRectCallout">
            <a:avLst>
              <a:gd name="adj1" fmla="val 74325"/>
              <a:gd name="adj2" fmla="val 13389"/>
              <a:gd name="adj3" fmla="val 16667"/>
            </a:avLst>
          </a:prstGeom>
          <a:gradFill>
            <a:gsLst>
              <a:gs pos="0">
                <a:srgbClr val="00FF99">
                  <a:alpha val="32000"/>
                </a:srgbClr>
              </a:gs>
              <a:gs pos="39000">
                <a:srgbClr val="0000FF">
                  <a:alpha val="39000"/>
                </a:srgbClr>
              </a:gs>
              <a:gs pos="68000">
                <a:srgbClr val="FFFF00">
                  <a:alpha val="41000"/>
                </a:srgbClr>
              </a:gs>
              <a:gs pos="100000">
                <a:srgbClr val="9966FF">
                  <a:alpha val="64000"/>
                </a:srgbClr>
              </a:gs>
            </a:gsLst>
            <a:lin ang="5400000" scaled="1"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0795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NOTE:                         </a:t>
            </a:r>
            <a:r>
              <a:rPr lang="en-CA" sz="2800" dirty="0">
                <a:solidFill>
                  <a:prstClr val="black"/>
                </a:solidFill>
                <a:latin typeface="Calibri" panose="020F0502020204030204"/>
              </a:rPr>
              <a:t>was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CA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uhaus 93" panose="04030905020B02020C02" pitchFamily="82" charset="0"/>
              </a:rPr>
              <a:t>NOT</a:t>
            </a:r>
            <a:r>
              <a:rPr kumimoji="0" lang="en-CA" sz="2800" b="1" i="0" u="sng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uhaus 93" panose="04030905020B02020C02" pitchFamily="82" charset="0"/>
              </a:rPr>
              <a:t> CREATED HERE</a:t>
            </a:r>
            <a:r>
              <a:rPr kumimoji="0" lang="en-CA" sz="2800" b="1" i="0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uhaus 93" panose="04030905020B02020C02" pitchFamily="82" charset="0"/>
              </a:rPr>
              <a:t>!</a:t>
            </a:r>
            <a:br>
              <a:rPr kumimoji="0" lang="en-CA" sz="2800" b="1" i="0" u="sng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uhaus 93" panose="04030905020B02020C02" pitchFamily="82" charset="0"/>
              </a:rPr>
            </a:b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 was no need to </a:t>
            </a:r>
            <a:r>
              <a:rPr kumimoji="0" lang="en-CA" sz="28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re-create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that which was already </a:t>
            </a:r>
            <a:r>
              <a:rPr lang="en-CA" sz="2800" dirty="0">
                <a:solidFill>
                  <a:srgbClr val="0000FF"/>
                </a:solidFill>
                <a:latin typeface="Calibri" panose="020F0502020204030204"/>
              </a:rPr>
              <a:t>CREATED ON CYCLE #1.   </a:t>
            </a:r>
            <a:r>
              <a:rPr lang="en-CA" sz="2800" b="1" u="sng" dirty="0">
                <a:solidFill>
                  <a:prstClr val="black"/>
                </a:solidFill>
                <a:latin typeface="Calibri" panose="020F0502020204030204"/>
              </a:rPr>
              <a:t>See Gen 1:1</a:t>
            </a:r>
            <a:r>
              <a:rPr kumimoji="0" lang="en-CA" sz="28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!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9D91DBA-0F59-434F-A259-41C3BB4AE13B}"/>
              </a:ext>
            </a:extLst>
          </p:cNvPr>
          <p:cNvSpPr/>
          <p:nvPr/>
        </p:nvSpPr>
        <p:spPr>
          <a:xfrm>
            <a:off x="716426" y="28194"/>
            <a:ext cx="5135734" cy="44826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w="88900" h="1143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>
                <a:solidFill>
                  <a:srgbClr val="0000FF"/>
                </a:solidFill>
              </a:rPr>
              <a:t>e-</a:t>
            </a:r>
            <a:r>
              <a:rPr lang="en-CA" sz="2800" dirty="0" err="1">
                <a:solidFill>
                  <a:srgbClr val="0000FF"/>
                </a:solidFill>
              </a:rPr>
              <a:t>maurt</a:t>
            </a:r>
            <a:r>
              <a:rPr lang="en-CA" sz="2800" dirty="0">
                <a:solidFill>
                  <a:srgbClr val="0000FF"/>
                </a:solidFill>
              </a:rPr>
              <a:t>  - </a:t>
            </a:r>
            <a:r>
              <a:rPr lang="en-CA" sz="2800" dirty="0" err="1">
                <a:solidFill>
                  <a:srgbClr val="0000FF"/>
                </a:solidFill>
                <a:effectLst>
                  <a:glow rad="127000">
                    <a:srgbClr val="00CCFF"/>
                  </a:glow>
                </a:effectLst>
              </a:rPr>
              <a:t>aur</a:t>
            </a:r>
            <a:r>
              <a:rPr lang="en-CA" sz="2800" dirty="0">
                <a:solidFill>
                  <a:srgbClr val="0000FF"/>
                </a:solidFill>
                <a:effectLst>
                  <a:glow rad="127000">
                    <a:srgbClr val="00CCFF"/>
                  </a:glow>
                </a:effectLst>
              </a:rPr>
              <a:t>, </a:t>
            </a:r>
            <a:r>
              <a:rPr lang="en-CA" sz="2800" dirty="0">
                <a:solidFill>
                  <a:schemeClr val="tx1"/>
                </a:solidFill>
                <a:effectLst/>
              </a:rPr>
              <a:t>the </a:t>
            </a:r>
            <a:r>
              <a:rPr lang="en-CA" sz="2800" u="sng" dirty="0">
                <a:solidFill>
                  <a:schemeClr val="tx1"/>
                </a:solidFill>
                <a:effectLst/>
              </a:rPr>
              <a:t>root</a:t>
            </a:r>
            <a:r>
              <a:rPr lang="en-CA" sz="2800" dirty="0">
                <a:solidFill>
                  <a:schemeClr val="tx1"/>
                </a:solidFill>
                <a:effectLst/>
              </a:rPr>
              <a:t>, </a:t>
            </a:r>
            <a:r>
              <a:rPr lang="en-CA" sz="2800" dirty="0">
                <a:solidFill>
                  <a:schemeClr val="tx1"/>
                </a:solidFill>
              </a:rPr>
              <a:t>is</a:t>
            </a:r>
            <a:r>
              <a:rPr lang="en-CA" sz="2800" dirty="0">
                <a:solidFill>
                  <a:srgbClr val="0000FF"/>
                </a:solidFill>
              </a:rPr>
              <a:t> </a:t>
            </a:r>
            <a:r>
              <a:rPr lang="en-CA" sz="2800" dirty="0">
                <a:solidFill>
                  <a:srgbClr val="0000FF"/>
                </a:solidFill>
                <a:effectLst>
                  <a:glow rad="127000">
                    <a:srgbClr val="00CCFF"/>
                  </a:glow>
                </a:effectLst>
              </a:rPr>
              <a:t>light!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CD76F5-5D30-422E-B123-FC9CC58E3ABA}"/>
              </a:ext>
            </a:extLst>
          </p:cNvPr>
          <p:cNvSpPr/>
          <p:nvPr/>
        </p:nvSpPr>
        <p:spPr>
          <a:xfrm>
            <a:off x="552538" y="3217357"/>
            <a:ext cx="10583551" cy="14848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CA" sz="480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</a:rPr>
              <a:t>And Elohim said, “Let </a:t>
            </a:r>
            <a:r>
              <a:rPr lang="en-CA" sz="4800" b="1" dirty="0">
                <a:ln>
                  <a:solidFill>
                    <a:srgbClr val="0000FF"/>
                  </a:solidFill>
                </a:ln>
                <a:solidFill>
                  <a:srgbClr val="00FF99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</a:rPr>
              <a:t>lights</a:t>
            </a:r>
            <a:r>
              <a:rPr lang="en-CA" sz="480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</a:rPr>
              <a:t> </a:t>
            </a:r>
            <a:r>
              <a:rPr lang="en-CA" sz="48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</a:rPr>
              <a:t>come to be </a:t>
            </a:r>
            <a:r>
              <a:rPr lang="en-CA" sz="480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</a:rPr>
              <a:t>in the expanse of the </a:t>
            </a:r>
            <a:r>
              <a:rPr lang="en-CA" sz="4800" dirty="0" err="1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</a:rPr>
              <a:t>shemayim</a:t>
            </a:r>
            <a:r>
              <a:rPr lang="en-CA" sz="480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</a:rPr>
              <a:t> …”</a:t>
            </a:r>
            <a:endParaRPr lang="en-CA" sz="4800" dirty="0">
              <a:ln>
                <a:solidFill>
                  <a:srgbClr val="FF00FF"/>
                </a:solidFill>
              </a:ln>
              <a:solidFill>
                <a:srgbClr val="0000FF"/>
              </a:solidFill>
              <a:effectLst>
                <a:outerShdw blurRad="50800" dist="50800" dir="5400000" algn="ctr" rotWithShape="0">
                  <a:srgbClr val="FFFF00"/>
                </a:outerShdw>
              </a:effectLst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F192A56-D3CC-46A6-86A0-FC89BAEEAF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0228" y="-4155958"/>
            <a:ext cx="4589560" cy="390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64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1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B6E01-928E-4818-9CE2-4618DE211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2007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C2D28F-54A5-4CFF-A832-B99C2F1CE91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EFD8A4E-03ED-4F66-8FE4-066E24C2964E}"/>
              </a:ext>
            </a:extLst>
          </p:cNvPr>
          <p:cNvSpPr/>
          <p:nvPr/>
        </p:nvSpPr>
        <p:spPr>
          <a:xfrm>
            <a:off x="208871" y="284084"/>
            <a:ext cx="11828477" cy="6465059"/>
          </a:xfrm>
          <a:prstGeom prst="roundRect">
            <a:avLst/>
          </a:prstGeom>
          <a:gradFill>
            <a:gsLst>
              <a:gs pos="0">
                <a:srgbClr val="00FF99">
                  <a:alpha val="32000"/>
                </a:srgbClr>
              </a:gs>
              <a:gs pos="39000">
                <a:srgbClr val="0000FF">
                  <a:alpha val="39000"/>
                </a:srgbClr>
              </a:gs>
              <a:gs pos="68000">
                <a:srgbClr val="FFFF00">
                  <a:alpha val="41000"/>
                </a:srgbClr>
              </a:gs>
              <a:gs pos="100000">
                <a:srgbClr val="9966FF">
                  <a:alpha val="64000"/>
                </a:srgbClr>
              </a:gs>
            </a:gsLst>
            <a:lin ang="5400000" scaled="1"/>
          </a:gradFill>
          <a:ln>
            <a:noFill/>
          </a:ln>
          <a:scene3d>
            <a:camera prst="orthographicFront"/>
            <a:lightRig rig="sunset" dir="t"/>
          </a:scene3d>
          <a:sp3d>
            <a:bevelT w="241300" h="1143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800" b="0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And Elohim said, “Let </a:t>
            </a:r>
            <a:r>
              <a:rPr kumimoji="0" lang="en-CA" sz="48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FF99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lights</a:t>
            </a:r>
            <a:r>
              <a:rPr kumimoji="0" lang="en-CA" sz="4800" b="0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CA" sz="4800" b="0" i="0" u="sng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come to be</a:t>
            </a:r>
            <a:r>
              <a:rPr kumimoji="0" lang="en-CA" sz="4800" b="0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…”</a:t>
            </a:r>
            <a:endParaRPr kumimoji="0" lang="en-CA" sz="4800" b="0" i="0" u="none" strike="noStrike" kern="1200" cap="none" spc="0" normalizeH="0" baseline="0" noProof="0" dirty="0">
              <a:ln>
                <a:solidFill>
                  <a:srgbClr val="FF00FF"/>
                </a:solidFill>
              </a:ln>
              <a:solidFill>
                <a:srgbClr val="0000FF"/>
              </a:solidFill>
              <a:effectLst>
                <a:outerShdw blurRad="50800" dist="50800" dir="5400000" algn="ctr" rotWithShape="0">
                  <a:srgbClr val="FFFF0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DCD5AB-8377-486A-9B38-0BFA731E65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7004" y="1611580"/>
            <a:ext cx="1376106" cy="2219853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7D5F5A4-B5D7-4C0A-B9CA-AA8EC3F76257}"/>
              </a:ext>
            </a:extLst>
          </p:cNvPr>
          <p:cNvSpPr/>
          <p:nvPr/>
        </p:nvSpPr>
        <p:spPr>
          <a:xfrm>
            <a:off x="402672" y="1404062"/>
            <a:ext cx="5844333" cy="4879292"/>
          </a:xfrm>
          <a:prstGeom prst="roundRect">
            <a:avLst/>
          </a:prstGeom>
          <a:solidFill>
            <a:schemeClr val="accent1">
              <a:alpha val="62000"/>
            </a:schemeClr>
          </a:solidFill>
          <a:ln w="28575">
            <a:solidFill>
              <a:srgbClr val="FF9900"/>
            </a:solidFill>
          </a:ln>
          <a:scene3d>
            <a:camera prst="orthographicFront"/>
            <a:lightRig rig="sunset" dir="t"/>
          </a:scene3d>
          <a:sp3d>
            <a:bevelT w="120650" h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The Hebrew letters starting at the 	</a:t>
            </a:r>
            <a:r>
              <a:rPr kumimoji="0" lang="en-CA" sz="28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00FF99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Aleph -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p</a:t>
            </a:r>
            <a:r>
              <a:rPr kumimoji="0" lang="en-CA" sz="28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illar of stren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  <a:r>
              <a:rPr kumimoji="0" lang="en-CA" sz="28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		in </a:t>
            </a:r>
            <a:r>
              <a:rPr kumimoji="0" lang="en-CA" sz="2800" b="0" i="0" u="none" strike="noStrike" kern="1200" cap="none" spc="0" normalizeH="0" baseline="0" noProof="0" dirty="0">
                <a:ln w="3175">
                  <a:solidFill>
                    <a:srgbClr val="CC9900"/>
                  </a:solidFill>
                </a:ln>
                <a:solidFill>
                  <a:srgbClr val="00FF9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Kingdom.  </a:t>
            </a:r>
            <a:b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en-CA" sz="28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00FF99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Resh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the </a:t>
            </a:r>
            <a:r>
              <a:rPr kumimoji="0" lang="en-CA" sz="28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50800" dist="50800" dir="5400000" algn="ctr" rotWithShape="0">
                    <a:srgbClr val="00FFFF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Head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(center of 		 authority), – </a:t>
            </a:r>
            <a:r>
              <a:rPr kumimoji="0" lang="en-CA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(is forming a)</a:t>
            </a:r>
            <a:br>
              <a:rPr kumimoji="0" lang="en-CA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	</a:t>
            </a:r>
            <a:r>
              <a:rPr kumimoji="0" lang="en-CA" sz="2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0FF99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Tav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</a:t>
            </a:r>
            <a:r>
              <a:rPr kumimoji="0" lang="en-CA" sz="28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Covenant, Mark, Sign, </a:t>
            </a:r>
            <a:br>
              <a:rPr kumimoji="0" lang="en-CA" sz="28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28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  Seal </a:t>
            </a:r>
            <a:r>
              <a:rPr lang="en-CA" sz="2800" b="1" dirty="0">
                <a:ln>
                  <a:solidFill>
                    <a:srgbClr val="0000FF"/>
                  </a:solidFill>
                </a:ln>
                <a:solidFill>
                  <a:srgbClr val="FF00FF"/>
                </a:solidFill>
                <a:latin typeface="Calibri" panose="020F0502020204030204"/>
              </a:rPr>
              <a:t>and</a:t>
            </a:r>
            <a:r>
              <a:rPr kumimoji="0" lang="en-CA" sz="28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Signature.</a:t>
            </a:r>
          </a:p>
          <a:p>
            <a:pPr lvl="0" algn="ctr"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might this </a:t>
            </a:r>
            <a:r>
              <a:rPr lang="en-CA" sz="2800" b="1" dirty="0">
                <a:ln>
                  <a:solidFill>
                    <a:srgbClr val="00CCFF"/>
                  </a:solidFill>
                </a:ln>
                <a:solidFill>
                  <a:srgbClr val="0000FF"/>
                </a:solidFill>
                <a:effectLst>
                  <a:glow rad="127000">
                    <a:srgbClr val="E983DD"/>
                  </a:glow>
                </a:effectLst>
                <a:latin typeface="Snap ITC" panose="04040A07060A02020202" pitchFamily="82" charset="0"/>
              </a:rPr>
              <a:t>Covenanted </a:t>
            </a:r>
            <a:r>
              <a:rPr kumimoji="0" lang="en-CA" sz="28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00FF"/>
                </a:solidFill>
                <a:effectLst>
                  <a:glow rad="127000">
                    <a:srgbClr val="FFFF00"/>
                  </a:glo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Signature Seed</a:t>
            </a:r>
            <a:r>
              <a:rPr kumimoji="0" lang="en-CA" sz="28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encapsulate?  </a:t>
            </a:r>
            <a:endParaRPr kumimoji="0" lang="en-CA" sz="2800" b="0" i="0" u="none" strike="noStrike" kern="1200" cap="none" spc="0" normalizeH="0" baseline="0" noProof="0" dirty="0">
              <a:ln>
                <a:solidFill>
                  <a:srgbClr val="FFFF00"/>
                </a:solidFill>
              </a:ln>
              <a:solidFill>
                <a:prstClr val="black"/>
              </a:solidFill>
              <a:effectLst>
                <a:glow rad="228600">
                  <a:srgbClr val="ED7D31">
                    <a:satMod val="175000"/>
                    <a:alpha val="40000"/>
                  </a:srgbClr>
                </a:glow>
              </a:effectLst>
              <a:uLnTx/>
              <a:uFillTx/>
              <a:latin typeface="Rockwell Extra Bold" panose="02060903040505020403" pitchFamily="18" charset="0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EA2C318-8CB4-4043-8B71-CDA516BF1869}"/>
              </a:ext>
            </a:extLst>
          </p:cNvPr>
          <p:cNvSpPr/>
          <p:nvPr/>
        </p:nvSpPr>
        <p:spPr>
          <a:xfrm>
            <a:off x="7623110" y="1404062"/>
            <a:ext cx="4256734" cy="4879292"/>
          </a:xfrm>
          <a:prstGeom prst="roundRect">
            <a:avLst/>
          </a:prstGeom>
          <a:solidFill>
            <a:schemeClr val="accent1">
              <a:alpha val="62000"/>
            </a:schemeClr>
          </a:solidFill>
          <a:ln w="28575">
            <a:solidFill>
              <a:srgbClr val="FF9900"/>
            </a:solidFill>
          </a:ln>
          <a:scene3d>
            <a:camera prst="orthographicFront"/>
            <a:lightRig rig="sunset" dir="t"/>
          </a:scene3d>
          <a:sp3d>
            <a:bevelT w="120650" h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Before going further, we need to search carefully for the meaning of a</a:t>
            </a:r>
            <a:b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</a:t>
            </a:r>
            <a:b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</a:t>
            </a:r>
            <a:r>
              <a:rPr kumimoji="0" lang="en-CA" sz="28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00FF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Mem.  </a:t>
            </a:r>
            <a:br>
              <a:rPr kumimoji="0" lang="en-CA" sz="28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00FF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en-CA" sz="28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00FF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28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base meaning</a:t>
            </a:r>
            <a:r>
              <a:rPr kumimoji="0" lang="en-CA" sz="28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00FF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CA" sz="28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this letter cannot be overstated at this point. </a:t>
            </a: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E7AAA126-4BF2-4301-AE53-9D844CB31769}"/>
              </a:ext>
            </a:extLst>
          </p:cNvPr>
          <p:cNvSpPr/>
          <p:nvPr/>
        </p:nvSpPr>
        <p:spPr>
          <a:xfrm rot="5400000">
            <a:off x="6744351" y="783690"/>
            <a:ext cx="381412" cy="1376106"/>
          </a:xfrm>
          <a:prstGeom prst="rightBrace">
            <a:avLst>
              <a:gd name="adj1" fmla="val 40135"/>
              <a:gd name="adj2" fmla="val 37795"/>
            </a:avLst>
          </a:prstGeom>
          <a:ln w="19050">
            <a:solidFill>
              <a:srgbClr val="00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solidFill>
                  <a:srgbClr val="00FF99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15F9F9-6835-43B6-AEB0-3B7E622EEF6C}"/>
              </a:ext>
            </a:extLst>
          </p:cNvPr>
          <p:cNvSpPr/>
          <p:nvPr/>
        </p:nvSpPr>
        <p:spPr>
          <a:xfrm>
            <a:off x="1101012" y="2369971"/>
            <a:ext cx="410547" cy="419877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FF99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א</a:t>
            </a:r>
            <a:endParaRPr kumimoji="0" lang="en-CA" sz="3600" b="0" i="0" u="none" strike="noStrike" kern="1200" cap="none" spc="0" normalizeH="0" baseline="0" noProof="0" dirty="0">
              <a:ln>
                <a:noFill/>
              </a:ln>
              <a:solidFill>
                <a:srgbClr val="00FF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C105FD-615D-422F-B37B-0CB490254C37}"/>
              </a:ext>
            </a:extLst>
          </p:cNvPr>
          <p:cNvSpPr/>
          <p:nvPr/>
        </p:nvSpPr>
        <p:spPr>
          <a:xfrm>
            <a:off x="1101011" y="3215354"/>
            <a:ext cx="410547" cy="419877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FF99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ר</a:t>
            </a:r>
            <a:endParaRPr kumimoji="0" lang="en-CA" sz="3600" b="0" i="0" u="none" strike="noStrike" kern="1200" cap="none" spc="0" normalizeH="0" baseline="0" noProof="0" dirty="0">
              <a:ln>
                <a:noFill/>
              </a:ln>
              <a:solidFill>
                <a:srgbClr val="00FF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C7EBF3-C47A-48AE-BED0-F43390121EE5}"/>
              </a:ext>
            </a:extLst>
          </p:cNvPr>
          <p:cNvSpPr/>
          <p:nvPr/>
        </p:nvSpPr>
        <p:spPr>
          <a:xfrm>
            <a:off x="1101011" y="4060737"/>
            <a:ext cx="410547" cy="419877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FF99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ת</a:t>
            </a:r>
            <a:endParaRPr kumimoji="0" lang="en-CA" sz="3600" b="0" i="0" u="none" strike="noStrike" kern="1200" cap="none" spc="0" normalizeH="0" baseline="0" noProof="0" dirty="0">
              <a:ln>
                <a:noFill/>
              </a:ln>
              <a:solidFill>
                <a:srgbClr val="00FF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C3F51C-D1E0-4D24-B149-47A15F443972}"/>
              </a:ext>
            </a:extLst>
          </p:cNvPr>
          <p:cNvSpPr/>
          <p:nvPr/>
        </p:nvSpPr>
        <p:spPr>
          <a:xfrm>
            <a:off x="8885807" y="3434528"/>
            <a:ext cx="637592" cy="655888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00FF99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מ</a:t>
            </a:r>
            <a:endParaRPr kumimoji="0" lang="en-CA" sz="48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00FF99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6FE00CD-BDCA-40CE-83BD-73F3BD7659AB}"/>
              </a:ext>
            </a:extLst>
          </p:cNvPr>
          <p:cNvCxnSpPr>
            <a:cxnSpLocks/>
          </p:cNvCxnSpPr>
          <p:nvPr/>
        </p:nvCxnSpPr>
        <p:spPr>
          <a:xfrm>
            <a:off x="7473243" y="2993457"/>
            <a:ext cx="1511366" cy="667481"/>
          </a:xfrm>
          <a:prstGeom prst="straightConnector1">
            <a:avLst/>
          </a:prstGeom>
          <a:ln w="76200">
            <a:solidFill>
              <a:srgbClr val="FF00FF"/>
            </a:solidFill>
            <a:tailEnd type="triangle"/>
          </a:ln>
          <a:effectLst>
            <a:outerShdw blurRad="50800" dist="50800" dir="5400000" algn="ctr" rotWithShape="0">
              <a:srgbClr val="FFFF00"/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0FFA8B5-1872-4EF1-8575-A8587CBD461A}"/>
              </a:ext>
            </a:extLst>
          </p:cNvPr>
          <p:cNvCxnSpPr>
            <a:cxnSpLocks/>
          </p:cNvCxnSpPr>
          <p:nvPr/>
        </p:nvCxnSpPr>
        <p:spPr>
          <a:xfrm>
            <a:off x="6672979" y="1979721"/>
            <a:ext cx="55264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3AE97F2-AA69-400B-A083-0323C5792B7F}"/>
              </a:ext>
            </a:extLst>
          </p:cNvPr>
          <p:cNvSpPr/>
          <p:nvPr/>
        </p:nvSpPr>
        <p:spPr>
          <a:xfrm>
            <a:off x="3142698" y="5815171"/>
            <a:ext cx="3074267" cy="704461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38100">
            <a:solidFill>
              <a:srgbClr val="FF00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0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black"/>
                </a:solidFill>
                <a:effectLst>
                  <a:glow rad="2286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Rockwell Extra Bold" panose="02060903040505020403" pitchFamily="18" charset="0"/>
                <a:ea typeface="+mn-ea"/>
                <a:cs typeface="+mn-cs"/>
              </a:rPr>
              <a:t>Eternity?</a:t>
            </a:r>
            <a:endParaRPr kumimoji="0" lang="en-CA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74156E9A-9003-4B49-BC81-A423DB5280FB}"/>
              </a:ext>
            </a:extLst>
          </p:cNvPr>
          <p:cNvSpPr/>
          <p:nvPr/>
        </p:nvSpPr>
        <p:spPr>
          <a:xfrm>
            <a:off x="312156" y="1367977"/>
            <a:ext cx="5957740" cy="487206"/>
          </a:xfrm>
          <a:prstGeom prst="wedgeRoundRectCallout">
            <a:avLst>
              <a:gd name="adj1" fmla="val 55830"/>
              <a:gd name="adj2" fmla="val 74342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>
                <a:solidFill>
                  <a:schemeClr val="tx1"/>
                </a:solidFill>
              </a:rPr>
              <a:t>Please note the</a:t>
            </a:r>
            <a:r>
              <a:rPr lang="en-CA" sz="2400" dirty="0"/>
              <a:t> </a:t>
            </a:r>
            <a:r>
              <a:rPr lang="en-CA" sz="2400" b="1" u="sng" dirty="0">
                <a:solidFill>
                  <a:srgbClr val="0000FF"/>
                </a:solidFill>
              </a:rPr>
              <a:t>BLUE UNDERLINED LETTERS</a:t>
            </a:r>
            <a:r>
              <a:rPr lang="en-CA" sz="2400" b="1" dirty="0">
                <a:solidFill>
                  <a:srgbClr val="0000FF"/>
                </a:solidFill>
              </a:rPr>
              <a:t>!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C414B5-5522-433F-A65F-E0C3E4A2FB88}"/>
              </a:ext>
            </a:extLst>
          </p:cNvPr>
          <p:cNvCxnSpPr/>
          <p:nvPr/>
        </p:nvCxnSpPr>
        <p:spPr>
          <a:xfrm>
            <a:off x="7225626" y="3140554"/>
            <a:ext cx="247617" cy="0"/>
          </a:xfrm>
          <a:prstGeom prst="line">
            <a:avLst/>
          </a:prstGeom>
          <a:ln w="57150">
            <a:solidFill>
              <a:srgbClr val="FF33C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244BEBDC-9C95-4100-8D52-304919E4ADE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8497" y="3393362"/>
            <a:ext cx="1057275" cy="9525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00CB7FC-67F3-44C6-A5BB-7AF5EB04DBB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717" y="2243814"/>
            <a:ext cx="571361" cy="67218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2ED940E-BC6B-41F9-B277-6E24CA817DD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760" y="3112497"/>
            <a:ext cx="497486" cy="70068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9B24511-A439-4828-A2BE-2DC2B29826D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537" y="3941998"/>
            <a:ext cx="540609" cy="70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76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50"/>
                            </p:stCondLst>
                            <p:childTnLst>
                              <p:par>
                                <p:cTn id="6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6" grpId="0" animBg="1"/>
      <p:bldP spid="10" grpId="0" animBg="1"/>
      <p:bldP spid="11" grpId="0" animBg="1"/>
      <p:bldP spid="12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B6E01-928E-4818-9CE2-4618DE211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2007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C2D28F-54A5-4CFF-A832-B99C2F1CE91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EFD8A4E-03ED-4F66-8FE4-066E24C2964E}"/>
              </a:ext>
            </a:extLst>
          </p:cNvPr>
          <p:cNvSpPr/>
          <p:nvPr/>
        </p:nvSpPr>
        <p:spPr>
          <a:xfrm>
            <a:off x="6574295" y="1033669"/>
            <a:ext cx="5463053" cy="5703034"/>
          </a:xfrm>
          <a:prstGeom prst="roundRect">
            <a:avLst/>
          </a:prstGeom>
          <a:gradFill>
            <a:gsLst>
              <a:gs pos="0">
                <a:srgbClr val="00FF99">
                  <a:alpha val="32000"/>
                </a:srgbClr>
              </a:gs>
              <a:gs pos="39000">
                <a:srgbClr val="0000FF">
                  <a:alpha val="39000"/>
                </a:srgbClr>
              </a:gs>
              <a:gs pos="68000">
                <a:srgbClr val="FFFF00">
                  <a:alpha val="41000"/>
                </a:srgbClr>
              </a:gs>
              <a:gs pos="100000">
                <a:srgbClr val="9966FF">
                  <a:alpha val="64000"/>
                </a:srgbClr>
              </a:gs>
            </a:gsLst>
            <a:lin ang="5400000" scaled="1"/>
          </a:gradFill>
          <a:ln>
            <a:noFill/>
          </a:ln>
          <a:scene3d>
            <a:camera prst="orthographicFront"/>
            <a:lightRig rig="sunset" dir="t"/>
          </a:scene3d>
          <a:sp3d>
            <a:bevelT w="241300" h="1143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en-CA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Undulations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directly equates to </a:t>
            </a:r>
            <a:r>
              <a:rPr kumimoji="0" lang="en-CA" sz="28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FREQUENCIES!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Mem indicates a </a:t>
            </a:r>
            <a:r>
              <a:rPr kumimoji="0" lang="en-CA" sz="2800" b="1" i="0" u="sng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limitless</a:t>
            </a:r>
            <a:r>
              <a:rPr kumimoji="0" lang="en-CA" sz="28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CA" sz="2800" b="1" i="0" u="sng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FF9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DISTRIBUTION PROPERTY</a:t>
            </a:r>
            <a:r>
              <a:rPr kumimoji="0" lang="en-CA" sz="28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br>
              <a:rPr kumimoji="0" lang="en-CA" sz="28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r>
              <a:rPr kumimoji="0" lang="en-CA" sz="28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9900"/>
                </a:solidFill>
                <a:effectLst/>
                <a:uLnTx/>
                <a:uFillTx/>
                <a:ea typeface="+mn-ea"/>
                <a:cs typeface="+mn-cs"/>
              </a:rPr>
              <a:t>containing </a:t>
            </a:r>
            <a:r>
              <a:rPr kumimoji="0" lang="en-CA" sz="28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9900"/>
                </a:solidFill>
                <a:effectLst>
                  <a:outerShdw blurRad="50800" dist="50800" dir="5400000" algn="ctr" rotWithShape="0">
                    <a:srgbClr val="00FF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FREQUENCIES.</a:t>
            </a:r>
            <a:r>
              <a:rPr kumimoji="0" lang="en-CA" sz="28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CA" sz="28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CA" sz="2800" b="1" i="0" u="none" strike="noStrike" kern="1200" cap="none" spc="0" normalizeH="0" baseline="0" noProof="0" dirty="0">
              <a:ln>
                <a:solidFill>
                  <a:srgbClr val="0000FF"/>
                </a:solidFill>
              </a:ln>
              <a:solidFill>
                <a:srgbClr val="FF99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DCD5AB-8377-486A-9B38-0BFA731E65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3160" y="998883"/>
            <a:ext cx="1149290" cy="86492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BC3F51C-D1E0-4D24-B149-47A15F443972}"/>
              </a:ext>
            </a:extLst>
          </p:cNvPr>
          <p:cNvSpPr/>
          <p:nvPr/>
        </p:nvSpPr>
        <p:spPr>
          <a:xfrm>
            <a:off x="6829560" y="87680"/>
            <a:ext cx="637592" cy="655888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00FF99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מ</a:t>
            </a:r>
            <a:endParaRPr kumimoji="0" lang="en-CA" sz="48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00FF99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C13EA09-E51F-4D4A-870F-DF6C9BEA10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77" y="146370"/>
            <a:ext cx="6333434" cy="6590332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6FE00CD-BDCA-40CE-83BD-73F3BD7659AB}"/>
              </a:ext>
            </a:extLst>
          </p:cNvPr>
          <p:cNvCxnSpPr>
            <a:cxnSpLocks/>
          </p:cNvCxnSpPr>
          <p:nvPr/>
        </p:nvCxnSpPr>
        <p:spPr>
          <a:xfrm flipH="1">
            <a:off x="3480318" y="326572"/>
            <a:ext cx="3349242" cy="0"/>
          </a:xfrm>
          <a:prstGeom prst="straightConnector1">
            <a:avLst/>
          </a:prstGeom>
          <a:ln w="76200">
            <a:solidFill>
              <a:srgbClr val="FF00FF"/>
            </a:solidFill>
            <a:tailEnd type="triangle"/>
          </a:ln>
          <a:effectLst>
            <a:outerShdw blurRad="50800" dist="50800" dir="5400000" algn="ctr" rotWithShape="0">
              <a:srgbClr val="FFFF00"/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533AE91-D6DD-4CD2-A675-EC7F58A7295D}"/>
              </a:ext>
            </a:extLst>
          </p:cNvPr>
          <p:cNvCxnSpPr>
            <a:cxnSpLocks/>
          </p:cNvCxnSpPr>
          <p:nvPr/>
        </p:nvCxnSpPr>
        <p:spPr>
          <a:xfrm>
            <a:off x="7254240" y="683748"/>
            <a:ext cx="119248" cy="372800"/>
          </a:xfrm>
          <a:prstGeom prst="straightConnector1">
            <a:avLst/>
          </a:prstGeom>
          <a:ln w="76200">
            <a:solidFill>
              <a:srgbClr val="FF00FF"/>
            </a:solidFill>
            <a:tailEnd type="triangle"/>
          </a:ln>
          <a:effectLst>
            <a:outerShdw blurRad="50800" dist="50800" dir="5400000" algn="ctr" rotWithShape="0">
              <a:srgbClr val="FFFF00"/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B8D5F41-E525-4005-9D92-EA6290C24B6C}"/>
              </a:ext>
            </a:extLst>
          </p:cNvPr>
          <p:cNvSpPr/>
          <p:nvPr/>
        </p:nvSpPr>
        <p:spPr>
          <a:xfrm>
            <a:off x="7623110" y="29263"/>
            <a:ext cx="4394400" cy="8649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Quote from; </a:t>
            </a:r>
            <a:r>
              <a:rPr kumimoji="0" lang="en-CA" sz="24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Hebrew Lexicon</a:t>
            </a: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W.H. Barker 1776   Pg. 114  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EC4FF1E-4FE1-4868-B8B8-C82B3D0D64B4}"/>
              </a:ext>
            </a:extLst>
          </p:cNvPr>
          <p:cNvCxnSpPr/>
          <p:nvPr/>
        </p:nvCxnSpPr>
        <p:spPr>
          <a:xfrm>
            <a:off x="4581728" y="1342675"/>
            <a:ext cx="1653702" cy="0"/>
          </a:xfrm>
          <a:prstGeom prst="line">
            <a:avLst/>
          </a:prstGeom>
          <a:ln w="19050">
            <a:solidFill>
              <a:srgbClr val="00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4E30565-F045-48F5-87AA-3546EBD9C638}"/>
              </a:ext>
            </a:extLst>
          </p:cNvPr>
          <p:cNvCxnSpPr>
            <a:cxnSpLocks/>
          </p:cNvCxnSpPr>
          <p:nvPr/>
        </p:nvCxnSpPr>
        <p:spPr>
          <a:xfrm>
            <a:off x="395592" y="1650717"/>
            <a:ext cx="5839838" cy="0"/>
          </a:xfrm>
          <a:prstGeom prst="line">
            <a:avLst/>
          </a:prstGeom>
          <a:ln w="19050">
            <a:solidFill>
              <a:srgbClr val="00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6215440-2BDE-4F08-ADA5-0B6A4048890E}"/>
              </a:ext>
            </a:extLst>
          </p:cNvPr>
          <p:cNvCxnSpPr>
            <a:cxnSpLocks/>
          </p:cNvCxnSpPr>
          <p:nvPr/>
        </p:nvCxnSpPr>
        <p:spPr>
          <a:xfrm>
            <a:off x="395592" y="1971729"/>
            <a:ext cx="1297021" cy="0"/>
          </a:xfrm>
          <a:prstGeom prst="line">
            <a:avLst/>
          </a:prstGeom>
          <a:ln w="19050">
            <a:solidFill>
              <a:srgbClr val="00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6ECDB40-F855-4E45-B808-4D55BF2C1C9C}"/>
              </a:ext>
            </a:extLst>
          </p:cNvPr>
          <p:cNvCxnSpPr>
            <a:cxnSpLocks/>
          </p:cNvCxnSpPr>
          <p:nvPr/>
        </p:nvCxnSpPr>
        <p:spPr>
          <a:xfrm>
            <a:off x="1797432" y="1971729"/>
            <a:ext cx="2181180" cy="0"/>
          </a:xfrm>
          <a:prstGeom prst="line">
            <a:avLst/>
          </a:prstGeom>
          <a:ln w="38100">
            <a:solidFill>
              <a:srgbClr val="FFFF00"/>
            </a:solidFill>
          </a:ln>
          <a:effectLst>
            <a:outerShdw blurRad="50800" dist="50800" dir="5400000" algn="ctr" rotWithShape="0">
              <a:srgbClr val="00FFFF"/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83A8347-2EFA-46DA-B79E-B3084B4FC5F9}"/>
              </a:ext>
            </a:extLst>
          </p:cNvPr>
          <p:cNvCxnSpPr>
            <a:cxnSpLocks/>
          </p:cNvCxnSpPr>
          <p:nvPr/>
        </p:nvCxnSpPr>
        <p:spPr>
          <a:xfrm>
            <a:off x="395592" y="3894564"/>
            <a:ext cx="3475072" cy="0"/>
          </a:xfrm>
          <a:prstGeom prst="line">
            <a:avLst/>
          </a:prstGeom>
          <a:ln w="38100">
            <a:solidFill>
              <a:srgbClr val="9966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480A33B-BF51-4A63-9625-8AF700D5B2B1}"/>
              </a:ext>
            </a:extLst>
          </p:cNvPr>
          <p:cNvCxnSpPr>
            <a:cxnSpLocks/>
          </p:cNvCxnSpPr>
          <p:nvPr/>
        </p:nvCxnSpPr>
        <p:spPr>
          <a:xfrm>
            <a:off x="395592" y="4186393"/>
            <a:ext cx="1401840" cy="0"/>
          </a:xfrm>
          <a:prstGeom prst="line">
            <a:avLst/>
          </a:prstGeom>
          <a:ln w="38100">
            <a:solidFill>
              <a:srgbClr val="9966FF"/>
            </a:solidFill>
          </a:ln>
          <a:effectLst>
            <a:outerShdw blurRad="50800" dist="50800" dir="5400000" algn="ctr" rotWithShape="0">
              <a:srgbClr val="FFFF00"/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68273FB-9F83-4C7E-92A2-66F8054FD7CC}"/>
              </a:ext>
            </a:extLst>
          </p:cNvPr>
          <p:cNvCxnSpPr>
            <a:cxnSpLocks/>
          </p:cNvCxnSpPr>
          <p:nvPr/>
        </p:nvCxnSpPr>
        <p:spPr>
          <a:xfrm>
            <a:off x="3057727" y="4825176"/>
            <a:ext cx="3177703" cy="0"/>
          </a:xfrm>
          <a:prstGeom prst="line">
            <a:avLst/>
          </a:prstGeom>
          <a:ln w="38100">
            <a:solidFill>
              <a:srgbClr val="9966FF"/>
            </a:solidFill>
          </a:ln>
          <a:effectLst>
            <a:outerShdw blurRad="50800" dist="50800" dir="5400000" algn="ctr" rotWithShape="0">
              <a:srgbClr val="FFFF00"/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2F48A5C-7BB0-4CEC-8A78-DAB85EDE70C0}"/>
              </a:ext>
            </a:extLst>
          </p:cNvPr>
          <p:cNvCxnSpPr>
            <a:cxnSpLocks/>
          </p:cNvCxnSpPr>
          <p:nvPr/>
        </p:nvCxnSpPr>
        <p:spPr>
          <a:xfrm>
            <a:off x="2220177" y="5126733"/>
            <a:ext cx="2974393" cy="0"/>
          </a:xfrm>
          <a:prstGeom prst="line">
            <a:avLst/>
          </a:prstGeom>
          <a:ln w="38100">
            <a:solidFill>
              <a:srgbClr val="9966FF"/>
            </a:solidFill>
          </a:ln>
          <a:effectLst>
            <a:outerShdw blurRad="50800" dist="50800" dir="5400000" algn="ctr" rotWithShape="0">
              <a:srgbClr val="FFFF00"/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F390DDF-C516-4704-A4C4-05F739C0FF06}"/>
              </a:ext>
            </a:extLst>
          </p:cNvPr>
          <p:cNvCxnSpPr/>
          <p:nvPr/>
        </p:nvCxnSpPr>
        <p:spPr>
          <a:xfrm>
            <a:off x="6574295" y="3974585"/>
            <a:ext cx="546305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EC248856-F274-47B9-939F-926B41ECFE0A}"/>
              </a:ext>
            </a:extLst>
          </p:cNvPr>
          <p:cNvSpPr/>
          <p:nvPr/>
        </p:nvSpPr>
        <p:spPr>
          <a:xfrm>
            <a:off x="6574295" y="3733082"/>
            <a:ext cx="5463053" cy="28102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CA" sz="28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 1:</a:t>
            </a:r>
            <a:r>
              <a:rPr kumimoji="0" lang="en-CA" sz="28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9900"/>
                </a:solidFill>
                <a:effectLst>
                  <a:glow rad="127000">
                    <a:srgbClr val="FFFF00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14  SPEAKS INTO  -</a:t>
            </a:r>
            <a:br>
              <a:rPr kumimoji="0" lang="en-CA" sz="28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9900"/>
                </a:solidFill>
                <a:effectLst>
                  <a:glow rad="127000">
                    <a:srgbClr val="FFFF00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lang="en-CA" sz="2800" b="1" dirty="0">
                <a:ln>
                  <a:solidFill>
                    <a:srgbClr val="FFFF00"/>
                  </a:solidFill>
                </a:ln>
                <a:solidFill>
                  <a:srgbClr val="0000FF"/>
                </a:solidFill>
              </a:rPr>
              <a:t>Yahuah,</a:t>
            </a:r>
            <a:r>
              <a:rPr lang="en-CA" sz="2800" b="1" dirty="0">
                <a:ln>
                  <a:solidFill>
                    <a:srgbClr val="0000FF"/>
                  </a:solidFill>
                </a:ln>
                <a:solidFill>
                  <a:srgbClr val="FF9900"/>
                </a:solidFill>
              </a:rPr>
              <a:t> </a:t>
            </a:r>
            <a:r>
              <a:rPr kumimoji="0" lang="en-CA" sz="28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establishing His</a:t>
            </a:r>
            <a:br>
              <a:rPr kumimoji="0" lang="en-CA" sz="28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2800" b="1" i="0" u="none" strike="noStrike" kern="1200" cap="none" spc="0" normalizeH="0" baseline="0" noProof="0" dirty="0">
                <a:ln w="28575">
                  <a:solidFill>
                    <a:srgbClr val="0000FF"/>
                  </a:solidFill>
                </a:ln>
                <a:solidFill>
                  <a:srgbClr val="00FF99"/>
                </a:solidFill>
                <a:effectLst/>
                <a:uLnTx/>
                <a:uFillTx/>
                <a:latin typeface="Snap ITC" panose="04040A07060A02020202" pitchFamily="82" charset="0"/>
                <a:ea typeface="+mn-ea"/>
                <a:cs typeface="+mn-cs"/>
              </a:rPr>
              <a:t>COVENANTED SYSTEM. </a:t>
            </a:r>
            <a:r>
              <a:rPr lang="en-CA" sz="2800" b="1" dirty="0">
                <a:ln>
                  <a:solidFill>
                    <a:srgbClr val="0000FF"/>
                  </a:solidFill>
                </a:ln>
                <a:solidFill>
                  <a:srgbClr val="FF9900"/>
                </a:solidFill>
                <a:latin typeface="Calibri" panose="020F0502020204030204"/>
              </a:rPr>
              <a:t>A </a:t>
            </a:r>
            <a:r>
              <a:rPr kumimoji="0" lang="en-CA" sz="2800" b="1" i="0" u="sng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9900"/>
                </a:solidFill>
                <a:effectLst>
                  <a:outerShdw blurRad="50800" dist="50800" dir="5400000" sx="102000" sy="102000" algn="ctr" rotWithShape="0">
                    <a:srgbClr val="00B05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FREQUENCY SIGNATURE</a:t>
            </a:r>
            <a:r>
              <a:rPr kumimoji="0" lang="en-CA" sz="28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for </a:t>
            </a:r>
            <a:r>
              <a:rPr kumimoji="0" lang="en-CA" sz="28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2060"/>
                </a:solidFill>
                <a:effectLst>
                  <a:glow rad="127000">
                    <a:srgbClr val="00CCFF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LIFE</a:t>
            </a:r>
            <a:r>
              <a:rPr kumimoji="0" lang="en-CA" sz="28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encapsulated within </a:t>
            </a:r>
            <a:r>
              <a:rPr kumimoji="0" lang="en-CA" sz="28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FFFF"/>
                </a:solidFill>
                <a:effectLst>
                  <a:glow rad="165100">
                    <a:srgbClr val="9966FF"/>
                  </a:glow>
                  <a:outerShdw blurRad="50800" dist="50800" dir="5400000" sx="101000" sy="101000" algn="ctr" rotWithShape="0">
                    <a:srgbClr val="FFFF00"/>
                  </a:outerShdw>
                </a:effectLst>
                <a:uLnTx/>
                <a:uFillTx/>
                <a:latin typeface="Snap ITC" panose="04040A07060A02020202" pitchFamily="82" charset="0"/>
                <a:ea typeface="+mn-ea"/>
                <a:cs typeface="+mn-cs"/>
              </a:rPr>
              <a:t>LIGHT!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>
                <a:glow rad="165100">
                  <a:srgbClr val="9966FF"/>
                </a:glow>
                <a:outerShdw blurRad="50800" dist="50800" dir="5400000" sx="101000" sy="101000" algn="ctr" rotWithShape="0">
                  <a:srgbClr val="FFFF00"/>
                </a:outerShdw>
              </a:effectLst>
              <a:uLnTx/>
              <a:uFillTx/>
              <a:latin typeface="Snap ITC" panose="04040A07060A02020202" pitchFamily="82" charset="0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077A6A2-FE6D-48CF-A0A1-9E0E556AE23D}"/>
              </a:ext>
            </a:extLst>
          </p:cNvPr>
          <p:cNvSpPr/>
          <p:nvPr/>
        </p:nvSpPr>
        <p:spPr>
          <a:xfrm>
            <a:off x="6636269" y="6229978"/>
            <a:ext cx="5259320" cy="540342"/>
          </a:xfrm>
          <a:prstGeom prst="rect">
            <a:avLst/>
          </a:prstGeom>
          <a:solidFill>
            <a:srgbClr val="FF00FF"/>
          </a:solidFill>
          <a:ln w="381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IS </a:t>
            </a:r>
            <a:r>
              <a:rPr kumimoji="0" lang="en-CA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JUST PHYSICAL LIGHT!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C3205D-C140-4BA6-AA98-F6E709B5546A}"/>
              </a:ext>
            </a:extLst>
          </p:cNvPr>
          <p:cNvSpPr/>
          <p:nvPr/>
        </p:nvSpPr>
        <p:spPr>
          <a:xfrm>
            <a:off x="245500" y="4764947"/>
            <a:ext cx="1941981" cy="442330"/>
          </a:xfrm>
          <a:prstGeom prst="rect">
            <a:avLst/>
          </a:prstGeom>
          <a:noFill/>
          <a:ln w="57150">
            <a:solidFill>
              <a:srgbClr val="9966FF"/>
            </a:solidFill>
          </a:ln>
          <a:effectLst>
            <a:glow rad="127000">
              <a:srgbClr val="FFFF00"/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2D965D8-B861-413D-B52E-55BE14DC8944}"/>
              </a:ext>
            </a:extLst>
          </p:cNvPr>
          <p:cNvCxnSpPr/>
          <p:nvPr/>
        </p:nvCxnSpPr>
        <p:spPr>
          <a:xfrm>
            <a:off x="4257368" y="1971729"/>
            <a:ext cx="183863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F12A76A-C66A-43E1-A64B-E457F1F7CCB6}"/>
              </a:ext>
            </a:extLst>
          </p:cNvPr>
          <p:cNvCxnSpPr>
            <a:cxnSpLocks/>
          </p:cNvCxnSpPr>
          <p:nvPr/>
        </p:nvCxnSpPr>
        <p:spPr>
          <a:xfrm>
            <a:off x="395592" y="2271613"/>
            <a:ext cx="33199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C4BE999-E6E1-4AD5-8894-63AB100CB04B}"/>
              </a:ext>
            </a:extLst>
          </p:cNvPr>
          <p:cNvCxnSpPr>
            <a:cxnSpLocks/>
          </p:cNvCxnSpPr>
          <p:nvPr/>
        </p:nvCxnSpPr>
        <p:spPr>
          <a:xfrm>
            <a:off x="2457974" y="2939617"/>
            <a:ext cx="3875267" cy="0"/>
          </a:xfrm>
          <a:prstGeom prst="line">
            <a:avLst/>
          </a:prstGeom>
          <a:ln w="38100">
            <a:solidFill>
              <a:srgbClr val="9966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D07A3D6-4DF2-4EF1-9068-0F2476C0E0D8}"/>
              </a:ext>
            </a:extLst>
          </p:cNvPr>
          <p:cNvCxnSpPr>
            <a:cxnSpLocks/>
          </p:cNvCxnSpPr>
          <p:nvPr/>
        </p:nvCxnSpPr>
        <p:spPr>
          <a:xfrm>
            <a:off x="520340" y="3226240"/>
            <a:ext cx="1277092" cy="0"/>
          </a:xfrm>
          <a:prstGeom prst="line">
            <a:avLst/>
          </a:prstGeom>
          <a:ln w="38100">
            <a:solidFill>
              <a:srgbClr val="9966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66DD9752-ACB2-48B8-834D-7C7B61A61AB0}"/>
              </a:ext>
            </a:extLst>
          </p:cNvPr>
          <p:cNvSpPr/>
          <p:nvPr/>
        </p:nvSpPr>
        <p:spPr>
          <a:xfrm>
            <a:off x="2138712" y="58818"/>
            <a:ext cx="727693" cy="301555"/>
          </a:xfrm>
          <a:prstGeom prst="wedgeRoundRectCallout">
            <a:avLst>
              <a:gd name="adj1" fmla="val 71447"/>
              <a:gd name="adj2" fmla="val -4137"/>
              <a:gd name="adj3" fmla="val 16667"/>
            </a:avLst>
          </a:prstGeom>
          <a:noFill/>
          <a:ln w="57150">
            <a:solidFill>
              <a:srgbClr val="FFC000"/>
            </a:solidFill>
          </a:ln>
          <a:effectLst>
            <a:glow rad="127000">
              <a:srgbClr val="00CCFF"/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Mem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63A6001-6C30-4006-B176-B167946FA9A6}"/>
              </a:ext>
            </a:extLst>
          </p:cNvPr>
          <p:cNvCxnSpPr>
            <a:cxnSpLocks/>
          </p:cNvCxnSpPr>
          <p:nvPr/>
        </p:nvCxnSpPr>
        <p:spPr>
          <a:xfrm>
            <a:off x="5841506" y="3894564"/>
            <a:ext cx="460002" cy="0"/>
          </a:xfrm>
          <a:prstGeom prst="line">
            <a:avLst/>
          </a:prstGeom>
          <a:ln w="38100">
            <a:solidFill>
              <a:srgbClr val="9966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340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8" grpId="0"/>
      <p:bldP spid="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B6E01-928E-4818-9CE2-4618DE211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2007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C2D28F-54A5-4CFF-A832-B99C2F1CE91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EFD8A4E-03ED-4F66-8FE4-066E24C2964E}"/>
              </a:ext>
            </a:extLst>
          </p:cNvPr>
          <p:cNvSpPr/>
          <p:nvPr/>
        </p:nvSpPr>
        <p:spPr>
          <a:xfrm>
            <a:off x="208871" y="115406"/>
            <a:ext cx="11828477" cy="6636058"/>
          </a:xfrm>
          <a:prstGeom prst="roundRect">
            <a:avLst/>
          </a:prstGeom>
          <a:gradFill>
            <a:gsLst>
              <a:gs pos="0">
                <a:srgbClr val="00FF99">
                  <a:alpha val="32000"/>
                </a:srgbClr>
              </a:gs>
              <a:gs pos="39000">
                <a:srgbClr val="0000FF">
                  <a:alpha val="39000"/>
                </a:srgbClr>
              </a:gs>
              <a:gs pos="68000">
                <a:srgbClr val="FFFF00">
                  <a:alpha val="41000"/>
                </a:srgbClr>
              </a:gs>
              <a:gs pos="100000">
                <a:srgbClr val="9966FF">
                  <a:alpha val="64000"/>
                </a:srgbClr>
              </a:gs>
            </a:gsLst>
            <a:lin ang="5400000" scaled="1"/>
          </a:gradFill>
          <a:ln>
            <a:noFill/>
          </a:ln>
          <a:scene3d>
            <a:camera prst="orthographicFront"/>
            <a:lightRig rig="sunset" dir="t"/>
          </a:scene3d>
          <a:sp3d>
            <a:bevelT w="241300" h="1143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4800" b="1" i="0" u="none" strike="noStrike" kern="1200" cap="none" spc="0" normalizeH="0" baseline="0" noProof="0" dirty="0">
              <a:ln w="19050">
                <a:solidFill>
                  <a:srgbClr val="0045D0"/>
                </a:solidFill>
              </a:ln>
              <a:solidFill>
                <a:srgbClr val="0000FF"/>
              </a:solidFill>
              <a:effectLst>
                <a:glow rad="101600">
                  <a:srgbClr val="7030A0"/>
                </a:glow>
                <a:outerShdw blurRad="50800" dist="50800" dir="5400000" algn="ctr" rotWithShape="0">
                  <a:srgbClr val="FFFF00"/>
                </a:outerShdw>
              </a:effectLst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7D5F5A4-B5D7-4C0A-B9CA-AA8EC3F76257}"/>
              </a:ext>
            </a:extLst>
          </p:cNvPr>
          <p:cNvSpPr/>
          <p:nvPr/>
        </p:nvSpPr>
        <p:spPr>
          <a:xfrm>
            <a:off x="521179" y="1219601"/>
            <a:ext cx="5354069" cy="2482387"/>
          </a:xfrm>
          <a:prstGeom prst="roundRect">
            <a:avLst/>
          </a:prstGeom>
          <a:solidFill>
            <a:schemeClr val="accent1">
              <a:alpha val="62000"/>
            </a:schemeClr>
          </a:solidFill>
          <a:ln w="28575">
            <a:solidFill>
              <a:srgbClr val="FF9900"/>
            </a:solidFill>
          </a:ln>
          <a:scene3d>
            <a:camera prst="orthographicFront"/>
            <a:lightRig rig="sunset" dir="t"/>
          </a:scene3d>
          <a:sp3d>
            <a:bevelT w="120650" h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EA2C318-8CB4-4043-8B71-CDA516BF1869}"/>
              </a:ext>
            </a:extLst>
          </p:cNvPr>
          <p:cNvSpPr/>
          <p:nvPr/>
        </p:nvSpPr>
        <p:spPr>
          <a:xfrm>
            <a:off x="6167439" y="1219601"/>
            <a:ext cx="5577718" cy="2482387"/>
          </a:xfrm>
          <a:prstGeom prst="roundRect">
            <a:avLst/>
          </a:prstGeom>
          <a:solidFill>
            <a:schemeClr val="accent1">
              <a:alpha val="62000"/>
            </a:schemeClr>
          </a:solidFill>
          <a:ln w="28575">
            <a:solidFill>
              <a:srgbClr val="FF9900"/>
            </a:solidFill>
          </a:ln>
          <a:scene3d>
            <a:camera prst="orthographicFront"/>
            <a:lightRig rig="sunset" dir="t"/>
          </a:scene3d>
          <a:sp3d>
            <a:bevelT w="120650" h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there a possibility of the </a:t>
            </a:r>
            <a:r>
              <a:rPr kumimoji="0" lang="en-CA" sz="2800" b="1" i="0" u="sng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outerShdw blurRad="50800" dist="50800" dir="5400000" algn="ctr" rotWithShape="0">
                    <a:srgbClr val="FF00FF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MEM  FREQUENCY</a:t>
            </a:r>
            <a:r>
              <a:rPr kumimoji="0" lang="en-CA" sz="28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being built within the Qodesh Convocations that </a:t>
            </a:r>
            <a:r>
              <a:rPr kumimoji="0" lang="en-CA" sz="28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outerShdw blurRad="50800" dist="50800" dir="5400000" algn="ctr" rotWithShape="0">
                    <a:srgbClr val="00FFFF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return </a:t>
            </a:r>
            <a:r>
              <a:rPr kumimoji="0" lang="en-CA" sz="2800" b="1" i="0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00CCFF"/>
                </a:solidFill>
                <a:effectLst>
                  <a:glow rad="127000">
                    <a:srgbClr val="7030A0"/>
                  </a:glow>
                  <a:outerShdw blurRad="50800" dist="50800" dir="5400000" algn="ctr" rotWithShape="0">
                    <a:srgbClr val="00FFFF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each and every year </a:t>
            </a:r>
            <a:r>
              <a:rPr kumimoji="0" lang="en-CA" sz="28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outerShdw blurRad="50800" dist="50800" dir="5400000" algn="ctr" rotWithShape="0">
                    <a:srgbClr val="00FFFF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in </a:t>
            </a:r>
            <a:r>
              <a:rPr kumimoji="0" lang="en-CA" sz="2800" b="1" i="0" u="sng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outerShdw blurRad="50800" dist="50800" dir="5400000" algn="ctr" rotWithShape="0">
                    <a:srgbClr val="00FFFF"/>
                  </a:outerShdw>
                </a:effectLst>
                <a:uLnTx/>
                <a:uFillTx/>
                <a:latin typeface="Wide Latin" panose="020A0A07050505020404" pitchFamily="18" charset="0"/>
              </a:rPr>
              <a:t>exact </a:t>
            </a:r>
            <a:r>
              <a:rPr kumimoji="0" lang="en-CA" sz="2800" b="1" i="0" u="sng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9966FF"/>
                </a:solidFill>
                <a:effectLst>
                  <a:outerShdw blurRad="50800" dist="50800" dir="5400000" algn="ctr" rotWithShape="0">
                    <a:srgbClr val="00FFFF"/>
                  </a:outerShdw>
                </a:effectLst>
                <a:uLnTx/>
                <a:uFillTx/>
                <a:latin typeface="Snap ITC" panose="04040A07060A02020202" pitchFamily="82" charset="0"/>
                <a:ea typeface="+mn-ea"/>
                <a:cs typeface="+mn-cs"/>
              </a:rPr>
              <a:t>SHANEH</a:t>
            </a:r>
            <a:r>
              <a:rPr kumimoji="0" lang="en-CA" sz="28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outerShdw blurRad="50800" dist="50800" dir="5400000" algn="ctr" rotWithShape="0">
                    <a:srgbClr val="00FFFF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timing?</a:t>
            </a: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50800" dist="50800" dir="5400000" algn="ctr" rotWithShape="0">
                  <a:srgbClr val="00FFFF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15F9F9-6835-43B6-AEB0-3B7E622EEF6C}"/>
              </a:ext>
            </a:extLst>
          </p:cNvPr>
          <p:cNvSpPr/>
          <p:nvPr/>
        </p:nvSpPr>
        <p:spPr>
          <a:xfrm>
            <a:off x="10615126" y="474303"/>
            <a:ext cx="410547" cy="50151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solidFill>
                    <a:srgbClr val="0045D0"/>
                  </a:solidFill>
                </a:ln>
                <a:solidFill>
                  <a:srgbClr val="00FF99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וֹ</a:t>
            </a:r>
            <a:endParaRPr kumimoji="0" lang="en-CA" sz="3600" b="0" i="0" u="none" strike="noStrike" kern="1200" cap="none" spc="0" normalizeH="0" baseline="0" noProof="0" dirty="0">
              <a:ln>
                <a:solidFill>
                  <a:srgbClr val="0045D0"/>
                </a:solidFill>
              </a:ln>
              <a:solidFill>
                <a:srgbClr val="00FF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C105FD-615D-422F-B37B-0CB490254C37}"/>
              </a:ext>
            </a:extLst>
          </p:cNvPr>
          <p:cNvSpPr/>
          <p:nvPr/>
        </p:nvSpPr>
        <p:spPr>
          <a:xfrm>
            <a:off x="10204579" y="474302"/>
            <a:ext cx="410547" cy="501513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solidFill>
                    <a:srgbClr val="0045D0"/>
                  </a:solidFill>
                </a:ln>
                <a:solidFill>
                  <a:srgbClr val="00FF99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ע</a:t>
            </a:r>
            <a:endParaRPr kumimoji="0" lang="en-CA" sz="3600" b="0" i="0" u="none" strike="noStrike" kern="1200" cap="none" spc="0" normalizeH="0" baseline="0" noProof="0" dirty="0">
              <a:ln>
                <a:solidFill>
                  <a:srgbClr val="0045D0"/>
                </a:solidFill>
              </a:ln>
              <a:solidFill>
                <a:srgbClr val="00FF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C7EBF3-C47A-48AE-BED0-F43390121EE5}"/>
              </a:ext>
            </a:extLst>
          </p:cNvPr>
          <p:cNvSpPr/>
          <p:nvPr/>
        </p:nvSpPr>
        <p:spPr>
          <a:xfrm>
            <a:off x="11025673" y="474301"/>
            <a:ext cx="410547" cy="50151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0045D0"/>
                  </a:solidFill>
                </a:ln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מ</a:t>
            </a:r>
            <a:endParaRPr kumimoji="0" lang="en-CA" sz="3600" b="1" i="0" u="none" strike="noStrike" kern="1200" cap="none" spc="0" normalizeH="0" baseline="0" noProof="0" dirty="0">
              <a:ln>
                <a:solidFill>
                  <a:srgbClr val="0045D0"/>
                </a:solidFill>
              </a:ln>
              <a:solidFill>
                <a:srgbClr val="FF0000"/>
              </a:solidFill>
              <a:effectLst>
                <a:glow rad="127000">
                  <a:srgbClr val="FFFF00"/>
                </a:glo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0FE764C-D1F9-4AD0-A00A-9156DDED3F56}"/>
              </a:ext>
            </a:extLst>
          </p:cNvPr>
          <p:cNvGrpSpPr/>
          <p:nvPr/>
        </p:nvGrpSpPr>
        <p:grpSpPr>
          <a:xfrm>
            <a:off x="1154174" y="1372003"/>
            <a:ext cx="4098710" cy="2177581"/>
            <a:chOff x="1210136" y="1219601"/>
            <a:chExt cx="4098710" cy="217758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53BB7DE-C30A-4AF8-A38B-0B0CBFCD65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10136" y="1219601"/>
              <a:ext cx="4098710" cy="1818781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339B8B6-BAA7-4F34-892C-BAF9C780D3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10136" y="3038375"/>
              <a:ext cx="4098710" cy="358807"/>
            </a:xfrm>
            <a:prstGeom prst="rect">
              <a:avLst/>
            </a:prstGeom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B490983-4335-4E2D-8F05-A85B535AD240}"/>
              </a:ext>
            </a:extLst>
          </p:cNvPr>
          <p:cNvSpPr/>
          <p:nvPr/>
        </p:nvSpPr>
        <p:spPr>
          <a:xfrm>
            <a:off x="9778891" y="474300"/>
            <a:ext cx="410547" cy="50151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solidFill>
                    <a:srgbClr val="0045D0"/>
                  </a:solidFill>
                </a:ln>
                <a:solidFill>
                  <a:srgbClr val="00FF99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ד</a:t>
            </a:r>
            <a:endParaRPr kumimoji="0" lang="en-CA" sz="3600" b="1" i="0" u="none" strike="noStrike" kern="1200" cap="none" spc="0" normalizeH="0" baseline="0" noProof="0" dirty="0">
              <a:ln>
                <a:solidFill>
                  <a:srgbClr val="0045D0"/>
                </a:solidFill>
              </a:ln>
              <a:solidFill>
                <a:srgbClr val="00FF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2E11DF-B32D-4A5B-AF9D-2CDA2C202B2B}"/>
              </a:ext>
            </a:extLst>
          </p:cNvPr>
          <p:cNvSpPr/>
          <p:nvPr/>
        </p:nvSpPr>
        <p:spPr>
          <a:xfrm>
            <a:off x="2118318" y="204778"/>
            <a:ext cx="7513860" cy="8805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0045D0"/>
            </a:solidFill>
          </a:ln>
          <a:scene3d>
            <a:camera prst="orthographicFront"/>
            <a:lightRig rig="threePt" dir="t"/>
          </a:scene3d>
          <a:sp3d>
            <a:bevelT w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800" b="0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What of – </a:t>
            </a:r>
            <a:r>
              <a:rPr kumimoji="0" lang="en-CA" sz="4800" b="1" i="0" u="none" strike="noStrike" kern="1200" cap="none" spc="0" normalizeH="0" baseline="0" noProof="0" dirty="0">
                <a:ln w="19050">
                  <a:solidFill>
                    <a:srgbClr val="0045D0"/>
                  </a:solidFill>
                </a:ln>
                <a:solidFill>
                  <a:srgbClr val="00FFFF"/>
                </a:solidFill>
                <a:effectLst>
                  <a:glow rad="50800">
                    <a:srgbClr val="7030A0"/>
                  </a:glow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FREQUENCIES?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6FE00CD-BDCA-40CE-83BD-73F3BD7659AB}"/>
              </a:ext>
            </a:extLst>
          </p:cNvPr>
          <p:cNvCxnSpPr>
            <a:cxnSpLocks/>
          </p:cNvCxnSpPr>
          <p:nvPr/>
        </p:nvCxnSpPr>
        <p:spPr>
          <a:xfrm flipH="1">
            <a:off x="4766072" y="1013203"/>
            <a:ext cx="1265816" cy="818030"/>
          </a:xfrm>
          <a:prstGeom prst="straightConnector1">
            <a:avLst/>
          </a:prstGeom>
          <a:ln w="76200">
            <a:solidFill>
              <a:srgbClr val="FF00FF"/>
            </a:solidFill>
            <a:tailEnd type="triangle"/>
          </a:ln>
          <a:effectLst>
            <a:outerShdw blurRad="50800" dist="50800" dir="5400000" algn="ctr" rotWithShape="0">
              <a:srgbClr val="FFFF00"/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EE7A3E2-B7FA-4E98-A232-87238D1132C5}"/>
              </a:ext>
            </a:extLst>
          </p:cNvPr>
          <p:cNvSpPr/>
          <p:nvPr/>
        </p:nvSpPr>
        <p:spPr>
          <a:xfrm>
            <a:off x="427839" y="3807358"/>
            <a:ext cx="11375472" cy="2726175"/>
          </a:xfrm>
          <a:prstGeom prst="roundRect">
            <a:avLst/>
          </a:prstGeom>
          <a:solidFill>
            <a:schemeClr val="accent1">
              <a:alpha val="62000"/>
            </a:schemeClr>
          </a:solidFill>
          <a:ln w="28575">
            <a:solidFill>
              <a:srgbClr val="FF9900"/>
            </a:solidFill>
          </a:ln>
          <a:scene3d>
            <a:camera prst="orthographicFront"/>
            <a:lightRig rig="sunset" dir="t"/>
          </a:scene3d>
          <a:sp3d>
            <a:bevelT w="120650" h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50800" dir="5400000" algn="ctr" rotWithShape="0">
                    <a:srgbClr val="00FFFF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en-CA" sz="3200" b="0" i="0" u="none" strike="noStrike" kern="1200" cap="none" spc="0" normalizeH="0" baseline="0" noProof="0" dirty="0" err="1">
                <a:ln>
                  <a:solidFill>
                    <a:srgbClr val="0000FF"/>
                  </a:solidFill>
                </a:ln>
                <a:solidFill>
                  <a:srgbClr val="FF9900"/>
                </a:solidFill>
                <a:effectLst>
                  <a:outerShdw blurRad="50800" dist="50800" dir="5400000" algn="ctr" rotWithShape="0">
                    <a:srgbClr val="00FFFF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Tequfot</a:t>
            </a:r>
            <a:r>
              <a:rPr kumimoji="0" lang="en-CA" sz="3200" b="0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9900"/>
                </a:solidFill>
                <a:effectLst>
                  <a:outerShdw blurRad="50800" dist="50800" dir="5400000" algn="ctr" rotWithShape="0">
                    <a:srgbClr val="00FFFF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,</a:t>
            </a: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50800" dir="5400000" algn="ctr" rotWithShape="0">
                    <a:srgbClr val="00FFFF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CA" sz="3200" b="0" i="0" u="none" strike="noStrike" kern="1200" cap="none" spc="0" normalizeH="0" baseline="0" noProof="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7030A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  <a:r>
              <a:rPr kumimoji="0" lang="en-CA" sz="3200" b="0" i="0" u="none" strike="noStrike" kern="1200" cap="none" spc="0" normalizeH="0" baseline="30000" noProof="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7030A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CA" sz="3200" b="0" i="0" u="none" strike="noStrike" kern="1200" cap="none" spc="0" normalizeH="0" baseline="0" noProof="0" dirty="0">
                <a:ln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7030A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day Shabbat, </a:t>
            </a: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50800" dist="50800" dir="5400000" algn="ctr" rotWithShape="0">
                    <a:srgbClr val="00FFFF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Passover, Unleavened Bread, Wave Sheaf, Pentecost, Trumpets, Tabernacles, Jubilees; </a:t>
            </a:r>
            <a:b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50800" dir="5400000" algn="ctr" rotWithShape="0">
                    <a:srgbClr val="00FFFF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50800" dir="5400000" algn="ctr" rotWithShape="0">
                    <a:srgbClr val="00FFFF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are these </a:t>
            </a: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50800" dist="50800" dir="5400000" algn="ctr" rotWithShape="0">
                    <a:srgbClr val="00FFFF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Qodesh Identities - </a:t>
            </a: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50800" dir="5400000" algn="ctr" rotWithShape="0">
                    <a:srgbClr val="FF99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returning in a cyclical fashion? </a:t>
            </a:r>
            <a:b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50800" dir="5400000" algn="ctr" rotWithShape="0">
                    <a:srgbClr val="00FFFF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50800" dir="5400000" algn="ctr" rotWithShape="0">
                    <a:srgbClr val="00FFFF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Is there a certain </a:t>
            </a:r>
            <a:r>
              <a:rPr kumimoji="0" lang="en-CA" sz="3200" b="0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srgbClr val="7030A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  <a:outerShdw blurRad="50800" dist="50800" dir="5400000" algn="ctr" rotWithShape="0">
                    <a:srgbClr val="00FFFF"/>
                  </a:outerShdw>
                </a:effectLst>
                <a:uLnTx/>
                <a:uFillTx/>
                <a:latin typeface="Showcard Gothic" panose="04020904020102020604" pitchFamily="82" charset="0"/>
                <a:ea typeface="+mn-ea"/>
                <a:cs typeface="+mn-cs"/>
              </a:rPr>
              <a:t>– Frequency -</a:t>
            </a: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50800" dir="5400000" algn="ctr" rotWithShape="0">
                    <a:srgbClr val="00FFFF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to these </a:t>
            </a: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50800" dist="50800" dir="5400000" algn="ctr" rotWithShape="0">
                    <a:srgbClr val="00FFFF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Mo-</a:t>
            </a:r>
            <a:r>
              <a:rPr kumimoji="0" lang="en-CA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50800" dist="50800" dir="5400000" algn="ctr" rotWithShape="0">
                    <a:srgbClr val="00FFFF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edim</a:t>
            </a: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50800" dir="5400000" algn="ctr" rotWithShape="0">
                    <a:srgbClr val="00FFFF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(Feasts) </a:t>
            </a:r>
            <a:b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50800" dir="5400000" algn="ctr" rotWithShape="0">
                    <a:srgbClr val="00FFFF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3200" b="0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00FF"/>
                </a:solidFill>
                <a:effectLst>
                  <a:outerShdw blurRad="50800" dist="50800" dir="5400000" algn="ctr" rotWithShape="0">
                    <a:srgbClr val="00FFFF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returning </a:t>
            </a:r>
            <a:r>
              <a:rPr lang="en-CA" sz="3200" dirty="0">
                <a:ln>
                  <a:solidFill>
                    <a:srgbClr val="0000FF"/>
                  </a:solidFill>
                </a:ln>
                <a:solidFill>
                  <a:srgbClr val="9966FF"/>
                </a:solidFill>
                <a:effectLst>
                  <a:glow rad="127000">
                    <a:srgbClr val="FFFF00"/>
                  </a:glow>
                  <a:outerShdw blurRad="50800" dist="50800" dir="5400000" algn="ctr" rotWithShape="0">
                    <a:srgbClr val="00FFFF"/>
                  </a:outerShdw>
                </a:effectLst>
                <a:latin typeface="Snap ITC" panose="04040A07060A02020202" pitchFamily="82" charset="0"/>
              </a:rPr>
              <a:t>Shaneh </a:t>
            </a:r>
            <a:r>
              <a:rPr lang="en-CA" sz="2000" dirty="0">
                <a:ln>
                  <a:solidFill>
                    <a:srgbClr val="0000FF"/>
                  </a:solidFill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rgbClr val="00FFFF"/>
                  </a:outerShdw>
                </a:effectLst>
              </a:rPr>
              <a:t>(year)</a:t>
            </a:r>
            <a:r>
              <a:rPr lang="en-CA" sz="3200" dirty="0">
                <a:ln>
                  <a:solidFill>
                    <a:srgbClr val="0000FF"/>
                  </a:solidFill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rgbClr val="00FFFF"/>
                  </a:outerShdw>
                </a:effectLst>
              </a:rPr>
              <a:t>, </a:t>
            </a:r>
            <a:r>
              <a:rPr kumimoji="0" lang="en-CA" sz="3200" b="0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00FF"/>
                </a:solidFill>
                <a:effectLst>
                  <a:outerShdw blurRad="50800" dist="50800" dir="5400000" algn="ctr" rotWithShape="0">
                    <a:srgbClr val="00FFFF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after </a:t>
            </a:r>
            <a:r>
              <a:rPr lang="en-CA" sz="3200" dirty="0">
                <a:ln>
                  <a:solidFill>
                    <a:srgbClr val="0000FF"/>
                  </a:solidFill>
                </a:ln>
                <a:solidFill>
                  <a:srgbClr val="9966FF"/>
                </a:solidFill>
                <a:effectLst>
                  <a:glow rad="127000">
                    <a:srgbClr val="FFFF00"/>
                  </a:glow>
                  <a:outerShdw blurRad="50800" dist="50800" dir="5400000" algn="ctr" rotWithShape="0">
                    <a:srgbClr val="00FFFF"/>
                  </a:outerShdw>
                </a:effectLst>
                <a:latin typeface="Snap ITC" panose="04040A07060A02020202" pitchFamily="82" charset="0"/>
              </a:rPr>
              <a:t>Shaneh </a:t>
            </a:r>
            <a:r>
              <a:rPr lang="en-CA" sz="2000" dirty="0">
                <a:ln>
                  <a:solidFill>
                    <a:srgbClr val="0000FF"/>
                  </a:solidFill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rgbClr val="00FFFF"/>
                  </a:outerShdw>
                </a:effectLst>
              </a:rPr>
              <a:t>(year)</a:t>
            </a:r>
            <a:r>
              <a:rPr lang="en-CA" sz="3200" dirty="0">
                <a:ln>
                  <a:solidFill>
                    <a:srgbClr val="0000FF"/>
                  </a:solidFill>
                </a:ln>
                <a:solidFill>
                  <a:srgbClr val="FF00FF"/>
                </a:solidFill>
                <a:effectLst>
                  <a:outerShdw blurRad="50800" dist="50800" dir="5400000" algn="ctr" rotWithShape="0">
                    <a:srgbClr val="00FFFF"/>
                  </a:outerShdw>
                </a:effectLst>
                <a:latin typeface="Arial Black" panose="020B0A04020102020204" pitchFamily="34" charset="0"/>
              </a:rPr>
              <a:t>?  </a:t>
            </a:r>
            <a:endParaRPr kumimoji="0" lang="en-CA" sz="3200" b="0" i="0" u="none" strike="noStrike" kern="1200" cap="none" spc="0" normalizeH="0" baseline="0" noProof="0" dirty="0">
              <a:ln>
                <a:solidFill>
                  <a:srgbClr val="0000FF"/>
                </a:solidFill>
              </a:ln>
              <a:solidFill>
                <a:srgbClr val="FF00FF"/>
              </a:solidFill>
              <a:effectLst>
                <a:outerShdw blurRad="50800" dist="50800" dir="5400000" algn="ctr" rotWithShape="0">
                  <a:srgbClr val="00FFFF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1DB2B03-D8E6-403F-89A0-5AD0D8D0E487}"/>
              </a:ext>
            </a:extLst>
          </p:cNvPr>
          <p:cNvSpPr/>
          <p:nvPr/>
        </p:nvSpPr>
        <p:spPr>
          <a:xfrm>
            <a:off x="1627421" y="1713939"/>
            <a:ext cx="1941402" cy="594255"/>
          </a:xfrm>
          <a:prstGeom prst="roundRect">
            <a:avLst>
              <a:gd name="adj" fmla="val 50000"/>
            </a:avLst>
          </a:prstGeom>
          <a:ln w="57150">
            <a:solidFill>
              <a:srgbClr val="88B298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srgbClr val="9966FF"/>
                </a:solidFill>
                <a:effectLst>
                  <a:outerShdw blurRad="50800" dist="50800" dir="5400000" algn="ctr" rotWithShape="0">
                    <a:srgbClr val="00FF99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Mo-ed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B55D879-5B6B-4310-8E31-47DE4DC0DCCF}"/>
              </a:ext>
            </a:extLst>
          </p:cNvPr>
          <p:cNvSpPr/>
          <p:nvPr/>
        </p:nvSpPr>
        <p:spPr>
          <a:xfrm rot="20074129">
            <a:off x="75031" y="3901712"/>
            <a:ext cx="1634447" cy="797773"/>
          </a:xfrm>
          <a:prstGeom prst="roundRect">
            <a:avLst>
              <a:gd name="adj" fmla="val 50000"/>
            </a:avLst>
          </a:prstGeom>
          <a:ln w="57150">
            <a:solidFill>
              <a:srgbClr val="9966FF"/>
            </a:solidFill>
          </a:ln>
          <a:effectLst>
            <a:glow rad="76200">
              <a:srgbClr val="FFFF00"/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Equinox</a:t>
            </a:r>
            <a:b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D2E6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TESHUVA!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1A78BE7-BF45-4F71-9EB4-300D61F6C732}"/>
              </a:ext>
            </a:extLst>
          </p:cNvPr>
          <p:cNvCxnSpPr/>
          <p:nvPr/>
        </p:nvCxnSpPr>
        <p:spPr>
          <a:xfrm>
            <a:off x="4476750" y="2143125"/>
            <a:ext cx="270272" cy="0"/>
          </a:xfrm>
          <a:prstGeom prst="line">
            <a:avLst/>
          </a:prstGeom>
          <a:ln w="57150">
            <a:solidFill>
              <a:srgbClr val="FF00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6248E1B-8A30-49A3-9F05-382271C59390}"/>
              </a:ext>
            </a:extLst>
          </p:cNvPr>
          <p:cNvGrpSpPr/>
          <p:nvPr/>
        </p:nvGrpSpPr>
        <p:grpSpPr>
          <a:xfrm>
            <a:off x="1949725" y="2728609"/>
            <a:ext cx="2253657" cy="462168"/>
            <a:chOff x="1949725" y="2728609"/>
            <a:chExt cx="2253657" cy="462168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84FE0628-CE74-41AC-B0D3-72FE322CC620}"/>
                </a:ext>
              </a:extLst>
            </p:cNvPr>
            <p:cNvSpPr/>
            <p:nvPr/>
          </p:nvSpPr>
          <p:spPr>
            <a:xfrm>
              <a:off x="1949725" y="2728609"/>
              <a:ext cx="2253657" cy="462168"/>
            </a:xfrm>
            <a:prstGeom prst="wedgeRoundRectCallout">
              <a:avLst>
                <a:gd name="adj1" fmla="val -34251"/>
                <a:gd name="adj2" fmla="val -145943"/>
                <a:gd name="adj3" fmla="val 16667"/>
              </a:avLst>
            </a:prstGeom>
            <a:solidFill>
              <a:schemeClr val="tx1"/>
            </a:solidFill>
            <a:ln>
              <a:solidFill>
                <a:srgbClr val="FF00FF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</a:t>
              </a:r>
              <a:r>
                <a:rPr kumimoji="0" lang="en-CA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99"/>
                  </a:solidFill>
                  <a:effectLst>
                    <a:outerShdw blurRad="50800" dist="38100" dir="18900000" algn="bl" rotWithShape="0">
                      <a:srgbClr val="FF00FF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oo</a:t>
              </a:r>
              <a:r>
                <a:rPr kumimoji="0" lang="en-CA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FF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 for it!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DFAD006-DC46-4935-8321-09C75C0E094A}"/>
                </a:ext>
              </a:extLst>
            </p:cNvPr>
            <p:cNvGrpSpPr/>
            <p:nvPr/>
          </p:nvGrpSpPr>
          <p:grpSpPr>
            <a:xfrm>
              <a:off x="2411697" y="2931656"/>
              <a:ext cx="307464" cy="76359"/>
              <a:chOff x="2411697" y="2576058"/>
              <a:chExt cx="307464" cy="76359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D7069F6F-A883-4A9E-8B9F-B451D4E2DF0B}"/>
                  </a:ext>
                </a:extLst>
              </p:cNvPr>
              <p:cNvSpPr/>
              <p:nvPr/>
            </p:nvSpPr>
            <p:spPr>
              <a:xfrm rot="1486999">
                <a:off x="2411697" y="2576058"/>
                <a:ext cx="96627" cy="76359"/>
              </a:xfrm>
              <a:prstGeom prst="ellipse">
                <a:avLst/>
              </a:prstGeom>
              <a:solidFill>
                <a:srgbClr val="FFFF00"/>
              </a:solidFill>
              <a:ln w="31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75966CAA-BC8E-4F0D-A415-B880F643D18D}"/>
                  </a:ext>
                </a:extLst>
              </p:cNvPr>
              <p:cNvSpPr/>
              <p:nvPr/>
            </p:nvSpPr>
            <p:spPr>
              <a:xfrm rot="1173862">
                <a:off x="2624634" y="2576326"/>
                <a:ext cx="94527" cy="75555"/>
              </a:xfrm>
              <a:prstGeom prst="ellipse">
                <a:avLst/>
              </a:prstGeom>
              <a:solidFill>
                <a:srgbClr val="FFFF00"/>
              </a:solidFill>
              <a:ln w="31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B6FA8A6-88E1-4F83-8DF1-4B5168FA073F}"/>
              </a:ext>
            </a:extLst>
          </p:cNvPr>
          <p:cNvCxnSpPr>
            <a:cxnSpLocks/>
          </p:cNvCxnSpPr>
          <p:nvPr/>
        </p:nvCxnSpPr>
        <p:spPr>
          <a:xfrm flipH="1">
            <a:off x="11025673" y="962988"/>
            <a:ext cx="207220" cy="45923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  <a:effectLst>
            <a:outerShdw blurRad="50800" dist="50800" dir="5400000" algn="ctr" rotWithShape="0">
              <a:srgbClr val="FFFF00"/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B6E01-928E-4818-9CE2-4618DE211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2007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C2D28F-54A5-4CFF-A832-B99C2F1CE91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EFD8A4E-03ED-4F66-8FE4-066E24C2964E}"/>
              </a:ext>
            </a:extLst>
          </p:cNvPr>
          <p:cNvSpPr/>
          <p:nvPr/>
        </p:nvSpPr>
        <p:spPr>
          <a:xfrm>
            <a:off x="208871" y="115406"/>
            <a:ext cx="11828477" cy="6636058"/>
          </a:xfrm>
          <a:prstGeom prst="roundRect">
            <a:avLst/>
          </a:prstGeom>
          <a:gradFill>
            <a:gsLst>
              <a:gs pos="0">
                <a:srgbClr val="00FF99">
                  <a:alpha val="32000"/>
                </a:srgbClr>
              </a:gs>
              <a:gs pos="39000">
                <a:srgbClr val="0000FF">
                  <a:alpha val="39000"/>
                </a:srgbClr>
              </a:gs>
              <a:gs pos="68000">
                <a:srgbClr val="FFFF00">
                  <a:alpha val="41000"/>
                </a:srgbClr>
              </a:gs>
              <a:gs pos="100000">
                <a:srgbClr val="9966FF">
                  <a:alpha val="64000"/>
                </a:srgbClr>
              </a:gs>
            </a:gsLst>
            <a:lin ang="5400000" scaled="1"/>
          </a:gradFill>
          <a:ln>
            <a:noFill/>
          </a:ln>
          <a:scene3d>
            <a:camera prst="orthographicFront"/>
            <a:lightRig rig="sunset" dir="t"/>
          </a:scene3d>
          <a:sp3d>
            <a:bevelT w="241300" h="1143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4800" b="1" i="0" u="none" strike="noStrike" kern="1200" cap="none" spc="0" normalizeH="0" baseline="0" noProof="0" dirty="0">
              <a:ln w="19050">
                <a:solidFill>
                  <a:srgbClr val="0045D0"/>
                </a:solidFill>
              </a:ln>
              <a:solidFill>
                <a:srgbClr val="0000FF"/>
              </a:solidFill>
              <a:effectLst>
                <a:glow rad="101600">
                  <a:srgbClr val="7030A0"/>
                </a:glow>
                <a:outerShdw blurRad="50800" dist="50800" dir="5400000" algn="ctr" rotWithShape="0">
                  <a:srgbClr val="FFFF00"/>
                </a:outerShdw>
              </a:effectLst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7D5F5A4-B5D7-4C0A-B9CA-AA8EC3F76257}"/>
              </a:ext>
            </a:extLst>
          </p:cNvPr>
          <p:cNvSpPr/>
          <p:nvPr/>
        </p:nvSpPr>
        <p:spPr>
          <a:xfrm>
            <a:off x="677129" y="1424577"/>
            <a:ext cx="11051757" cy="3278803"/>
          </a:xfrm>
          <a:prstGeom prst="roundRect">
            <a:avLst/>
          </a:prstGeom>
          <a:solidFill>
            <a:schemeClr val="accent1">
              <a:alpha val="62000"/>
            </a:schemeClr>
          </a:solidFill>
          <a:ln w="28575">
            <a:solidFill>
              <a:srgbClr val="FF9900"/>
            </a:solidFill>
          </a:ln>
          <a:scene3d>
            <a:camera prst="orthographicFront"/>
            <a:lightRig rig="sunset" dir="t"/>
          </a:scene3d>
          <a:sp3d>
            <a:bevelT w="120650" h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CA" sz="2800" dirty="0">
                <a:solidFill>
                  <a:prstClr val="white"/>
                </a:solidFill>
                <a:latin typeface="Calibri" panose="020F0502020204030204"/>
              </a:rPr>
              <a:t>T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 </a:t>
            </a:r>
            <a:r>
              <a:rPr kumimoji="0" lang="en-CA" sz="2800" b="0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9900"/>
                </a:solidFill>
                <a:effectLst>
                  <a:outerShdw blurRad="50800" dist="50800" dir="5400000" algn="ctr" rotWithShape="0">
                    <a:srgbClr val="00FFFF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Tequfah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en-CA" sz="2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0FF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circuit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event is a </a:t>
            </a:r>
            <a:r>
              <a:rPr kumimoji="0" lang="en-CA" sz="28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  <a:r>
              <a:rPr kumimoji="0" lang="en-CA" sz="28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ular occurrence</a:t>
            </a:r>
            <a:r>
              <a:rPr lang="en-CA" sz="2800" dirty="0">
                <a:solidFill>
                  <a:prstClr val="white"/>
                </a:solidFill>
                <a:latin typeface="Calibri" panose="020F0502020204030204"/>
              </a:rPr>
              <a:t>.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lvl="0" algn="ctr">
              <a:defRPr/>
            </a:pPr>
            <a:r>
              <a:rPr lang="en-CA" sz="2800" dirty="0">
                <a:solidFill>
                  <a:prstClr val="white"/>
                </a:solidFill>
                <a:latin typeface="Calibri" panose="020F0502020204030204"/>
              </a:rPr>
              <a:t>The </a:t>
            </a:r>
            <a:r>
              <a:rPr lang="en-CA" sz="2800" dirty="0">
                <a:ln>
                  <a:solidFill>
                    <a:srgbClr val="0000FF"/>
                  </a:solidFill>
                </a:ln>
                <a:solidFill>
                  <a:srgbClr val="FF9900"/>
                </a:solidFill>
                <a:effectLst>
                  <a:outerShdw blurRad="50800" dist="50800" dir="5400000" algn="ctr" rotWithShape="0">
                    <a:srgbClr val="00FFFF"/>
                  </a:outerShdw>
                </a:effectLst>
                <a:latin typeface="Arial Black" panose="020B0A04020102020204" pitchFamily="34" charset="0"/>
              </a:rPr>
              <a:t>Tequfah is the </a:t>
            </a:r>
            <a:r>
              <a:rPr lang="en-CA" sz="280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00FFFF"/>
                  </a:outerShdw>
                </a:effectLst>
                <a:latin typeface="Arial Black" panose="020B0A04020102020204" pitchFamily="34" charset="0"/>
              </a:rPr>
              <a:t>assigned</a:t>
            </a:r>
            <a:r>
              <a:rPr lang="en-CA" sz="2800" dirty="0">
                <a:ln>
                  <a:solidFill>
                    <a:srgbClr val="0000FF"/>
                  </a:solidFill>
                </a:ln>
                <a:solidFill>
                  <a:srgbClr val="FF9900"/>
                </a:solidFill>
                <a:effectLst>
                  <a:outerShdw blurRad="50800" dist="50800" dir="5400000" algn="ctr" rotWithShape="0">
                    <a:srgbClr val="00FFFF"/>
                  </a:outerShdw>
                </a:effectLst>
                <a:latin typeface="Arial Black" panose="020B0A04020102020204" pitchFamily="34" charset="0"/>
              </a:rPr>
              <a:t> “pathway” of the sun, and it traces out </a:t>
            </a:r>
            <a:r>
              <a:rPr lang="en-CA" sz="2800" u="sng" dirty="0">
                <a:ln>
                  <a:solidFill>
                    <a:srgbClr val="0000FF"/>
                  </a:solidFill>
                </a:ln>
                <a:solidFill>
                  <a:srgbClr val="FF9900"/>
                </a:solidFill>
                <a:effectLst>
                  <a:outerShdw blurRad="50800" dist="50800" dir="5400000" algn="ctr" rotWithShape="0">
                    <a:srgbClr val="00FFFF"/>
                  </a:outerShdw>
                </a:effectLst>
                <a:latin typeface="Arial Black" panose="020B0A04020102020204" pitchFamily="34" charset="0"/>
              </a:rPr>
              <a:t>with extreme precision</a:t>
            </a:r>
            <a:r>
              <a:rPr lang="en-CA" sz="2800" dirty="0">
                <a:ln>
                  <a:solidFill>
                    <a:srgbClr val="0000FF"/>
                  </a:solidFill>
                </a:ln>
                <a:solidFill>
                  <a:srgbClr val="FF9900"/>
                </a:solidFill>
                <a:effectLst>
                  <a:outerShdw blurRad="50800" dist="50800" dir="5400000" algn="ctr" rotWithShape="0">
                    <a:srgbClr val="00FFFF"/>
                  </a:outerShdw>
                </a:effectLst>
                <a:latin typeface="Arial Black" panose="020B0A04020102020204" pitchFamily="34" charset="0"/>
              </a:rPr>
              <a:t>, each Shaneh </a:t>
            </a:r>
            <a:r>
              <a:rPr lang="en-CA" dirty="0">
                <a:solidFill>
                  <a:schemeClr val="tx1"/>
                </a:solidFill>
              </a:rPr>
              <a:t>(year)</a:t>
            </a:r>
            <a:r>
              <a:rPr lang="en-CA" sz="2800" dirty="0">
                <a:ln>
                  <a:solidFill>
                    <a:srgbClr val="0000FF"/>
                  </a:solidFill>
                </a:ln>
                <a:solidFill>
                  <a:srgbClr val="FF9900"/>
                </a:solidFill>
                <a:effectLst>
                  <a:outerShdw blurRad="50800" dist="50800" dir="5400000" algn="ctr" rotWithShape="0">
                    <a:srgbClr val="00FFFF"/>
                  </a:outerShdw>
                </a:effectLst>
                <a:latin typeface="Arial Black" panose="020B0A04020102020204" pitchFamily="34" charset="0"/>
              </a:rPr>
              <a:t>.  </a:t>
            </a:r>
            <a:r>
              <a:rPr lang="en-CA" sz="2800" dirty="0">
                <a:solidFill>
                  <a:schemeClr val="tx1"/>
                </a:solidFill>
              </a:rPr>
              <a:t>The</a:t>
            </a:r>
            <a:r>
              <a:rPr lang="en-CA" sz="2800" dirty="0">
                <a:ln>
                  <a:solidFill>
                    <a:srgbClr val="0000FF"/>
                  </a:solidFill>
                </a:ln>
                <a:solidFill>
                  <a:srgbClr val="FF9900"/>
                </a:solidFill>
                <a:effectLst>
                  <a:outerShdw blurRad="50800" dist="50800" dir="5400000" algn="ctr" rotWithShape="0">
                    <a:srgbClr val="00FFFF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CA" sz="2800" dirty="0">
                <a:solidFill>
                  <a:schemeClr val="tx1"/>
                </a:solidFill>
              </a:rPr>
              <a:t>sun maintains its existence by traveling specifically through the constellations of the Mazzaroth, within the heavenly realm.  </a:t>
            </a:r>
            <a:br>
              <a:rPr lang="en-CA" sz="2800" dirty="0">
                <a:solidFill>
                  <a:schemeClr val="tx1"/>
                </a:solidFill>
              </a:rPr>
            </a:br>
            <a:r>
              <a:rPr lang="en-CA" sz="2800" dirty="0">
                <a:solidFill>
                  <a:schemeClr val="tx1"/>
                </a:solidFill>
              </a:rPr>
              <a:t>It is a </a:t>
            </a:r>
            <a:r>
              <a:rPr lang="en-CA" sz="2800" b="1" dirty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REPEATED CYCLE!  </a:t>
            </a:r>
            <a:r>
              <a:rPr lang="en-CA" sz="2800" dirty="0">
                <a:solidFill>
                  <a:prstClr val="white"/>
                </a:solidFill>
                <a:latin typeface="Calibri" panose="020F0502020204030204"/>
              </a:rPr>
              <a:t>Might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it then be declared – </a:t>
            </a:r>
            <a:b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lang="en-CA" sz="2800" dirty="0">
                <a:ln>
                  <a:solidFill>
                    <a:srgbClr val="0000FF"/>
                  </a:solidFill>
                </a:ln>
                <a:solidFill>
                  <a:srgbClr val="FF9900"/>
                </a:solidFill>
                <a:effectLst>
                  <a:outerShdw blurRad="50800" dist="50800" dir="5400000" algn="ctr" rotWithShape="0">
                    <a:srgbClr val="00FFFF"/>
                  </a:outerShdw>
                </a:effectLst>
                <a:latin typeface="Arial Black" panose="020B0A04020102020204" pitchFamily="34" charset="0"/>
              </a:rPr>
              <a:t>Tequfah 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has a </a:t>
            </a: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>
                  <a:glow rad="127000">
                    <a:srgbClr val="FFFF00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Shaneh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(yearly) </a:t>
            </a:r>
            <a:r>
              <a:rPr kumimoji="0" lang="en-CA" sz="2800" b="0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9966FF"/>
                </a:solidFill>
                <a:effectLst>
                  <a:outerShdw blurRad="50800" dist="50800" dir="5400000" algn="ctr" rotWithShape="0">
                    <a:srgbClr val="00FF00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FREQUENCY?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2E11DF-B32D-4A5B-AF9D-2CDA2C202B2B}"/>
              </a:ext>
            </a:extLst>
          </p:cNvPr>
          <p:cNvSpPr/>
          <p:nvPr/>
        </p:nvSpPr>
        <p:spPr>
          <a:xfrm>
            <a:off x="1639125" y="377426"/>
            <a:ext cx="8913749" cy="8805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0045D0"/>
            </a:solidFill>
          </a:ln>
          <a:scene3d>
            <a:camera prst="orthographicFront"/>
            <a:lightRig rig="threePt" dir="t"/>
          </a:scene3d>
          <a:sp3d>
            <a:bevelT w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800" b="0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What of – </a:t>
            </a:r>
            <a:r>
              <a:rPr kumimoji="0" lang="en-CA" sz="4800" b="1" i="0" u="none" strike="noStrike" kern="1200" cap="none" spc="0" normalizeH="0" baseline="0" noProof="0" dirty="0">
                <a:ln w="19050">
                  <a:solidFill>
                    <a:srgbClr val="0045D0"/>
                  </a:solidFill>
                </a:ln>
                <a:solidFill>
                  <a:srgbClr val="00FFFF"/>
                </a:solidFill>
                <a:effectLst>
                  <a:glow rad="50800">
                    <a:srgbClr val="7030A0"/>
                  </a:glow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Tequfah? </a:t>
            </a:r>
            <a:r>
              <a:rPr lang="en-CA" sz="3200" dirty="0">
                <a:solidFill>
                  <a:schemeClr val="tx1"/>
                </a:solidFill>
              </a:rPr>
              <a:t>(circuit)</a:t>
            </a:r>
            <a:endParaRPr kumimoji="0" lang="en-CA" sz="3200" b="1" i="0" u="none" strike="noStrike" kern="1200" cap="none" spc="0" normalizeH="0" baseline="0" noProof="0" dirty="0">
              <a:ln w="19050">
                <a:solidFill>
                  <a:srgbClr val="0045D0"/>
                </a:solidFill>
              </a:ln>
              <a:solidFill>
                <a:schemeClr val="tx1"/>
              </a:solidFill>
              <a:effectLst>
                <a:glow rad="50800">
                  <a:srgbClr val="7030A0"/>
                </a:glow>
                <a:outerShdw blurRad="50800" dist="50800" dir="5400000" algn="ctr" rotWithShape="0">
                  <a:srgbClr val="FFFF00"/>
                </a:outerShdw>
              </a:effectLst>
              <a:uLnTx/>
              <a:uFillTx/>
              <a:latin typeface="Algerian" panose="04020705040A02060702" pitchFamily="8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B4CA736-8C8D-43E9-87BD-A1235C1D0F36}"/>
              </a:ext>
            </a:extLst>
          </p:cNvPr>
          <p:cNvSpPr/>
          <p:nvPr/>
        </p:nvSpPr>
        <p:spPr>
          <a:xfrm>
            <a:off x="2512381" y="5691750"/>
            <a:ext cx="9569358" cy="914400"/>
          </a:xfrm>
          <a:prstGeom prst="roundRect">
            <a:avLst/>
          </a:prstGeom>
          <a:solidFill>
            <a:srgbClr val="CC00FF"/>
          </a:solidFill>
          <a:scene3d>
            <a:camera prst="orthographicFront"/>
            <a:lightRig rig="sunset" dir="t"/>
          </a:scene3d>
          <a:sp3d>
            <a:bevelT w="152400" h="1143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dirty="0"/>
              <a:t>A </a:t>
            </a:r>
            <a:r>
              <a:rPr lang="en-CA" sz="4000" dirty="0">
                <a:ln>
                  <a:solidFill>
                    <a:srgbClr val="0000FF"/>
                  </a:solidFill>
                </a:ln>
                <a:latin typeface="Wide Latin" panose="020A0A07050505020404" pitchFamily="18" charset="0"/>
              </a:rPr>
              <a:t>MEM</a:t>
            </a:r>
            <a:r>
              <a:rPr lang="en-CA" sz="4000" dirty="0"/>
              <a:t>            undulation (frequency)?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60118F-F56D-4478-8F69-C4DCB1FE0D59}"/>
              </a:ext>
            </a:extLst>
          </p:cNvPr>
          <p:cNvSpPr/>
          <p:nvPr/>
        </p:nvSpPr>
        <p:spPr>
          <a:xfrm>
            <a:off x="5625425" y="5562069"/>
            <a:ext cx="1207755" cy="1172803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solidFill>
                    <a:srgbClr val="0045D0"/>
                  </a:solidFill>
                </a:ln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מ</a:t>
            </a:r>
            <a:endParaRPr kumimoji="0" lang="en-CA" sz="8800" b="1" i="0" u="none" strike="noStrike" kern="1200" cap="none" spc="0" normalizeH="0" baseline="0" noProof="0" dirty="0">
              <a:ln>
                <a:solidFill>
                  <a:srgbClr val="0045D0"/>
                </a:solidFill>
              </a:ln>
              <a:solidFill>
                <a:srgbClr val="FF0000"/>
              </a:solidFill>
              <a:effectLst>
                <a:glow rad="127000">
                  <a:srgbClr val="FFFF00"/>
                </a:glo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0373E54-F265-4589-8E36-C8C6ED58E22A}"/>
              </a:ext>
            </a:extLst>
          </p:cNvPr>
          <p:cNvCxnSpPr>
            <a:cxnSpLocks/>
          </p:cNvCxnSpPr>
          <p:nvPr/>
        </p:nvCxnSpPr>
        <p:spPr>
          <a:xfrm flipV="1">
            <a:off x="6486032" y="4568094"/>
            <a:ext cx="1574892" cy="141836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  <a:effectLst>
            <a:outerShdw blurRad="50800" dist="50800" dir="5400000" algn="ctr" rotWithShape="0">
              <a:srgbClr val="FFFF00"/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E9620008-A2F5-417F-BC77-33C43F9378BD}"/>
              </a:ext>
            </a:extLst>
          </p:cNvPr>
          <p:cNvSpPr/>
          <p:nvPr/>
        </p:nvSpPr>
        <p:spPr>
          <a:xfrm>
            <a:off x="208871" y="4845212"/>
            <a:ext cx="5583223" cy="613933"/>
          </a:xfrm>
          <a:prstGeom prst="wedgeRoundRectCallout">
            <a:avLst>
              <a:gd name="adj1" fmla="val 13618"/>
              <a:gd name="adj2" fmla="val -89873"/>
              <a:gd name="adj3" fmla="val 16667"/>
            </a:avLst>
          </a:prstGeom>
          <a:solidFill>
            <a:srgbClr val="00CCFF"/>
          </a:solidFill>
          <a:scene3d>
            <a:camera prst="orthographicFront"/>
            <a:lightRig rig="sunset" dir="t"/>
          </a:scene3d>
          <a:sp3d contourW="69850">
            <a:bevelT w="114300" h="95250" prst="angle"/>
            <a:contourClr>
              <a:srgbClr val="0000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/>
              <a:t>A  H3974 “</a:t>
            </a:r>
            <a:r>
              <a:rPr lang="en-CA" sz="2800" b="1" dirty="0" err="1"/>
              <a:t>Maurt</a:t>
            </a:r>
            <a:r>
              <a:rPr lang="en-CA" sz="2800" dirty="0"/>
              <a:t>” </a:t>
            </a:r>
            <a:r>
              <a:rPr lang="en-CA" sz="2800" b="1" dirty="0">
                <a:ln>
                  <a:solidFill>
                    <a:srgbClr val="0000FF"/>
                  </a:solidFill>
                </a:ln>
              </a:rPr>
              <a:t>LIGHT</a:t>
            </a:r>
            <a:r>
              <a:rPr lang="en-CA" sz="2800" dirty="0"/>
              <a:t> frequency?</a:t>
            </a:r>
          </a:p>
        </p:txBody>
      </p:sp>
    </p:spTree>
    <p:extLst>
      <p:ext uri="{BB962C8B-B14F-4D97-AF65-F5344CB8AC3E}">
        <p14:creationId xmlns:p14="http://schemas.microsoft.com/office/powerpoint/2010/main" val="297217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accel="5000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B6E01-928E-4818-9CE2-4618DE211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2007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C2D28F-54A5-4CFF-A832-B99C2F1CE91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EFD8A4E-03ED-4F66-8FE4-066E24C2964E}"/>
              </a:ext>
            </a:extLst>
          </p:cNvPr>
          <p:cNvSpPr/>
          <p:nvPr/>
        </p:nvSpPr>
        <p:spPr>
          <a:xfrm>
            <a:off x="208871" y="115406"/>
            <a:ext cx="11828477" cy="6636058"/>
          </a:xfrm>
          <a:prstGeom prst="roundRect">
            <a:avLst/>
          </a:prstGeom>
          <a:gradFill>
            <a:gsLst>
              <a:gs pos="0">
                <a:srgbClr val="00FF99">
                  <a:alpha val="32000"/>
                </a:srgbClr>
              </a:gs>
              <a:gs pos="39000">
                <a:srgbClr val="0000FF">
                  <a:alpha val="39000"/>
                </a:srgbClr>
              </a:gs>
              <a:gs pos="68000">
                <a:srgbClr val="FFFF00">
                  <a:alpha val="41000"/>
                </a:srgbClr>
              </a:gs>
              <a:gs pos="100000">
                <a:srgbClr val="9966FF">
                  <a:alpha val="64000"/>
                </a:srgbClr>
              </a:gs>
            </a:gsLst>
            <a:lin ang="5400000" scaled="1"/>
          </a:gradFill>
          <a:ln>
            <a:noFill/>
          </a:ln>
          <a:scene3d>
            <a:camera prst="orthographicFront"/>
            <a:lightRig rig="sunset" dir="t"/>
          </a:scene3d>
          <a:sp3d>
            <a:bevelT w="241300" h="1143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4800" b="1" i="0" u="none" strike="noStrike" kern="1200" cap="none" spc="0" normalizeH="0" baseline="0" noProof="0" dirty="0">
              <a:ln w="19050">
                <a:solidFill>
                  <a:srgbClr val="0045D0"/>
                </a:solidFill>
              </a:ln>
              <a:solidFill>
                <a:srgbClr val="0000FF"/>
              </a:solidFill>
              <a:effectLst>
                <a:glow rad="101600">
                  <a:srgbClr val="7030A0"/>
                </a:glow>
                <a:outerShdw blurRad="50800" dist="50800" dir="5400000" algn="ctr" rotWithShape="0">
                  <a:srgbClr val="FFFF00"/>
                </a:outerShdw>
              </a:effectLst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7D5F5A4-B5D7-4C0A-B9CA-AA8EC3F76257}"/>
              </a:ext>
            </a:extLst>
          </p:cNvPr>
          <p:cNvSpPr/>
          <p:nvPr/>
        </p:nvSpPr>
        <p:spPr>
          <a:xfrm>
            <a:off x="474133" y="1329267"/>
            <a:ext cx="11319934" cy="5190813"/>
          </a:xfrm>
          <a:prstGeom prst="roundRect">
            <a:avLst/>
          </a:prstGeom>
          <a:solidFill>
            <a:schemeClr val="accent1">
              <a:alpha val="62000"/>
            </a:schemeClr>
          </a:solidFill>
          <a:ln w="28575">
            <a:solidFill>
              <a:srgbClr val="FF9900"/>
            </a:solidFill>
          </a:ln>
          <a:scene3d>
            <a:camera prst="orthographicFront"/>
            <a:lightRig rig="sunset" dir="t"/>
          </a:scene3d>
          <a:sp3d>
            <a:bevelT w="120650" h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CA" sz="2800" dirty="0">
                <a:solidFill>
                  <a:prstClr val="white"/>
                </a:solidFill>
                <a:latin typeface="Calibri" panose="020F0502020204030204"/>
              </a:rPr>
              <a:t>The </a:t>
            </a:r>
            <a:r>
              <a:rPr lang="en-CA" sz="2800" dirty="0">
                <a:ln>
                  <a:solidFill>
                    <a:srgbClr val="0000FF"/>
                  </a:solidFill>
                </a:ln>
                <a:solidFill>
                  <a:srgbClr val="FF9900"/>
                </a:solidFill>
                <a:effectLst>
                  <a:outerShdw blurRad="50800" dist="50800" dir="5400000" algn="ctr" rotWithShape="0">
                    <a:srgbClr val="00FFFF"/>
                  </a:outerShdw>
                </a:effectLst>
                <a:latin typeface="Arial Black" panose="020B0A04020102020204" pitchFamily="34" charset="0"/>
              </a:rPr>
              <a:t>Teshuva</a:t>
            </a:r>
            <a:r>
              <a:rPr lang="en-CA" sz="2800" dirty="0">
                <a:solidFill>
                  <a:prstClr val="white"/>
                </a:solidFill>
                <a:latin typeface="Calibri" panose="020F0502020204030204"/>
              </a:rPr>
              <a:t> (a turning); and when this </a:t>
            </a:r>
            <a:r>
              <a:rPr lang="en-CA" sz="2800" b="1" u="sng" dirty="0">
                <a:solidFill>
                  <a:srgbClr val="FFFF00"/>
                </a:solidFill>
                <a:latin typeface="Calibri" panose="020F0502020204030204"/>
              </a:rPr>
              <a:t>verb</a:t>
            </a:r>
            <a:r>
              <a:rPr lang="en-CA" sz="2800" dirty="0">
                <a:solidFill>
                  <a:prstClr val="white"/>
                </a:solidFill>
                <a:latin typeface="Calibri" panose="020F0502020204030204"/>
              </a:rPr>
              <a:t> is applied to the celestial bodies, it clarifies the events of the Equinoxes. </a:t>
            </a:r>
            <a:r>
              <a:rPr lang="en-CA" sz="2800" b="1" u="sng" dirty="0">
                <a:ln>
                  <a:solidFill>
                    <a:schemeClr val="tx1"/>
                  </a:solidFill>
                </a:ln>
                <a:solidFill>
                  <a:srgbClr val="B59B60"/>
                </a:solidFill>
                <a:latin typeface="Arial Black" panose="020B0A04020102020204" pitchFamily="34" charset="0"/>
              </a:rPr>
              <a:t>NOT EQUILUX</a:t>
            </a:r>
            <a:r>
              <a:rPr lang="en-CA" sz="2800" b="1" dirty="0">
                <a:ln>
                  <a:solidFill>
                    <a:schemeClr val="tx1"/>
                  </a:solidFill>
                </a:ln>
                <a:solidFill>
                  <a:srgbClr val="B59B60"/>
                </a:solidFill>
                <a:latin typeface="Calibri" panose="020F0502020204030204"/>
              </a:rPr>
              <a:t>!  </a:t>
            </a:r>
            <a:br>
              <a:rPr lang="en-CA" sz="2800" b="1" dirty="0">
                <a:ln>
                  <a:solidFill>
                    <a:schemeClr val="tx1"/>
                  </a:solidFill>
                </a:ln>
                <a:solidFill>
                  <a:srgbClr val="B59B60"/>
                </a:solidFill>
                <a:latin typeface="Calibri" panose="020F0502020204030204"/>
              </a:rPr>
            </a:br>
            <a:r>
              <a:rPr lang="en-CA" sz="2800" b="1" dirty="0">
                <a:ln>
                  <a:solidFill>
                    <a:schemeClr val="tx1"/>
                  </a:solidFill>
                </a:ln>
                <a:solidFill>
                  <a:srgbClr val="B59B60"/>
                </a:solidFill>
                <a:latin typeface="Calibri" panose="020F0502020204030204"/>
              </a:rPr>
              <a:t>Equi</a:t>
            </a:r>
            <a:r>
              <a:rPr lang="en-CA" sz="2800" b="1" u="sng" dirty="0">
                <a:ln>
                  <a:solidFill>
                    <a:schemeClr val="tx1"/>
                  </a:solidFill>
                </a:ln>
                <a:solidFill>
                  <a:srgbClr val="B59B60"/>
                </a:solidFill>
                <a:latin typeface="Calibri" panose="020F0502020204030204"/>
              </a:rPr>
              <a:t>lux</a:t>
            </a:r>
            <a:r>
              <a:rPr lang="en-CA" sz="2800" b="1" dirty="0">
                <a:ln>
                  <a:solidFill>
                    <a:schemeClr val="tx1"/>
                  </a:solidFill>
                </a:ln>
                <a:solidFill>
                  <a:srgbClr val="B59B60"/>
                </a:solidFill>
                <a:latin typeface="Calibri" panose="020F0502020204030204"/>
              </a:rPr>
              <a:t> is a very different identity &amp; concept altogether! </a:t>
            </a:r>
          </a:p>
          <a:p>
            <a:pPr lvl="0" algn="ctr">
              <a:defRPr/>
            </a:pPr>
            <a:r>
              <a:rPr lang="en-CA" sz="28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A Teshuva (turning) when applied to </a:t>
            </a:r>
            <a:r>
              <a:rPr lang="en-CA" sz="28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anose="020F0502020204030204"/>
              </a:rPr>
              <a:t>TIME,</a:t>
            </a:r>
            <a:r>
              <a:rPr lang="en-CA" sz="28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 references </a:t>
            </a:r>
            <a:r>
              <a:rPr lang="en-CA" sz="28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27000">
                    <a:srgbClr val="00CCFF"/>
                  </a:glow>
                </a:effectLst>
                <a:latin typeface="Calibri" panose="020F0502020204030204"/>
              </a:rPr>
              <a:t>TWO</a:t>
            </a:r>
            <a:r>
              <a:rPr lang="en-CA" sz="28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 specific appointments within the </a:t>
            </a:r>
            <a:r>
              <a:rPr lang="en-CA" sz="2800" b="1" dirty="0">
                <a:ln>
                  <a:solidFill>
                    <a:schemeClr val="tx1"/>
                  </a:solidFill>
                </a:ln>
                <a:solidFill>
                  <a:srgbClr val="C7A1E3"/>
                </a:solidFill>
                <a:latin typeface="Calibri" panose="020F0502020204030204"/>
              </a:rPr>
              <a:t>Shaneh</a:t>
            </a:r>
            <a:r>
              <a:rPr lang="en-CA" sz="28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 </a:t>
            </a:r>
            <a:r>
              <a:rPr lang="en-CA" dirty="0">
                <a:solidFill>
                  <a:schemeClr val="tx1"/>
                </a:solidFill>
              </a:rPr>
              <a:t>(year)</a:t>
            </a:r>
            <a:r>
              <a:rPr lang="en-CA" sz="28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 when a </a:t>
            </a:r>
            <a:r>
              <a:rPr lang="en-CA" sz="2800" b="1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latin typeface="Calibri" panose="020F0502020204030204"/>
              </a:rPr>
              <a:t>STRAIGHT LINE SHADOW SIGN</a:t>
            </a:r>
            <a:r>
              <a:rPr lang="en-CA" sz="2800" b="1" dirty="0">
                <a:ln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 can be observed on the ground! </a:t>
            </a:r>
            <a:r>
              <a:rPr lang="en-CA" sz="2400" dirty="0">
                <a:solidFill>
                  <a:srgbClr val="00B050"/>
                </a:solidFill>
              </a:rPr>
              <a:t>(See James 1:17.) </a:t>
            </a:r>
            <a:br>
              <a:rPr lang="en-CA" sz="2400" dirty="0">
                <a:solidFill>
                  <a:srgbClr val="00B050"/>
                </a:solidFill>
              </a:rPr>
            </a:br>
            <a:r>
              <a:rPr lang="en-CA" sz="2800" b="1" dirty="0">
                <a:ln>
                  <a:solidFill>
                    <a:srgbClr val="0000FF"/>
                  </a:solidFill>
                </a:ln>
                <a:solidFill>
                  <a:srgbClr val="00B050"/>
                </a:solidFill>
              </a:rPr>
              <a:t>Incidentally, it was this very </a:t>
            </a:r>
            <a:r>
              <a:rPr lang="en-CA" sz="2800" b="1" dirty="0">
                <a:ln>
                  <a:solidFill>
                    <a:srgbClr val="0000FF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SHADOW</a:t>
            </a:r>
            <a:r>
              <a:rPr lang="en-CA" sz="2800" b="1" dirty="0">
                <a:ln>
                  <a:solidFill>
                    <a:srgbClr val="0000FF"/>
                  </a:solidFill>
                </a:ln>
                <a:solidFill>
                  <a:srgbClr val="00B050"/>
                </a:solidFill>
              </a:rPr>
              <a:t> that Hezekiah requested </a:t>
            </a:r>
            <a:br>
              <a:rPr lang="en-CA" sz="2800" b="1" dirty="0">
                <a:ln>
                  <a:solidFill>
                    <a:srgbClr val="0000FF"/>
                  </a:solidFill>
                </a:ln>
                <a:solidFill>
                  <a:srgbClr val="00B050"/>
                </a:solidFill>
              </a:rPr>
            </a:br>
            <a:r>
              <a:rPr lang="en-CA" sz="2800" b="1" dirty="0">
                <a:ln>
                  <a:solidFill>
                    <a:srgbClr val="0000FF"/>
                  </a:solidFill>
                </a:ln>
                <a:solidFill>
                  <a:srgbClr val="00B050"/>
                </a:solidFill>
              </a:rPr>
              <a:t>of Yahuah, to return back 10 degrees on the sun dial. </a:t>
            </a:r>
            <a:br>
              <a:rPr lang="en-CA" sz="2800" b="1" dirty="0">
                <a:ln>
                  <a:solidFill>
                    <a:srgbClr val="0000FF"/>
                  </a:solidFill>
                </a:ln>
                <a:solidFill>
                  <a:srgbClr val="00B050"/>
                </a:solidFill>
              </a:rPr>
            </a:br>
            <a:r>
              <a:rPr lang="en-CA" sz="2800" b="1" dirty="0">
                <a:ln>
                  <a:solidFill>
                    <a:srgbClr val="0000FF"/>
                  </a:solidFill>
                </a:ln>
                <a:solidFill>
                  <a:srgbClr val="00B050"/>
                </a:solidFill>
              </a:rPr>
              <a:t>This 10 degree reversal, in turn, altered the length of the year.  </a:t>
            </a:r>
            <a:br>
              <a:rPr lang="en-CA" sz="2800" b="1" dirty="0">
                <a:ln>
                  <a:solidFill>
                    <a:srgbClr val="0000FF"/>
                  </a:solidFill>
                </a:ln>
                <a:solidFill>
                  <a:srgbClr val="00B050"/>
                </a:solidFill>
              </a:rPr>
            </a:br>
            <a:r>
              <a:rPr lang="en-CA" sz="2800" b="1" dirty="0">
                <a:solidFill>
                  <a:srgbClr val="CC00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anose="020F0502020204030204"/>
              </a:rPr>
              <a:t>Two</a:t>
            </a:r>
            <a:r>
              <a:rPr lang="en-CA" sz="2800" dirty="0">
                <a:solidFill>
                  <a:prstClr val="white"/>
                </a:solidFill>
                <a:latin typeface="Calibri" panose="020F0502020204030204"/>
              </a:rPr>
              <a:t> - </a:t>
            </a:r>
            <a:r>
              <a:rPr lang="en-CA" sz="2800" dirty="0">
                <a:ln>
                  <a:solidFill>
                    <a:srgbClr val="0000FF"/>
                  </a:solidFill>
                </a:ln>
                <a:solidFill>
                  <a:srgbClr val="FF9900"/>
                </a:solidFill>
                <a:effectLst>
                  <a:outerShdw blurRad="50800" dist="50800" dir="5400000" algn="ctr" rotWithShape="0">
                    <a:srgbClr val="00FFFF"/>
                  </a:outerShdw>
                </a:effectLst>
                <a:latin typeface="Arial Black" panose="020B0A04020102020204" pitchFamily="34" charset="0"/>
              </a:rPr>
              <a:t>Teshuva 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 </a:t>
            </a: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>
                  <a:glow rad="127000">
                    <a:srgbClr val="FFFF00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Shaneh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</a:t>
            </a: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reveals a most specific  </a:t>
            </a:r>
            <a:r>
              <a:rPr kumimoji="0" lang="en-CA" sz="2800" b="0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9966FF"/>
                </a:solidFill>
                <a:effectLst>
                  <a:outerShdw blurRad="50800" dist="50800" dir="5400000" algn="ctr" rotWithShape="0">
                    <a:srgbClr val="00FF00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FREQUENCY!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2E11DF-B32D-4A5B-AF9D-2CDA2C202B2B}"/>
              </a:ext>
            </a:extLst>
          </p:cNvPr>
          <p:cNvSpPr/>
          <p:nvPr/>
        </p:nvSpPr>
        <p:spPr>
          <a:xfrm>
            <a:off x="1639125" y="337920"/>
            <a:ext cx="8913749" cy="8805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0045D0"/>
            </a:solidFill>
          </a:ln>
          <a:scene3d>
            <a:camera prst="orthographicFront"/>
            <a:lightRig rig="threePt" dir="t"/>
          </a:scene3d>
          <a:sp3d>
            <a:bevelT w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800" b="0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What </a:t>
            </a:r>
            <a:r>
              <a:rPr lang="en-CA" sz="480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latin typeface="Calibri" panose="020F0502020204030204"/>
              </a:rPr>
              <a:t>is a</a:t>
            </a:r>
            <a:r>
              <a:rPr kumimoji="0" lang="en-CA" sz="4800" b="0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– </a:t>
            </a:r>
            <a:r>
              <a:rPr kumimoji="0" lang="en-CA" sz="4800" b="1" i="0" u="none" strike="noStrike" kern="1200" cap="none" spc="0" normalizeH="0" baseline="0" noProof="0" dirty="0">
                <a:ln w="19050">
                  <a:solidFill>
                    <a:srgbClr val="0045D0"/>
                  </a:solidFill>
                </a:ln>
                <a:solidFill>
                  <a:srgbClr val="00FFFF"/>
                </a:solidFill>
                <a:effectLst>
                  <a:glow rad="50800">
                    <a:srgbClr val="7030A0"/>
                  </a:glow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Teshuva? </a:t>
            </a:r>
            <a:r>
              <a:rPr lang="en-CA" sz="3200" dirty="0">
                <a:solidFill>
                  <a:schemeClr val="tx1"/>
                </a:solidFill>
              </a:rPr>
              <a:t>(a turning)</a:t>
            </a:r>
            <a:endParaRPr kumimoji="0" lang="en-CA" sz="3200" b="1" i="0" u="none" strike="noStrike" kern="1200" cap="none" spc="0" normalizeH="0" baseline="0" noProof="0" dirty="0">
              <a:ln w="19050">
                <a:solidFill>
                  <a:srgbClr val="0045D0"/>
                </a:solidFill>
              </a:ln>
              <a:solidFill>
                <a:schemeClr val="tx1"/>
              </a:solidFill>
              <a:effectLst>
                <a:glow rad="50800">
                  <a:srgbClr val="7030A0"/>
                </a:glow>
                <a:outerShdw blurRad="50800" dist="50800" dir="5400000" algn="ctr" rotWithShape="0">
                  <a:srgbClr val="FFFF00"/>
                </a:outerShdw>
              </a:effectLst>
              <a:uLnTx/>
              <a:uFillTx/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58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B6E01-928E-4818-9CE2-4618DE211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2007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C2D28F-54A5-4CFF-A832-B99C2F1CE91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EFD8A4E-03ED-4F66-8FE4-066E24C2964E}"/>
              </a:ext>
            </a:extLst>
          </p:cNvPr>
          <p:cNvSpPr/>
          <p:nvPr/>
        </p:nvSpPr>
        <p:spPr>
          <a:xfrm>
            <a:off x="208871" y="115406"/>
            <a:ext cx="11828477" cy="6636058"/>
          </a:xfrm>
          <a:prstGeom prst="roundRect">
            <a:avLst/>
          </a:prstGeom>
          <a:gradFill>
            <a:gsLst>
              <a:gs pos="0">
                <a:srgbClr val="00FF99">
                  <a:alpha val="32000"/>
                </a:srgbClr>
              </a:gs>
              <a:gs pos="39000">
                <a:srgbClr val="0000FF">
                  <a:alpha val="39000"/>
                </a:srgbClr>
              </a:gs>
              <a:gs pos="68000">
                <a:srgbClr val="FFFF00">
                  <a:alpha val="41000"/>
                </a:srgbClr>
              </a:gs>
              <a:gs pos="100000">
                <a:srgbClr val="9966FF">
                  <a:alpha val="64000"/>
                </a:srgbClr>
              </a:gs>
            </a:gsLst>
            <a:lin ang="5400000" scaled="1"/>
          </a:gradFill>
          <a:ln>
            <a:noFill/>
          </a:ln>
          <a:scene3d>
            <a:camera prst="orthographicFront"/>
            <a:lightRig rig="sunset" dir="t"/>
          </a:scene3d>
          <a:sp3d>
            <a:bevelT w="241300" h="1143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4800" b="1" i="0" u="none" strike="noStrike" kern="1200" cap="none" spc="0" normalizeH="0" baseline="0" noProof="0" dirty="0">
              <a:ln w="19050">
                <a:solidFill>
                  <a:srgbClr val="0045D0"/>
                </a:solidFill>
              </a:ln>
              <a:solidFill>
                <a:srgbClr val="0000FF"/>
              </a:solidFill>
              <a:effectLst>
                <a:glow rad="101600">
                  <a:srgbClr val="7030A0"/>
                </a:glow>
                <a:outerShdw blurRad="50800" dist="50800" dir="5400000" algn="ctr" rotWithShape="0">
                  <a:srgbClr val="FFFF00"/>
                </a:outerShdw>
              </a:effectLst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7D5F5A4-B5D7-4C0A-B9CA-AA8EC3F76257}"/>
              </a:ext>
            </a:extLst>
          </p:cNvPr>
          <p:cNvSpPr/>
          <p:nvPr/>
        </p:nvSpPr>
        <p:spPr>
          <a:xfrm>
            <a:off x="521179" y="1219601"/>
            <a:ext cx="5503383" cy="2482387"/>
          </a:xfrm>
          <a:prstGeom prst="roundRect">
            <a:avLst/>
          </a:prstGeom>
          <a:solidFill>
            <a:schemeClr val="accent1">
              <a:alpha val="62000"/>
            </a:schemeClr>
          </a:solidFill>
          <a:ln w="28575">
            <a:solidFill>
              <a:srgbClr val="FF9900"/>
            </a:solidFill>
          </a:ln>
          <a:scene3d>
            <a:camera prst="orthographicFront"/>
            <a:lightRig rig="sunset" dir="t"/>
          </a:scene3d>
          <a:sp3d>
            <a:bevelT w="120650" h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CA" sz="2800" dirty="0">
                <a:solidFill>
                  <a:prstClr val="white"/>
                </a:solidFill>
                <a:latin typeface="Calibri" panose="020F0502020204030204"/>
              </a:rPr>
              <a:t>T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 </a:t>
            </a:r>
            <a:r>
              <a:rPr kumimoji="0" lang="en-CA" sz="2800" b="0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9900"/>
                </a:solidFill>
                <a:effectLst>
                  <a:outerShdw blurRad="50800" dist="50800" dir="5400000" algn="ctr" rotWithShape="0">
                    <a:srgbClr val="00FFFF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Tequfah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(circuit) event is a </a:t>
            </a:r>
            <a:r>
              <a:rPr kumimoji="0" lang="en-CA" sz="28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  <a:r>
              <a:rPr kumimoji="0" lang="en-CA" sz="28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ular occurrence</a:t>
            </a:r>
            <a:r>
              <a:rPr lang="en-CA" sz="2800" dirty="0">
                <a:solidFill>
                  <a:prstClr val="white"/>
                </a:solidFill>
                <a:latin typeface="Calibri" panose="020F0502020204030204"/>
              </a:rPr>
              <a:t>.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CA" sz="2800" dirty="0">
                <a:solidFill>
                  <a:prstClr val="white"/>
                </a:solidFill>
                <a:latin typeface="Calibri" panose="020F0502020204030204"/>
              </a:rPr>
              <a:t>The </a:t>
            </a:r>
            <a:r>
              <a:rPr lang="en-CA" sz="2800" dirty="0">
                <a:ln>
                  <a:solidFill>
                    <a:srgbClr val="0000FF"/>
                  </a:solidFill>
                </a:ln>
                <a:solidFill>
                  <a:srgbClr val="FF9900"/>
                </a:solidFill>
                <a:effectLst>
                  <a:outerShdw blurRad="50800" dist="50800" dir="5400000" algn="ctr" rotWithShape="0">
                    <a:srgbClr val="00FFFF"/>
                  </a:outerShdw>
                </a:effectLst>
                <a:latin typeface="Arial Black" panose="020B0A04020102020204" pitchFamily="34" charset="0"/>
              </a:rPr>
              <a:t>Tequfah CIRCUIT REPEATS </a:t>
            </a:r>
            <a:r>
              <a:rPr lang="en-CA" sz="2800" dirty="0"/>
              <a:t>and</a:t>
            </a:r>
            <a:r>
              <a:rPr lang="en-CA" sz="2800" dirty="0">
                <a:ln>
                  <a:solidFill>
                    <a:srgbClr val="0000FF"/>
                  </a:solidFill>
                </a:ln>
                <a:solidFill>
                  <a:srgbClr val="FF9900"/>
                </a:solidFill>
                <a:effectLst>
                  <a:outerShdw blurRad="50800" dist="50800" dir="5400000" algn="ctr" rotWithShape="0">
                    <a:srgbClr val="00FFFF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has a </a:t>
            </a: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>
                  <a:glow rad="127000">
                    <a:srgbClr val="FFFF00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Shaneh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(yearly) </a:t>
            </a:r>
            <a:r>
              <a:rPr kumimoji="0" lang="en-CA" sz="2800" b="0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9966FF"/>
                </a:solidFill>
                <a:effectLst>
                  <a:outerShdw blurRad="50800" dist="50800" dir="5400000" algn="ctr" rotWithShape="0">
                    <a:srgbClr val="00FF00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FREQUENCY!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EA2C318-8CB4-4043-8B71-CDA516BF1869}"/>
              </a:ext>
            </a:extLst>
          </p:cNvPr>
          <p:cNvSpPr/>
          <p:nvPr/>
        </p:nvSpPr>
        <p:spPr>
          <a:xfrm>
            <a:off x="6241773" y="1219601"/>
            <a:ext cx="5503384" cy="2617493"/>
          </a:xfrm>
          <a:prstGeom prst="roundRect">
            <a:avLst/>
          </a:prstGeom>
          <a:solidFill>
            <a:schemeClr val="accent1">
              <a:alpha val="62000"/>
            </a:schemeClr>
          </a:solidFill>
          <a:ln w="28575">
            <a:solidFill>
              <a:srgbClr val="FF9900"/>
            </a:solidFill>
          </a:ln>
          <a:scene3d>
            <a:camera prst="orthographicFront"/>
            <a:lightRig rig="sunset" dir="t"/>
          </a:scene3d>
          <a:sp3d>
            <a:bevelT w="120650" h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 this in mind,      are we able to find a </a:t>
            </a:r>
            <a:r>
              <a:rPr kumimoji="0" lang="en-CA" sz="32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127000">
                    <a:srgbClr val="E983DD"/>
                  </a:glo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MEM</a:t>
            </a:r>
            <a:r>
              <a:rPr kumimoji="0" lang="en-CA" sz="32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CA" dirty="0">
                <a:solidFill>
                  <a:schemeClr val="tx1"/>
                </a:solidFill>
              </a:rPr>
              <a:t>(frequency indicator)</a:t>
            </a:r>
            <a:r>
              <a:rPr kumimoji="0" lang="en-CA" sz="32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letter </a:t>
            </a:r>
            <a:r>
              <a:rPr kumimoji="0" lang="en-CA" sz="3200" b="1" i="0" u="sng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a</a:t>
            </a:r>
            <a:r>
              <a:rPr kumimoji="0" lang="en-CA" sz="3200" b="1" i="0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pp</a:t>
            </a:r>
            <a:r>
              <a:rPr kumimoji="0" lang="en-CA" sz="3200" b="1" i="0" u="sng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lication to</a:t>
            </a:r>
            <a:r>
              <a:rPr kumimoji="0" lang="en-CA" sz="32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this event? </a:t>
            </a:r>
            <a:br>
              <a:rPr kumimoji="0" lang="en-CA" sz="32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32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about </a:t>
            </a:r>
            <a:r>
              <a:rPr kumimoji="0" lang="en-CA" sz="3200" b="1" i="0" u="sng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00CC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Teshuva</a:t>
            </a:r>
            <a:r>
              <a:rPr kumimoji="0" lang="en-CA" sz="32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00CC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r>
              <a:rPr kumimoji="0" lang="en-CA" sz="32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CA" sz="32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50800" dist="50800" dir="5400000" algn="ctr" rotWithShape="0">
                  <a:srgbClr val="00FFFF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C7EBF3-C47A-48AE-BED0-F43390121EE5}"/>
              </a:ext>
            </a:extLst>
          </p:cNvPr>
          <p:cNvSpPr/>
          <p:nvPr/>
        </p:nvSpPr>
        <p:spPr>
          <a:xfrm>
            <a:off x="9945729" y="237300"/>
            <a:ext cx="952947" cy="860407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solidFill>
                    <a:srgbClr val="0045D0"/>
                  </a:solidFill>
                </a:ln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מ</a:t>
            </a:r>
            <a:endParaRPr kumimoji="0" lang="en-CA" sz="6600" b="1" i="0" u="none" strike="noStrike" kern="1200" cap="none" spc="0" normalizeH="0" baseline="0" noProof="0" dirty="0">
              <a:ln>
                <a:solidFill>
                  <a:srgbClr val="0045D0"/>
                </a:solidFill>
              </a:ln>
              <a:solidFill>
                <a:srgbClr val="FF0000"/>
              </a:solidFill>
              <a:effectLst>
                <a:glow rad="127000">
                  <a:srgbClr val="FFFF00"/>
                </a:glo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2E11DF-B32D-4A5B-AF9D-2CDA2C202B2B}"/>
              </a:ext>
            </a:extLst>
          </p:cNvPr>
          <p:cNvSpPr/>
          <p:nvPr/>
        </p:nvSpPr>
        <p:spPr>
          <a:xfrm>
            <a:off x="2118318" y="204778"/>
            <a:ext cx="7513860" cy="8805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0045D0"/>
            </a:solidFill>
          </a:ln>
          <a:scene3d>
            <a:camera prst="orthographicFront"/>
            <a:lightRig rig="threePt" dir="t"/>
          </a:scene3d>
          <a:sp3d>
            <a:bevelT w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800" b="0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What of – </a:t>
            </a:r>
            <a:r>
              <a:rPr kumimoji="0" lang="en-CA" sz="4800" b="1" i="0" u="none" strike="noStrike" kern="1200" cap="none" spc="0" normalizeH="0" baseline="0" noProof="0" dirty="0">
                <a:ln w="19050">
                  <a:solidFill>
                    <a:srgbClr val="0045D0"/>
                  </a:solidFill>
                </a:ln>
                <a:solidFill>
                  <a:srgbClr val="00FFFF"/>
                </a:solidFill>
                <a:effectLst>
                  <a:glow rad="50800">
                    <a:srgbClr val="7030A0"/>
                  </a:glow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FREQUENCIES?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6FE00CD-BDCA-40CE-83BD-73F3BD7659AB}"/>
              </a:ext>
            </a:extLst>
          </p:cNvPr>
          <p:cNvCxnSpPr>
            <a:cxnSpLocks/>
          </p:cNvCxnSpPr>
          <p:nvPr/>
        </p:nvCxnSpPr>
        <p:spPr>
          <a:xfrm flipH="1">
            <a:off x="5163127" y="1013203"/>
            <a:ext cx="868761" cy="510797"/>
          </a:xfrm>
          <a:prstGeom prst="straightConnector1">
            <a:avLst/>
          </a:prstGeom>
          <a:ln w="76200">
            <a:solidFill>
              <a:srgbClr val="FF00FF"/>
            </a:solidFill>
            <a:tailEnd type="triangle"/>
          </a:ln>
          <a:effectLst>
            <a:outerShdw blurRad="50800" dist="50800" dir="5400000" algn="ctr" rotWithShape="0">
              <a:srgbClr val="FFFF00"/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EE7A3E2-B7FA-4E98-A232-87238D1132C5}"/>
              </a:ext>
            </a:extLst>
          </p:cNvPr>
          <p:cNvSpPr/>
          <p:nvPr/>
        </p:nvSpPr>
        <p:spPr>
          <a:xfrm>
            <a:off x="435373" y="3970834"/>
            <a:ext cx="11375472" cy="2415505"/>
          </a:xfrm>
          <a:prstGeom prst="roundRect">
            <a:avLst/>
          </a:prstGeom>
          <a:solidFill>
            <a:schemeClr val="accent1">
              <a:alpha val="62000"/>
            </a:schemeClr>
          </a:solidFill>
          <a:ln w="28575">
            <a:solidFill>
              <a:srgbClr val="FF9900"/>
            </a:solidFill>
          </a:ln>
          <a:scene3d>
            <a:camera prst="orthographicFront"/>
            <a:lightRig rig="sunset" dir="t"/>
          </a:scene3d>
          <a:sp3d>
            <a:bevelT w="120650" h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Consider this verse that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directl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references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circuit of the sun.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1:5 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 sun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H8121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also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ariseth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H2224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and the </a:t>
            </a:r>
            <a:r>
              <a:rPr kumimoji="0" lang="en-US" sz="32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C000"/>
                </a:solidFill>
                <a:effectLst>
                  <a:glow rad="127000">
                    <a:srgbClr val="00CCFF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sun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H8121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goeth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down,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H935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and </a:t>
            </a:r>
            <a:r>
              <a:rPr kumimoji="0" lang="en-US" sz="3200" b="1" i="0" u="sng" strike="noStrike" kern="1200" cap="none" spc="0" normalizeH="0" baseline="0" noProof="0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hasteth</a:t>
            </a:r>
            <a:r>
              <a:rPr kumimoji="0" lang="en-US" sz="3200" b="1" i="0" strike="noStrike" kern="1200" cap="none" spc="0" normalizeH="0" baseline="30000" noProof="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r>
              <a:rPr kumimoji="0" lang="en-US" sz="3200" b="0" i="0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H7602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his place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H4725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where he arose.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H2224</a:t>
            </a:r>
            <a:endParaRPr kumimoji="0" lang="en-CA" sz="3200" b="0" i="0" u="none" strike="noStrike" kern="1200" cap="none" spc="0" normalizeH="0" baseline="0" noProof="0" dirty="0">
              <a:ln>
                <a:solidFill>
                  <a:srgbClr val="0000FF"/>
                </a:solidFill>
              </a:ln>
              <a:solidFill>
                <a:srgbClr val="FFFF00"/>
              </a:solidFill>
              <a:effectLst>
                <a:outerShdw blurRad="50800" dist="50800" dir="5400000" algn="ctr" rotWithShape="0">
                  <a:srgbClr val="00FFFF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B55D879-5B6B-4310-8E31-47DE4DC0DCCF}"/>
              </a:ext>
            </a:extLst>
          </p:cNvPr>
          <p:cNvSpPr/>
          <p:nvPr/>
        </p:nvSpPr>
        <p:spPr>
          <a:xfrm rot="20074129">
            <a:off x="229067" y="538894"/>
            <a:ext cx="1555504" cy="445053"/>
          </a:xfrm>
          <a:prstGeom prst="roundRect">
            <a:avLst>
              <a:gd name="adj" fmla="val 50000"/>
            </a:avLst>
          </a:prstGeom>
          <a:ln>
            <a:solidFill>
              <a:srgbClr val="9966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Equinoxes!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B6FA8A6-88E1-4F83-8DF1-4B5168FA073F}"/>
              </a:ext>
            </a:extLst>
          </p:cNvPr>
          <p:cNvCxnSpPr>
            <a:cxnSpLocks/>
          </p:cNvCxnSpPr>
          <p:nvPr/>
        </p:nvCxnSpPr>
        <p:spPr>
          <a:xfrm flipH="1">
            <a:off x="9842064" y="1085292"/>
            <a:ext cx="417672" cy="65122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  <a:effectLst>
            <a:outerShdw blurRad="50800" dist="50800" dir="5400000" algn="ctr" rotWithShape="0">
              <a:srgbClr val="FFFF00"/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52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25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2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B6E01-928E-4818-9CE2-4618DE211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3651" y="649170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C2D28F-54A5-4CFF-A832-B99C2F1CE91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EFD8A4E-03ED-4F66-8FE4-066E24C2964E}"/>
              </a:ext>
            </a:extLst>
          </p:cNvPr>
          <p:cNvSpPr/>
          <p:nvPr/>
        </p:nvSpPr>
        <p:spPr>
          <a:xfrm>
            <a:off x="208871" y="115406"/>
            <a:ext cx="11828477" cy="6636058"/>
          </a:xfrm>
          <a:prstGeom prst="roundRect">
            <a:avLst/>
          </a:prstGeom>
          <a:gradFill>
            <a:gsLst>
              <a:gs pos="0">
                <a:srgbClr val="00FF99">
                  <a:alpha val="32000"/>
                </a:srgbClr>
              </a:gs>
              <a:gs pos="39000">
                <a:srgbClr val="0000FF">
                  <a:alpha val="39000"/>
                </a:srgbClr>
              </a:gs>
              <a:gs pos="68000">
                <a:srgbClr val="FFFF00">
                  <a:alpha val="41000"/>
                </a:srgbClr>
              </a:gs>
              <a:gs pos="100000">
                <a:srgbClr val="9966FF">
                  <a:alpha val="64000"/>
                </a:srgbClr>
              </a:gs>
            </a:gsLst>
            <a:lin ang="5400000" scaled="1"/>
          </a:gradFill>
          <a:ln>
            <a:noFill/>
          </a:ln>
          <a:scene3d>
            <a:camera prst="orthographicFront"/>
            <a:lightRig rig="sunset" dir="t"/>
          </a:scene3d>
          <a:sp3d>
            <a:bevelT w="241300" h="1143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4800" b="1" i="0" u="none" strike="noStrike" kern="1200" cap="none" spc="0" normalizeH="0" baseline="0" noProof="0" dirty="0">
              <a:ln w="19050">
                <a:solidFill>
                  <a:srgbClr val="0045D0"/>
                </a:solidFill>
              </a:ln>
              <a:solidFill>
                <a:srgbClr val="0000FF"/>
              </a:solidFill>
              <a:effectLst>
                <a:glow rad="101600">
                  <a:srgbClr val="7030A0"/>
                </a:glow>
                <a:outerShdw blurRad="50800" dist="50800" dir="5400000" algn="ctr" rotWithShape="0">
                  <a:srgbClr val="FFFF00"/>
                </a:outerShdw>
              </a:effectLst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7D5F5A4-B5D7-4C0A-B9CA-AA8EC3F76257}"/>
              </a:ext>
            </a:extLst>
          </p:cNvPr>
          <p:cNvSpPr/>
          <p:nvPr/>
        </p:nvSpPr>
        <p:spPr>
          <a:xfrm>
            <a:off x="521179" y="1219601"/>
            <a:ext cx="5503383" cy="2482387"/>
          </a:xfrm>
          <a:prstGeom prst="roundRect">
            <a:avLst/>
          </a:prstGeom>
          <a:solidFill>
            <a:schemeClr val="accent1">
              <a:alpha val="62000"/>
            </a:schemeClr>
          </a:solidFill>
          <a:ln w="28575">
            <a:solidFill>
              <a:srgbClr val="FF9900"/>
            </a:solidFill>
          </a:ln>
          <a:scene3d>
            <a:camera prst="orthographicFront"/>
            <a:lightRig rig="sunset" dir="t"/>
          </a:scene3d>
          <a:sp3d>
            <a:bevelT w="120650" h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sun also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</a:t>
            </a:r>
            <a:r>
              <a:rPr kumimoji="0" lang="en-CA" sz="2800" b="0" i="0" u="sng" strike="noStrike" kern="1200" cap="none" spc="0" normalizeH="0" baseline="0" noProof="0" dirty="0" err="1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ariseth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… </a:t>
            </a: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(H2224).</a:t>
            </a:r>
            <a:b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Hebrew word for “</a:t>
            </a:r>
            <a:r>
              <a:rPr kumimoji="0" lang="en-CA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ariseth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is  </a:t>
            </a:r>
            <a:r>
              <a:rPr kumimoji="0" lang="en-CA" sz="2800" b="0" i="0" u="sng" strike="noStrike" kern="1200" cap="none" spc="0" normalizeH="0" baseline="0" noProof="0" dirty="0" err="1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zarach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One of the meanings is: to break forth in </a:t>
            </a:r>
            <a:r>
              <a:rPr kumimoji="0" lang="en-CA" sz="28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distribution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rays.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EA2C318-8CB4-4043-8B71-CDA516BF1869}"/>
              </a:ext>
            </a:extLst>
          </p:cNvPr>
          <p:cNvSpPr/>
          <p:nvPr/>
        </p:nvSpPr>
        <p:spPr>
          <a:xfrm>
            <a:off x="6241773" y="1219601"/>
            <a:ext cx="5503384" cy="2482387"/>
          </a:xfrm>
          <a:prstGeom prst="roundRect">
            <a:avLst/>
          </a:prstGeom>
          <a:solidFill>
            <a:schemeClr val="accent1">
              <a:alpha val="62000"/>
            </a:schemeClr>
          </a:solidFill>
          <a:ln w="28575">
            <a:solidFill>
              <a:srgbClr val="FF9900"/>
            </a:solidFill>
          </a:ln>
          <a:scene3d>
            <a:camera prst="orthographicFront"/>
            <a:lightRig rig="sunset" dir="t"/>
          </a:scene3d>
          <a:sp3d>
            <a:bevelT w="120650" h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 and the sun </a:t>
            </a:r>
            <a:r>
              <a:rPr kumimoji="0" lang="en-CA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goeth</a:t>
            </a: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down 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H935 – Bo. </a:t>
            </a: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CA" sz="32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CC00CC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traditional </a:t>
            </a: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meaning is for the sun </a:t>
            </a:r>
            <a:b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“g</a:t>
            </a:r>
            <a:r>
              <a:rPr kumimoji="0" lang="en-CA" sz="32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 down</a:t>
            </a: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!”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C7EBF3-C47A-48AE-BED0-F43390121EE5}"/>
              </a:ext>
            </a:extLst>
          </p:cNvPr>
          <p:cNvSpPr/>
          <p:nvPr/>
        </p:nvSpPr>
        <p:spPr>
          <a:xfrm>
            <a:off x="11025673" y="474301"/>
            <a:ext cx="410547" cy="50151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0045D0"/>
                  </a:solidFill>
                </a:ln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מ</a:t>
            </a:r>
            <a:endParaRPr kumimoji="0" lang="en-CA" sz="3600" b="1" i="0" u="none" strike="noStrike" kern="1200" cap="none" spc="0" normalizeH="0" baseline="0" noProof="0" dirty="0">
              <a:ln>
                <a:solidFill>
                  <a:srgbClr val="0045D0"/>
                </a:solidFill>
              </a:ln>
              <a:solidFill>
                <a:srgbClr val="FF0000"/>
              </a:solidFill>
              <a:effectLst>
                <a:glow rad="127000">
                  <a:srgbClr val="FFFF00"/>
                </a:glo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2E11DF-B32D-4A5B-AF9D-2CDA2C202B2B}"/>
              </a:ext>
            </a:extLst>
          </p:cNvPr>
          <p:cNvSpPr/>
          <p:nvPr/>
        </p:nvSpPr>
        <p:spPr>
          <a:xfrm>
            <a:off x="1789698" y="164765"/>
            <a:ext cx="8345458" cy="8805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0045D0"/>
            </a:solidFill>
          </a:ln>
          <a:scene3d>
            <a:camera prst="orthographicFront"/>
            <a:lightRig rig="threePt" dir="t"/>
          </a:scene3d>
          <a:sp3d>
            <a:bevelT w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800" b="0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Has </a:t>
            </a:r>
            <a:r>
              <a:rPr kumimoji="0" lang="en-CA" sz="4800" b="0" i="0" u="sng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Te</a:t>
            </a:r>
            <a:r>
              <a:rPr kumimoji="0" lang="en-CA" sz="4800" b="0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q</a:t>
            </a:r>
            <a:r>
              <a:rPr kumimoji="0" lang="en-CA" sz="4800" b="0" i="0" u="sng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ufah</a:t>
            </a:r>
            <a:r>
              <a:rPr kumimoji="0" lang="en-CA" sz="4800" b="0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a –  </a:t>
            </a:r>
            <a:r>
              <a:rPr kumimoji="0" lang="en-CA" sz="4800" b="1" i="0" u="none" strike="noStrike" kern="1200" cap="none" spc="0" normalizeH="0" baseline="0" noProof="0" dirty="0">
                <a:ln w="19050">
                  <a:solidFill>
                    <a:srgbClr val="0045D0"/>
                  </a:solidFill>
                </a:ln>
                <a:solidFill>
                  <a:srgbClr val="00FFFF"/>
                </a:solidFill>
                <a:effectLst>
                  <a:glow rad="50800">
                    <a:srgbClr val="7030A0"/>
                  </a:glow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FREQUENCY?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EE7A3E2-B7FA-4E98-A232-87238D1132C5}"/>
              </a:ext>
            </a:extLst>
          </p:cNvPr>
          <p:cNvSpPr/>
          <p:nvPr/>
        </p:nvSpPr>
        <p:spPr>
          <a:xfrm>
            <a:off x="427839" y="3807358"/>
            <a:ext cx="11375472" cy="2726175"/>
          </a:xfrm>
          <a:prstGeom prst="roundRect">
            <a:avLst/>
          </a:prstGeom>
          <a:solidFill>
            <a:schemeClr val="accent1">
              <a:alpha val="62000"/>
            </a:schemeClr>
          </a:solidFill>
          <a:ln w="28575">
            <a:solidFill>
              <a:srgbClr val="FF9900"/>
            </a:solidFill>
          </a:ln>
          <a:scene3d>
            <a:camera prst="orthographicFront"/>
            <a:lightRig rig="sunset" dir="t"/>
          </a:scene3d>
          <a:sp3d>
            <a:bevelT w="120650" h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IF the sun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0000"/>
                </a:highlight>
                <a:uLnTx/>
                <a:uFillTx/>
                <a:latin typeface="Wide Latin" panose="020A0A07050505020404" pitchFamily="18" charset="0"/>
                <a:ea typeface="+mn-ea"/>
                <a:cs typeface="+mn-cs"/>
              </a:rPr>
              <a:t>NEVER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“</a:t>
            </a:r>
            <a:r>
              <a:rPr kumimoji="0" lang="en-US" sz="32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goes down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IF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sun simply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(H935 – Bo) – g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 enters in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(to)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00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another locale beyond our vision,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out of our immediate sight, allowing the darkness to overtake the light?  </a:t>
            </a:r>
            <a:endParaRPr kumimoji="0" lang="en-CA" sz="3200" b="0" i="0" u="none" strike="noStrike" kern="1200" cap="none" spc="0" normalizeH="0" baseline="0" noProof="0" dirty="0">
              <a:ln>
                <a:solidFill>
                  <a:srgbClr val="0000FF"/>
                </a:solidFill>
              </a:ln>
              <a:solidFill>
                <a:prstClr val="white"/>
              </a:solidFill>
              <a:effectLst>
                <a:outerShdw blurRad="50800" dist="50800" dir="5400000" algn="ctr" rotWithShape="0">
                  <a:srgbClr val="00FFFF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B55D879-5B6B-4310-8E31-47DE4DC0DCCF}"/>
              </a:ext>
            </a:extLst>
          </p:cNvPr>
          <p:cNvSpPr/>
          <p:nvPr/>
        </p:nvSpPr>
        <p:spPr>
          <a:xfrm rot="20074129">
            <a:off x="52221" y="392901"/>
            <a:ext cx="1700552" cy="55569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rgbClr val="9966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 err="1">
                <a:ln>
                  <a:solidFill>
                    <a:srgbClr val="0000FF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Ecc</a:t>
            </a:r>
            <a:r>
              <a:rPr kumimoji="0" lang="en-CA" sz="32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1:5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B6FA8A6-88E1-4F83-8DF1-4B5168FA073F}"/>
              </a:ext>
            </a:extLst>
          </p:cNvPr>
          <p:cNvCxnSpPr>
            <a:cxnSpLocks/>
          </p:cNvCxnSpPr>
          <p:nvPr/>
        </p:nvCxnSpPr>
        <p:spPr>
          <a:xfrm flipH="1">
            <a:off x="11025673" y="962988"/>
            <a:ext cx="207220" cy="45923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  <a:effectLst>
            <a:outerShdw blurRad="50800" dist="50800" dir="5400000" algn="ctr" rotWithShape="0">
              <a:srgbClr val="FFFF00"/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168F621D-ECEB-45FA-9492-CE60837F923E}"/>
              </a:ext>
            </a:extLst>
          </p:cNvPr>
          <p:cNvSpPr/>
          <p:nvPr/>
        </p:nvSpPr>
        <p:spPr>
          <a:xfrm>
            <a:off x="9906000" y="5681430"/>
            <a:ext cx="2131348" cy="1070033"/>
          </a:xfrm>
          <a:prstGeom prst="wedgeRoundRectCallout">
            <a:avLst>
              <a:gd name="adj1" fmla="val -67675"/>
              <a:gd name="adj2" fmla="val 147"/>
              <a:gd name="adj3" fmla="val 16667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 contourW="38100">
            <a:bevelT w="114300" h="139700" prst="angle"/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600" dirty="0"/>
              <a:t>Gen 1:5 – </a:t>
            </a:r>
            <a:r>
              <a:rPr lang="en-CA" sz="2800" b="1" dirty="0">
                <a:solidFill>
                  <a:srgbClr val="002060"/>
                </a:solidFill>
                <a:effectLst>
                  <a:outerShdw blurRad="50800" dist="50800" dir="5400000" algn="ctr" rotWithShape="0">
                    <a:srgbClr val="FF0066"/>
                  </a:outerShdw>
                </a:effectLst>
                <a:latin typeface="Wide Latin" panose="020A0A07050505020404" pitchFamily="18" charset="0"/>
              </a:rPr>
              <a:t>Ereb!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CA9583-4CDE-B9ED-6A66-EA0D57892F71}"/>
              </a:ext>
            </a:extLst>
          </p:cNvPr>
          <p:cNvSpPr txBox="1"/>
          <p:nvPr/>
        </p:nvSpPr>
        <p:spPr>
          <a:xfrm>
            <a:off x="-660438" y="6926732"/>
            <a:ext cx="13804421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800" dirty="0" err="1"/>
              <a:t>Ariseth</a:t>
            </a:r>
            <a:r>
              <a:rPr lang="en-US" sz="2800" dirty="0"/>
              <a:t> - OT:935  bow' (</a:t>
            </a:r>
            <a:r>
              <a:rPr lang="en-US" sz="2800" dirty="0" err="1"/>
              <a:t>bo</a:t>
            </a:r>
            <a:r>
              <a:rPr lang="en-US" sz="2800" dirty="0"/>
              <a:t>); a primitive root; to go [down/go away] or come [up/come back] </a:t>
            </a:r>
          </a:p>
        </p:txBody>
      </p:sp>
    </p:spTree>
    <p:extLst>
      <p:ext uri="{BB962C8B-B14F-4D97-AF65-F5344CB8AC3E}">
        <p14:creationId xmlns:p14="http://schemas.microsoft.com/office/powerpoint/2010/main" val="276511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25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2" grpId="0" animBg="1"/>
      <p:bldP spid="3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B6E01-928E-4818-9CE2-4618DE211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2007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C2D28F-54A5-4CFF-A832-B99C2F1CE91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EFD8A4E-03ED-4F66-8FE4-066E24C2964E}"/>
              </a:ext>
            </a:extLst>
          </p:cNvPr>
          <p:cNvSpPr/>
          <p:nvPr/>
        </p:nvSpPr>
        <p:spPr>
          <a:xfrm>
            <a:off x="208871" y="115406"/>
            <a:ext cx="11828477" cy="6636058"/>
          </a:xfrm>
          <a:prstGeom prst="roundRect">
            <a:avLst/>
          </a:prstGeom>
          <a:gradFill>
            <a:gsLst>
              <a:gs pos="0">
                <a:srgbClr val="00FF99">
                  <a:alpha val="32000"/>
                </a:srgbClr>
              </a:gs>
              <a:gs pos="39000">
                <a:srgbClr val="0000FF">
                  <a:alpha val="39000"/>
                </a:srgbClr>
              </a:gs>
              <a:gs pos="68000">
                <a:srgbClr val="FFFF00">
                  <a:alpha val="41000"/>
                </a:srgbClr>
              </a:gs>
              <a:gs pos="100000">
                <a:srgbClr val="9966FF">
                  <a:alpha val="64000"/>
                </a:srgbClr>
              </a:gs>
            </a:gsLst>
            <a:lin ang="5400000" scaled="1"/>
          </a:gradFill>
          <a:ln>
            <a:noFill/>
          </a:ln>
          <a:scene3d>
            <a:camera prst="orthographicFront"/>
            <a:lightRig rig="sunset" dir="t"/>
          </a:scene3d>
          <a:sp3d>
            <a:bevelT w="241300" h="1143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4800" b="1" i="0" u="none" strike="noStrike" kern="1200" cap="none" spc="0" normalizeH="0" baseline="0" noProof="0" dirty="0">
              <a:ln w="19050">
                <a:solidFill>
                  <a:srgbClr val="0045D0"/>
                </a:solidFill>
              </a:ln>
              <a:solidFill>
                <a:srgbClr val="0000FF"/>
              </a:solidFill>
              <a:effectLst>
                <a:glow rad="101600">
                  <a:srgbClr val="7030A0"/>
                </a:glow>
                <a:outerShdw blurRad="50800" dist="50800" dir="5400000" algn="ctr" rotWithShape="0">
                  <a:srgbClr val="FFFF00"/>
                </a:outerShdw>
              </a:effectLst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7D5F5A4-B5D7-4C0A-B9CA-AA8EC3F76257}"/>
              </a:ext>
            </a:extLst>
          </p:cNvPr>
          <p:cNvSpPr/>
          <p:nvPr/>
        </p:nvSpPr>
        <p:spPr>
          <a:xfrm>
            <a:off x="583738" y="1670423"/>
            <a:ext cx="5503383" cy="1468180"/>
          </a:xfrm>
          <a:prstGeom prst="roundRect">
            <a:avLst/>
          </a:prstGeom>
          <a:solidFill>
            <a:schemeClr val="accent1">
              <a:alpha val="62000"/>
            </a:schemeClr>
          </a:solidFill>
          <a:ln w="28575">
            <a:solidFill>
              <a:srgbClr val="FF9900"/>
            </a:solidFill>
          </a:ln>
          <a:scene3d>
            <a:camera prst="orthographicFront"/>
            <a:lightRig rig="sunset" dir="t"/>
          </a:scene3d>
          <a:sp3d>
            <a:bevelT w="120650" h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 </a:t>
            </a:r>
            <a:r>
              <a:rPr kumimoji="0" lang="en-CA" sz="4000" b="1" i="0" u="sng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HASTETH</a:t>
            </a:r>
            <a:r>
              <a:rPr kumimoji="0" lang="en-CA" sz="40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CA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</a:t>
            </a:r>
            <a:br>
              <a:rPr kumimoji="0" lang="en-CA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H7602</a:t>
            </a:r>
            <a:r>
              <a:rPr kumimoji="0" lang="en-CA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(to the place where it arose.)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EA2C318-8CB4-4043-8B71-CDA516BF1869}"/>
              </a:ext>
            </a:extLst>
          </p:cNvPr>
          <p:cNvSpPr/>
          <p:nvPr/>
        </p:nvSpPr>
        <p:spPr>
          <a:xfrm>
            <a:off x="6241773" y="1219601"/>
            <a:ext cx="5503384" cy="2369825"/>
          </a:xfrm>
          <a:prstGeom prst="roundRect">
            <a:avLst/>
          </a:prstGeom>
          <a:solidFill>
            <a:schemeClr val="accent1">
              <a:alpha val="62000"/>
            </a:schemeClr>
          </a:solidFill>
          <a:ln w="28575">
            <a:solidFill>
              <a:srgbClr val="FF9900"/>
            </a:solidFill>
          </a:ln>
          <a:scene3d>
            <a:camera prst="orthographicFront"/>
            <a:lightRig rig="sunset" dir="t"/>
          </a:scene3d>
          <a:sp3d>
            <a:bevelT w="120650" h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read in </a:t>
            </a:r>
            <a:r>
              <a:rPr kumimoji="0" lang="en-CA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E983D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Psa</a:t>
            </a: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E983D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19:4,</a:t>
            </a: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that the sun was </a:t>
            </a:r>
            <a:r>
              <a:rPr kumimoji="0" lang="en-CA" sz="32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E983D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ASSIGNED</a:t>
            </a: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 </a:t>
            </a:r>
            <a:r>
              <a:rPr kumimoji="0" lang="en-CA" sz="32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Ahel</a:t>
            </a:r>
            <a:r>
              <a:rPr kumimoji="0" lang="en-CA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</a:t>
            </a: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“a tabernacle,” a special  </a:t>
            </a:r>
            <a:b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  <a:r>
              <a:rPr kumimoji="0" lang="en-CA" sz="32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lace of dwellin</a:t>
            </a: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g!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2E11DF-B32D-4A5B-AF9D-2CDA2C202B2B}"/>
              </a:ext>
            </a:extLst>
          </p:cNvPr>
          <p:cNvSpPr/>
          <p:nvPr/>
        </p:nvSpPr>
        <p:spPr>
          <a:xfrm>
            <a:off x="181761" y="205347"/>
            <a:ext cx="11828477" cy="8805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0045D0"/>
            </a:solidFill>
          </a:ln>
          <a:scene3d>
            <a:camera prst="orthographicFront"/>
            <a:lightRig rig="threePt" dir="t"/>
          </a:scene3d>
          <a:sp3d>
            <a:bevelT w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800" b="0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Has </a:t>
            </a:r>
            <a:r>
              <a:rPr kumimoji="0" lang="en-CA" sz="4800" b="0" i="0" u="sng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Te</a:t>
            </a:r>
            <a:r>
              <a:rPr kumimoji="0" lang="en-CA" sz="4800" b="0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q</a:t>
            </a:r>
            <a:r>
              <a:rPr kumimoji="0" lang="en-CA" sz="4800" b="0" i="0" u="sng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ufah</a:t>
            </a:r>
            <a:r>
              <a:rPr kumimoji="0" lang="en-CA" sz="4800" b="0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a - </a:t>
            </a:r>
            <a:r>
              <a:rPr kumimoji="0" lang="en-CA" sz="4800" b="1" i="0" u="none" strike="noStrike" kern="1200" cap="none" spc="0" normalizeH="0" baseline="0" noProof="0" dirty="0">
                <a:ln w="19050">
                  <a:solidFill>
                    <a:srgbClr val="0045D0"/>
                  </a:solidFill>
                </a:ln>
                <a:solidFill>
                  <a:srgbClr val="00FFFF"/>
                </a:solidFill>
                <a:effectLst>
                  <a:glow rad="50800">
                    <a:srgbClr val="7030A0"/>
                  </a:glow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FREQUENCY </a:t>
            </a:r>
            <a:r>
              <a:rPr kumimoji="0" lang="en-CA" sz="4800" b="1" i="0" u="sng" strike="noStrike" kern="1200" cap="none" spc="0" normalizeH="0" baseline="0" noProof="0" dirty="0">
                <a:ln w="19050">
                  <a:solidFill>
                    <a:srgbClr val="0045D0"/>
                  </a:solidFill>
                </a:ln>
                <a:solidFill>
                  <a:srgbClr val="00FFFF"/>
                </a:solidFill>
                <a:effectLst>
                  <a:glow rad="50800">
                    <a:srgbClr val="7030A0"/>
                  </a:glow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commission</a:t>
            </a:r>
            <a:r>
              <a:rPr kumimoji="0" lang="en-CA" sz="4800" b="1" i="0" u="none" strike="noStrike" kern="1200" cap="none" spc="0" normalizeH="0" baseline="0" noProof="0" dirty="0">
                <a:ln w="19050">
                  <a:solidFill>
                    <a:srgbClr val="0045D0"/>
                  </a:solidFill>
                </a:ln>
                <a:solidFill>
                  <a:srgbClr val="00FFFF"/>
                </a:solidFill>
                <a:effectLst>
                  <a:glow rad="50800">
                    <a:srgbClr val="7030A0"/>
                  </a:glow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EE7A3E2-B7FA-4E98-A232-87238D1132C5}"/>
              </a:ext>
            </a:extLst>
          </p:cNvPr>
          <p:cNvSpPr/>
          <p:nvPr/>
        </p:nvSpPr>
        <p:spPr>
          <a:xfrm>
            <a:off x="1376956" y="4310937"/>
            <a:ext cx="9420329" cy="2053897"/>
          </a:xfrm>
          <a:prstGeom prst="roundRect">
            <a:avLst/>
          </a:prstGeom>
          <a:solidFill>
            <a:schemeClr val="accent1">
              <a:alpha val="62000"/>
            </a:schemeClr>
          </a:solidFill>
          <a:ln w="28575">
            <a:solidFill>
              <a:srgbClr val="FF9900"/>
            </a:solidFill>
          </a:ln>
          <a:scene3d>
            <a:camera prst="orthographicFront"/>
            <a:lightRig rig="sunset" dir="t"/>
          </a:scene3d>
          <a:sp3d>
            <a:bevelT w="120650" h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prstClr val="white"/>
                </a:solidFill>
                <a:effectLst>
                  <a:outerShdw blurRad="50800" dist="50800" dir="5400000" algn="ctr" rotWithShape="0">
                    <a:srgbClr val="00FFFF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What is the </a:t>
            </a:r>
            <a:r>
              <a:rPr kumimoji="0" lang="en-CA" sz="3200" b="0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prstClr val="white"/>
                </a:solidFill>
                <a:effectLst>
                  <a:outerShdw blurRad="50800" dist="50800" dir="5400000" algn="ctr" rotWithShape="0">
                    <a:srgbClr val="00FFFF"/>
                  </a:outerShdw>
                </a:effectLst>
                <a:uLnTx/>
                <a:uFillTx/>
                <a:latin typeface="Wide Latin" panose="020A0A07050505020404" pitchFamily="18" charset="0"/>
                <a:ea typeface="+mn-ea"/>
                <a:cs typeface="+mn-cs"/>
              </a:rPr>
              <a:t>COMMISSION?</a:t>
            </a:r>
            <a:r>
              <a:rPr kumimoji="0" lang="en-CA" sz="3200" b="0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prstClr val="white"/>
                </a:solidFill>
                <a:effectLst>
                  <a:outerShdw blurRad="50800" dist="50800" dir="5400000" algn="ctr" rotWithShape="0">
                    <a:srgbClr val="00FFFF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br>
              <a:rPr kumimoji="0" lang="en-CA" sz="3200" b="0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prstClr val="white"/>
                </a:solidFill>
                <a:effectLst>
                  <a:outerShdw blurRad="50800" dist="50800" dir="5400000" algn="ctr" rotWithShape="0">
                    <a:srgbClr val="00FFFF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r>
              <a:rPr kumimoji="0" lang="en-CA" sz="3200" b="0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00FFFF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Why</a:t>
            </a:r>
            <a:r>
              <a:rPr kumimoji="0" lang="en-CA" sz="3200" b="0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prstClr val="white"/>
                </a:solidFill>
                <a:effectLst>
                  <a:outerShdw blurRad="50800" dist="50800" dir="5400000" algn="ctr" rotWithShape="0">
                    <a:srgbClr val="00FFFF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does the sun </a:t>
            </a:r>
            <a:r>
              <a:rPr kumimoji="0" lang="en-CA" sz="3200" b="0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rgbClr val="00FFFF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purposely</a:t>
            </a:r>
            <a:r>
              <a:rPr kumimoji="0" lang="en-CA" sz="3200" b="0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prstClr val="white"/>
                </a:solidFill>
                <a:effectLst>
                  <a:outerShdw blurRad="50800" dist="50800" dir="5400000" algn="ctr" rotWithShape="0">
                    <a:srgbClr val="00FFFF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“</a:t>
            </a:r>
            <a:r>
              <a:rPr kumimoji="0" lang="en-CA" sz="3200" b="0" i="0" u="sng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FF00"/>
                </a:solidFill>
                <a:effectLst>
                  <a:outerShdw blurRad="50800" dist="50800" dir="5400000" algn="ctr" rotWithShape="0">
                    <a:srgbClr val="00FFFF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hasten</a:t>
            </a:r>
            <a:r>
              <a:rPr kumimoji="0" lang="en-CA" sz="3200" b="0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prstClr val="white"/>
                </a:solidFill>
                <a:effectLst>
                  <a:outerShdw blurRad="50800" dist="50800" dir="5400000" algn="ctr" rotWithShape="0">
                    <a:srgbClr val="00FFFF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” </a:t>
            </a:r>
            <a:br>
              <a:rPr kumimoji="0" lang="en-CA" sz="3200" b="0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prstClr val="white"/>
                </a:solidFill>
                <a:effectLst>
                  <a:outerShdw blurRad="50800" dist="50800" dir="5400000" algn="ctr" rotWithShape="0">
                    <a:srgbClr val="00FFFF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r>
              <a:rPr kumimoji="0" lang="en-CA" sz="3200" b="0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prstClr val="white"/>
                </a:solidFill>
                <a:effectLst>
                  <a:outerShdw blurRad="50800" dist="50800" dir="5400000" algn="ctr" rotWithShape="0">
                    <a:srgbClr val="00FFFF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BACK TO THE PLACE IT AROSE?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B55D879-5B6B-4310-8E31-47DE4DC0DCCF}"/>
              </a:ext>
            </a:extLst>
          </p:cNvPr>
          <p:cNvSpPr/>
          <p:nvPr/>
        </p:nvSpPr>
        <p:spPr>
          <a:xfrm rot="20074129">
            <a:off x="-56385" y="1339879"/>
            <a:ext cx="1700552" cy="55569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rgbClr val="9966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 err="1">
                <a:ln>
                  <a:solidFill>
                    <a:srgbClr val="0000FF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Ecc</a:t>
            </a:r>
            <a:r>
              <a:rPr kumimoji="0" lang="en-CA" sz="32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1:5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57AAE9A3-7FE4-417C-BC10-25DCC3FD01B1}"/>
              </a:ext>
            </a:extLst>
          </p:cNvPr>
          <p:cNvSpPr/>
          <p:nvPr/>
        </p:nvSpPr>
        <p:spPr>
          <a:xfrm>
            <a:off x="1263377" y="3589426"/>
            <a:ext cx="9956791" cy="615332"/>
          </a:xfrm>
          <a:prstGeom prst="wedgeRoundRectCallout">
            <a:avLst>
              <a:gd name="adj1" fmla="val 29638"/>
              <a:gd name="adj2" fmla="val -83781"/>
              <a:gd name="adj3" fmla="val 16667"/>
            </a:avLst>
          </a:prstGeom>
          <a:solidFill>
            <a:schemeClr val="accent2"/>
          </a:solidFill>
          <a:ln w="28575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w="203200" h="1079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dirty="0">
                <a:solidFill>
                  <a:schemeClr val="tx1"/>
                </a:solidFill>
              </a:rPr>
              <a:t>Does the </a:t>
            </a:r>
            <a:r>
              <a:rPr lang="en-CA" sz="3200" b="1" dirty="0">
                <a:solidFill>
                  <a:srgbClr val="0000FF"/>
                </a:solidFill>
                <a:effectLst>
                  <a:glow rad="127000">
                    <a:srgbClr val="00CCFF"/>
                  </a:glow>
                </a:effectLst>
              </a:rPr>
              <a:t>SUN</a:t>
            </a:r>
            <a:r>
              <a:rPr lang="en-CA" sz="3200" dirty="0">
                <a:solidFill>
                  <a:schemeClr val="tx1"/>
                </a:solidFill>
              </a:rPr>
              <a:t> </a:t>
            </a:r>
            <a:r>
              <a:rPr lang="en-CA" sz="3200" u="sng" dirty="0">
                <a:solidFill>
                  <a:schemeClr val="tx1"/>
                </a:solidFill>
              </a:rPr>
              <a:t>ever</a:t>
            </a:r>
            <a:r>
              <a:rPr lang="en-CA" sz="3200" dirty="0">
                <a:solidFill>
                  <a:schemeClr val="tx1"/>
                </a:solidFill>
              </a:rPr>
              <a:t> </a:t>
            </a:r>
            <a:r>
              <a:rPr lang="en-CA" sz="3200" b="1" u="sng" dirty="0">
                <a:solidFill>
                  <a:schemeClr val="tx1"/>
                </a:solidFill>
              </a:rPr>
              <a:t>VACATE</a:t>
            </a:r>
            <a:r>
              <a:rPr lang="en-CA" sz="3200" b="1" dirty="0">
                <a:solidFill>
                  <a:schemeClr val="tx1"/>
                </a:solidFill>
              </a:rPr>
              <a:t> </a:t>
            </a:r>
            <a:r>
              <a:rPr lang="en-CA" sz="3200" dirty="0">
                <a:solidFill>
                  <a:schemeClr val="tx1"/>
                </a:solidFill>
              </a:rPr>
              <a:t>its</a:t>
            </a:r>
            <a:r>
              <a:rPr lang="en-CA" sz="3200" b="1" dirty="0">
                <a:solidFill>
                  <a:schemeClr val="tx1"/>
                </a:solidFill>
              </a:rPr>
              <a:t> </a:t>
            </a:r>
            <a:r>
              <a:rPr lang="en-CA" sz="3200" b="1" dirty="0">
                <a:ln>
                  <a:solidFill>
                    <a:srgbClr val="0000FF"/>
                  </a:solidFill>
                </a:ln>
                <a:solidFill>
                  <a:srgbClr val="FF0066"/>
                </a:solidFill>
              </a:rPr>
              <a:t>assigned</a:t>
            </a:r>
            <a:r>
              <a:rPr lang="en-CA" sz="3200" b="1" dirty="0">
                <a:solidFill>
                  <a:schemeClr val="tx1"/>
                </a:solidFill>
              </a:rPr>
              <a:t> </a:t>
            </a:r>
            <a:r>
              <a:rPr lang="en-CA" sz="3200" b="1" dirty="0">
                <a:solidFill>
                  <a:schemeClr val="tx1"/>
                </a:solidFill>
                <a:effectLst>
                  <a:outerShdw blurRad="50800" dist="50800" dir="5400000" algn="ctr" rotWithShape="0">
                    <a:srgbClr val="00FF00"/>
                  </a:outerShdw>
                </a:effectLst>
              </a:rPr>
              <a:t>TEQUFAH</a:t>
            </a:r>
            <a:r>
              <a:rPr lang="en-CA" sz="3200" b="1" dirty="0">
                <a:solidFill>
                  <a:schemeClr val="tx1"/>
                </a:solidFill>
              </a:rPr>
              <a:t> </a:t>
            </a:r>
            <a:r>
              <a:rPr lang="en-CA" dirty="0">
                <a:solidFill>
                  <a:schemeClr val="tx1"/>
                </a:solidFill>
              </a:rPr>
              <a:t>(circuit)</a:t>
            </a:r>
            <a:r>
              <a:rPr lang="en-CA" sz="3200" b="1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900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2" grpId="0" animBg="1"/>
      <p:bldP spid="3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B6E01-928E-4818-9CE2-4618DE211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2007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C2D28F-54A5-4CFF-A832-B99C2F1CE91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EFD8A4E-03ED-4F66-8FE4-066E24C2964E}"/>
              </a:ext>
            </a:extLst>
          </p:cNvPr>
          <p:cNvSpPr/>
          <p:nvPr/>
        </p:nvSpPr>
        <p:spPr>
          <a:xfrm>
            <a:off x="218107" y="115406"/>
            <a:ext cx="11828477" cy="6636058"/>
          </a:xfrm>
          <a:prstGeom prst="roundRect">
            <a:avLst/>
          </a:prstGeom>
          <a:gradFill>
            <a:gsLst>
              <a:gs pos="0">
                <a:srgbClr val="00FF99">
                  <a:alpha val="32000"/>
                </a:srgbClr>
              </a:gs>
              <a:gs pos="39000">
                <a:srgbClr val="0000FF">
                  <a:alpha val="39000"/>
                </a:srgbClr>
              </a:gs>
              <a:gs pos="68000">
                <a:srgbClr val="FFFF00">
                  <a:alpha val="41000"/>
                </a:srgbClr>
              </a:gs>
              <a:gs pos="100000">
                <a:srgbClr val="9966FF">
                  <a:alpha val="64000"/>
                </a:srgbClr>
              </a:gs>
            </a:gsLst>
            <a:lin ang="5400000" scaled="1"/>
          </a:gradFill>
          <a:ln>
            <a:noFill/>
          </a:ln>
          <a:scene3d>
            <a:camera prst="orthographicFront"/>
            <a:lightRig rig="sunset" dir="t"/>
          </a:scene3d>
          <a:sp3d>
            <a:bevelT w="241300" h="1143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4800" b="1" i="0" u="none" strike="noStrike" kern="1200" cap="none" spc="0" normalizeH="0" baseline="0" noProof="0" dirty="0">
              <a:ln w="19050">
                <a:solidFill>
                  <a:srgbClr val="0045D0"/>
                </a:solidFill>
              </a:ln>
              <a:solidFill>
                <a:srgbClr val="0000FF"/>
              </a:solidFill>
              <a:effectLst>
                <a:glow rad="101600">
                  <a:srgbClr val="7030A0"/>
                </a:glow>
                <a:outerShdw blurRad="50800" dist="50800" dir="5400000" algn="ctr" rotWithShape="0">
                  <a:srgbClr val="FFFF00"/>
                </a:outerShdw>
              </a:effectLst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7D5F5A4-B5D7-4C0A-B9CA-AA8EC3F76257}"/>
              </a:ext>
            </a:extLst>
          </p:cNvPr>
          <p:cNvSpPr/>
          <p:nvPr/>
        </p:nvSpPr>
        <p:spPr>
          <a:xfrm>
            <a:off x="1704366" y="1265239"/>
            <a:ext cx="8837485" cy="1845512"/>
          </a:xfrm>
          <a:prstGeom prst="roundRect">
            <a:avLst/>
          </a:prstGeom>
          <a:solidFill>
            <a:schemeClr val="accent1">
              <a:alpha val="62000"/>
            </a:schemeClr>
          </a:solidFill>
          <a:ln w="28575">
            <a:solidFill>
              <a:srgbClr val="FF9900"/>
            </a:solidFill>
          </a:ln>
          <a:scene3d>
            <a:camera prst="orthographicFront"/>
            <a:lightRig rig="sunset" dir="t"/>
          </a:scene3d>
          <a:sp3d>
            <a:bevelT w="120650" h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H4725, - p</a:t>
            </a:r>
            <a:r>
              <a:rPr kumimoji="0" lang="en-CA" sz="28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lace of him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.”  Note the double </a:t>
            </a: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>
                  <a:glow rad="127000">
                    <a:srgbClr val="FFFF00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Mem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letters – </a:t>
            </a:r>
            <a:b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(place of origin for frequency distribution.)</a:t>
            </a:r>
            <a:br>
              <a:rPr lang="en-CA" sz="2800" dirty="0">
                <a:solidFill>
                  <a:srgbClr val="FFFF00"/>
                </a:solidFill>
              </a:rPr>
            </a:br>
            <a:r>
              <a:rPr lang="en-CA" sz="2800" dirty="0">
                <a:solidFill>
                  <a:srgbClr val="FFFF00"/>
                </a:solidFill>
              </a:rPr>
              <a:t>Need a </a:t>
            </a:r>
            <a:r>
              <a:rPr lang="en-CA" sz="2800" u="sng" dirty="0">
                <a:solidFill>
                  <a:srgbClr val="FFFF00"/>
                </a:solidFill>
              </a:rPr>
              <a:t>definition refresher</a:t>
            </a:r>
            <a:r>
              <a:rPr lang="en-CA" sz="2800" dirty="0">
                <a:solidFill>
                  <a:srgbClr val="FFFF00"/>
                </a:solidFill>
              </a:rPr>
              <a:t>? Look at </a:t>
            </a:r>
            <a:r>
              <a:rPr lang="en-CA" sz="2800" u="sng" dirty="0">
                <a:solidFill>
                  <a:srgbClr val="FFFF00"/>
                </a:solidFill>
              </a:rPr>
              <a:t>slide 11</a:t>
            </a:r>
            <a:r>
              <a:rPr lang="en-CA" sz="2800" dirty="0">
                <a:solidFill>
                  <a:srgbClr val="FFFF00"/>
                </a:solidFill>
              </a:rPr>
              <a:t> again. </a:t>
            </a:r>
            <a:r>
              <a:rPr lang="en-CA" sz="2800" dirty="0">
                <a:solidFill>
                  <a:srgbClr val="FFFF00"/>
                </a:solidFill>
                <a:sym typeface="Wingdings" panose="05000000000000000000" pitchFamily="2" charset="2"/>
              </a:rPr>
              <a:t></a:t>
            </a: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2E11DF-B32D-4A5B-AF9D-2CDA2C202B2B}"/>
              </a:ext>
            </a:extLst>
          </p:cNvPr>
          <p:cNvSpPr/>
          <p:nvPr/>
        </p:nvSpPr>
        <p:spPr>
          <a:xfrm>
            <a:off x="1455318" y="144369"/>
            <a:ext cx="9335582" cy="8805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0045D0"/>
            </a:solidFill>
          </a:ln>
          <a:scene3d>
            <a:camera prst="orthographicFront"/>
            <a:lightRig rig="threePt" dir="t"/>
          </a:scene3d>
          <a:sp3d>
            <a:bevelT w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800" b="0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Shall we look at – </a:t>
            </a:r>
            <a:r>
              <a:rPr kumimoji="0" lang="en-CA" sz="4800" b="0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FFFF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location</a:t>
            </a:r>
            <a:r>
              <a:rPr kumimoji="0" lang="en-CA" sz="4800" b="0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– first</a:t>
            </a:r>
            <a:r>
              <a:rPr kumimoji="0" lang="en-CA" sz="4800" b="1" i="0" u="none" strike="noStrike" kern="1200" cap="none" spc="0" normalizeH="0" baseline="0" noProof="0" dirty="0">
                <a:ln w="19050">
                  <a:solidFill>
                    <a:srgbClr val="0045D0"/>
                  </a:solidFill>
                </a:ln>
                <a:solidFill>
                  <a:srgbClr val="00FFFF"/>
                </a:solidFill>
                <a:effectLst>
                  <a:glow rad="50800">
                    <a:srgbClr val="7030A0"/>
                  </a:glow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?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B55D879-5B6B-4310-8E31-47DE4DC0DCCF}"/>
              </a:ext>
            </a:extLst>
          </p:cNvPr>
          <p:cNvSpPr/>
          <p:nvPr/>
        </p:nvSpPr>
        <p:spPr>
          <a:xfrm rot="20074129">
            <a:off x="36925" y="637915"/>
            <a:ext cx="1700552" cy="55569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rgbClr val="9966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 err="1">
                <a:ln>
                  <a:solidFill>
                    <a:srgbClr val="0000FF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Ecc</a:t>
            </a:r>
            <a:r>
              <a:rPr kumimoji="0" lang="en-CA" sz="32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1:5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F59CC5-C9F4-4F10-AD2B-E5C32FFD4D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758" y="3884640"/>
            <a:ext cx="11008820" cy="2060731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4F73C42-EAFD-4807-85E8-589E33CFEA3F}"/>
              </a:ext>
            </a:extLst>
          </p:cNvPr>
          <p:cNvCxnSpPr>
            <a:cxnSpLocks/>
          </p:cNvCxnSpPr>
          <p:nvPr/>
        </p:nvCxnSpPr>
        <p:spPr>
          <a:xfrm>
            <a:off x="4098370" y="3167695"/>
            <a:ext cx="650450" cy="885829"/>
          </a:xfrm>
          <a:prstGeom prst="straightConnector1">
            <a:avLst/>
          </a:prstGeom>
          <a:ln w="76200">
            <a:solidFill>
              <a:srgbClr val="CC00CC"/>
            </a:solidFill>
            <a:tailEnd type="triangle"/>
          </a:ln>
          <a:effectLst>
            <a:glow rad="127000">
              <a:srgbClr val="00FFFF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09756A3-C0D1-4ABB-9A21-4ED84B28D29D}"/>
              </a:ext>
            </a:extLst>
          </p:cNvPr>
          <p:cNvCxnSpPr>
            <a:cxnSpLocks/>
          </p:cNvCxnSpPr>
          <p:nvPr/>
        </p:nvCxnSpPr>
        <p:spPr>
          <a:xfrm flipH="1">
            <a:off x="5144745" y="3167695"/>
            <a:ext cx="537328" cy="860672"/>
          </a:xfrm>
          <a:prstGeom prst="straightConnector1">
            <a:avLst/>
          </a:prstGeom>
          <a:ln w="76200">
            <a:solidFill>
              <a:srgbClr val="CC00CC"/>
            </a:solidFill>
            <a:tailEnd type="triangle"/>
          </a:ln>
          <a:effectLst>
            <a:glow rad="127000">
              <a:srgbClr val="00FFFF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5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2000">
              <a:schemeClr val="accent2">
                <a:lumMod val="60000"/>
                <a:lumOff val="40000"/>
              </a:schemeClr>
            </a:gs>
            <a:gs pos="66000">
              <a:srgbClr val="E1B401"/>
            </a:gs>
            <a:gs pos="38000">
              <a:schemeClr val="accent2">
                <a:lumMod val="40000"/>
                <a:lumOff val="60000"/>
              </a:schemeClr>
            </a:gs>
            <a:gs pos="8000">
              <a:srgbClr val="998F3A">
                <a:alpha val="70000"/>
              </a:srgb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B6E01-928E-4818-9CE2-4618DE211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5970" y="649287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C2D28F-54A5-4CFF-A832-B99C2F1CE91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B9B4B7-C1FB-D2D5-005B-3B8CFECC7F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0000">
            <a:off x="5187000" y="335099"/>
            <a:ext cx="6618867" cy="5203309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12500"/>
          </a:effectLst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0C1076B2-CD97-AFA9-3FDF-ED44F39914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80000">
            <a:off x="200614" y="1025152"/>
            <a:ext cx="5138860" cy="3425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CED2713-7C76-016C-ADD7-F51DCB9B5BFD}"/>
              </a:ext>
            </a:extLst>
          </p:cNvPr>
          <p:cNvSpPr txBox="1"/>
          <p:nvPr/>
        </p:nvSpPr>
        <p:spPr>
          <a:xfrm>
            <a:off x="122830" y="-120907"/>
            <a:ext cx="11433411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CA" sz="9600" b="1" dirty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glow rad="127000">
                    <a:schemeClr val="accent4">
                      <a:lumMod val="20000"/>
                      <a:lumOff val="80000"/>
                    </a:schemeClr>
                  </a:glow>
                </a:effectLst>
                <a:latin typeface="Edwardian Script ITC" panose="030303020407070D0804" pitchFamily="66" charset="0"/>
                <a:ea typeface="Microsoft YaHei UI Light" panose="020B0502040204020203" pitchFamily="34" charset="-122"/>
              </a:rPr>
              <a:t>Solomon Declared </a:t>
            </a:r>
            <a:endParaRPr lang="en-US" sz="9600" dirty="0">
              <a:effectLst>
                <a:glow rad="127000">
                  <a:schemeClr val="accent4">
                    <a:lumMod val="20000"/>
                    <a:lumOff val="80000"/>
                  </a:schemeClr>
                </a:glo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665DE7-CB34-3530-FA2F-7CCFE30350B6}"/>
              </a:ext>
            </a:extLst>
          </p:cNvPr>
          <p:cNvSpPr txBox="1"/>
          <p:nvPr/>
        </p:nvSpPr>
        <p:spPr>
          <a:xfrm>
            <a:off x="926045" y="3966595"/>
            <a:ext cx="11433411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CA" sz="9600" b="1" dirty="0">
                <a:ln>
                  <a:solidFill>
                    <a:srgbClr val="FFFF00"/>
                  </a:solidFill>
                </a:ln>
                <a:solidFill>
                  <a:srgbClr val="7030A0"/>
                </a:solidFill>
                <a:effectLst>
                  <a:glow rad="127000">
                    <a:schemeClr val="accent4">
                      <a:lumMod val="20000"/>
                      <a:lumOff val="80000"/>
                    </a:schemeClr>
                  </a:glow>
                </a:effectLst>
                <a:latin typeface="Edwardian Script ITC" panose="030303020407070D0804" pitchFamily="66" charset="0"/>
                <a:ea typeface="Microsoft YaHei UI Light" panose="020B0502040204020203" pitchFamily="34" charset="-122"/>
              </a:rPr>
              <a:t>Shemesh was in a Scurry! </a:t>
            </a:r>
            <a:endParaRPr lang="en-US" sz="9600" dirty="0">
              <a:effectLst>
                <a:glow rad="127000">
                  <a:schemeClr val="accent4">
                    <a:lumMod val="20000"/>
                    <a:lumOff val="80000"/>
                  </a:schemeClr>
                </a:glow>
              </a:effectLst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A1A13C0-07F7-E47E-2F35-611EF8FB8371}"/>
              </a:ext>
            </a:extLst>
          </p:cNvPr>
          <p:cNvSpPr/>
          <p:nvPr/>
        </p:nvSpPr>
        <p:spPr>
          <a:xfrm>
            <a:off x="254508" y="5327208"/>
            <a:ext cx="9877572" cy="1415876"/>
          </a:xfrm>
          <a:prstGeom prst="roundRect">
            <a:avLst>
              <a:gd name="adj" fmla="val 0"/>
            </a:avLst>
          </a:prstGeom>
          <a:noFill/>
          <a:ln w="28575">
            <a:noFill/>
          </a:ln>
          <a:scene3d>
            <a:camera prst="orthographicFront"/>
            <a:lightRig rig="sunset" dir="t"/>
          </a:scene3d>
          <a:sp3d>
            <a:bevelT w="120650" h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solidFill>
                    <a:srgbClr val="002060"/>
                  </a:solidFill>
                </a:ln>
                <a:solidFill>
                  <a:srgbClr val="00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Ecc</a:t>
            </a:r>
            <a:r>
              <a:rPr kumimoji="0" lang="en-US" sz="32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1:5 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 sun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also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ariseth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the </a:t>
            </a:r>
            <a:r>
              <a:rPr kumimoji="0" lang="en-US" sz="32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C000"/>
                </a:solidFill>
                <a:effectLst>
                  <a:glow rad="127000">
                    <a:srgbClr val="00CCFF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sun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goeth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down,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b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</a:t>
            </a:r>
            <a:r>
              <a:rPr kumimoji="0" lang="en-US" sz="3200" b="1" i="0" u="sng" strike="noStrike" kern="1200" cap="none" spc="0" normalizeH="0" baseline="0" noProof="0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hasteth</a:t>
            </a:r>
            <a:r>
              <a:rPr kumimoji="0" lang="en-US" sz="3200" b="1" i="0" strike="noStrike" kern="1200" cap="none" spc="0" normalizeH="0" baseline="30000" noProof="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his place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where he arose.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 KJV</a:t>
            </a:r>
            <a:endParaRPr kumimoji="0" lang="en-CA" sz="3200" b="0" i="0" u="none" strike="noStrike" kern="1200" cap="none" spc="0" normalizeH="0" baseline="0" noProof="0" dirty="0">
              <a:ln>
                <a:solidFill>
                  <a:srgbClr val="0000FF"/>
                </a:solidFill>
              </a:ln>
              <a:solidFill>
                <a:srgbClr val="002060"/>
              </a:solidFill>
              <a:effectLst>
                <a:outerShdw blurRad="50800" dist="50800" dir="5400000" algn="ctr" rotWithShape="0">
                  <a:srgbClr val="00FFFF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296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B6E01-928E-4818-9CE2-4618DE211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2007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C2D28F-54A5-4CFF-A832-B99C2F1CE91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EFD8A4E-03ED-4F66-8FE4-066E24C2964E}"/>
              </a:ext>
            </a:extLst>
          </p:cNvPr>
          <p:cNvSpPr/>
          <p:nvPr/>
        </p:nvSpPr>
        <p:spPr>
          <a:xfrm>
            <a:off x="218107" y="115406"/>
            <a:ext cx="11828477" cy="6636058"/>
          </a:xfrm>
          <a:prstGeom prst="roundRect">
            <a:avLst/>
          </a:prstGeom>
          <a:gradFill>
            <a:gsLst>
              <a:gs pos="0">
                <a:srgbClr val="00FF99">
                  <a:alpha val="32000"/>
                </a:srgbClr>
              </a:gs>
              <a:gs pos="39000">
                <a:srgbClr val="0000FF">
                  <a:alpha val="39000"/>
                </a:srgbClr>
              </a:gs>
              <a:gs pos="68000">
                <a:srgbClr val="FFFF00">
                  <a:alpha val="41000"/>
                </a:srgbClr>
              </a:gs>
              <a:gs pos="100000">
                <a:srgbClr val="9966FF">
                  <a:alpha val="64000"/>
                </a:srgbClr>
              </a:gs>
            </a:gsLst>
            <a:lin ang="5400000" scaled="1"/>
          </a:gradFill>
          <a:ln>
            <a:noFill/>
          </a:ln>
          <a:scene3d>
            <a:camera prst="orthographicFront"/>
            <a:lightRig rig="sunset" dir="t"/>
          </a:scene3d>
          <a:sp3d>
            <a:bevelT w="241300" h="1143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4800" b="1" i="0" u="none" strike="noStrike" kern="1200" cap="none" spc="0" normalizeH="0" baseline="0" noProof="0" dirty="0">
              <a:ln w="19050">
                <a:solidFill>
                  <a:srgbClr val="0045D0"/>
                </a:solidFill>
              </a:ln>
              <a:solidFill>
                <a:srgbClr val="0000FF"/>
              </a:solidFill>
              <a:effectLst>
                <a:glow rad="101600">
                  <a:srgbClr val="7030A0"/>
                </a:glow>
                <a:outerShdw blurRad="50800" dist="50800" dir="5400000" algn="ctr" rotWithShape="0">
                  <a:srgbClr val="FFFF00"/>
                </a:outerShdw>
              </a:effectLst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7D5F5A4-B5D7-4C0A-B9CA-AA8EC3F76257}"/>
              </a:ext>
            </a:extLst>
          </p:cNvPr>
          <p:cNvSpPr/>
          <p:nvPr/>
        </p:nvSpPr>
        <p:spPr>
          <a:xfrm>
            <a:off x="518160" y="1503680"/>
            <a:ext cx="11135359" cy="4878814"/>
          </a:xfrm>
          <a:prstGeom prst="roundRect">
            <a:avLst/>
          </a:prstGeom>
          <a:solidFill>
            <a:schemeClr val="accent2">
              <a:lumMod val="40000"/>
              <a:lumOff val="60000"/>
              <a:alpha val="62000"/>
            </a:schemeClr>
          </a:solidFill>
          <a:ln w="28575">
            <a:solidFill>
              <a:srgbClr val="FF9900"/>
            </a:solidFill>
          </a:ln>
          <a:scene3d>
            <a:camera prst="orthographicFront"/>
            <a:lightRig rig="sunset" dir="t"/>
          </a:scene3d>
          <a:sp3d>
            <a:bevelT w="120650" h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terms of </a:t>
            </a:r>
            <a:r>
              <a:rPr kumimoji="0" lang="en-CA" sz="28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TIMING</a:t>
            </a:r>
            <a:r>
              <a:rPr lang="en-CA" sz="2800" dirty="0">
                <a:solidFill>
                  <a:schemeClr val="tx1"/>
                </a:solidFill>
                <a:latin typeface="Calibri" panose="020F0502020204030204"/>
              </a:rPr>
              <a:t>: </a:t>
            </a:r>
            <a:r>
              <a:rPr lang="en-CA" sz="2800" dirty="0">
                <a:solidFill>
                  <a:prstClr val="white"/>
                </a:solidFill>
              </a:rPr>
              <a:t>the sun has two </a:t>
            </a:r>
            <a:r>
              <a:rPr lang="en-CA" sz="2800" u="sng" dirty="0">
                <a:solidFill>
                  <a:prstClr val="white"/>
                </a:solidFill>
              </a:rPr>
              <a:t>basic</a:t>
            </a:r>
            <a:r>
              <a:rPr lang="en-CA" sz="2800" dirty="0">
                <a:solidFill>
                  <a:prstClr val="white"/>
                </a:solidFill>
              </a:rPr>
              <a:t> </a:t>
            </a:r>
            <a:r>
              <a:rPr lang="en-CA" sz="2800" dirty="0">
                <a:solidFill>
                  <a:schemeClr val="tx1"/>
                </a:solidFill>
              </a:rPr>
              <a:t>frequencies. </a:t>
            </a:r>
          </a:p>
          <a:p>
            <a:pPr lvl="0"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#1. </a:t>
            </a:r>
            <a:r>
              <a:rPr lang="en-CA" sz="2800" baseline="0" dirty="0">
                <a:solidFill>
                  <a:prstClr val="white"/>
                </a:solidFill>
                <a:latin typeface="Calibri" panose="020F0502020204030204"/>
              </a:rPr>
              <a:t>There is a 24 hour frequency where it </a:t>
            </a:r>
            <a:r>
              <a:rPr lang="en-CA" sz="2800" u="sng" baseline="0" dirty="0">
                <a:ln>
                  <a:solidFill>
                    <a:srgbClr val="CC00FF"/>
                  </a:solidFill>
                </a:ln>
                <a:solidFill>
                  <a:prstClr val="white"/>
                </a:solidFill>
                <a:latin typeface="Bodoni MT Black" panose="02070A03080606020203" pitchFamily="18" charset="0"/>
              </a:rPr>
              <a:t>RESTARTS</a:t>
            </a:r>
            <a:r>
              <a:rPr lang="en-CA" sz="2800" baseline="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CA" sz="2800" u="sng" baseline="0" dirty="0">
                <a:solidFill>
                  <a:prstClr val="white"/>
                </a:solidFill>
                <a:latin typeface="Calibri" panose="020F0502020204030204"/>
              </a:rPr>
              <a:t>ever</a:t>
            </a:r>
            <a:r>
              <a:rPr lang="en-CA" sz="2800" baseline="0" dirty="0">
                <a:solidFill>
                  <a:prstClr val="white"/>
                </a:solidFill>
                <a:latin typeface="Calibri" panose="020F0502020204030204"/>
              </a:rPr>
              <a:t>y </a:t>
            </a:r>
            <a:r>
              <a:rPr lang="en-CA" sz="2800" u="sng" baseline="0" dirty="0">
                <a:solidFill>
                  <a:prstClr val="white"/>
                </a:solidFill>
                <a:latin typeface="Calibri" panose="020F0502020204030204"/>
              </a:rPr>
              <a:t>Dawn</a:t>
            </a:r>
            <a:r>
              <a:rPr lang="en-CA" sz="2800" baseline="0" dirty="0">
                <a:solidFill>
                  <a:prstClr val="white"/>
                </a:solidFill>
                <a:latin typeface="Calibri" panose="020F0502020204030204"/>
              </a:rPr>
              <a:t>.</a:t>
            </a:r>
          </a:p>
          <a:p>
            <a:pPr lvl="0">
              <a:defRPr/>
            </a:pPr>
            <a:r>
              <a:rPr lang="en-CA" sz="2800" dirty="0">
                <a:solidFill>
                  <a:prstClr val="white"/>
                </a:solidFill>
                <a:latin typeface="Calibri" panose="020F0502020204030204"/>
              </a:rPr>
              <a:t>Dawn (morning) is </a:t>
            </a:r>
            <a:r>
              <a:rPr lang="en-CA" sz="2800" u="sng" dirty="0">
                <a:solidFill>
                  <a:prstClr val="white"/>
                </a:solidFill>
                <a:latin typeface="Calibri" panose="020F0502020204030204"/>
              </a:rPr>
              <a:t>H1242</a:t>
            </a:r>
            <a:r>
              <a:rPr lang="en-CA" sz="2800" dirty="0">
                <a:solidFill>
                  <a:prstClr val="white"/>
                </a:solidFill>
                <a:latin typeface="Calibri" panose="020F0502020204030204"/>
              </a:rPr>
              <a:t> Boqer.  H1242 </a:t>
            </a:r>
            <a:r>
              <a:rPr lang="en-CA" sz="2800" u="sng" dirty="0">
                <a:solidFill>
                  <a:schemeClr val="tx1"/>
                </a:solidFill>
                <a:latin typeface="Calibri" panose="020F0502020204030204"/>
              </a:rPr>
              <a:t>is derived from</a:t>
            </a:r>
            <a:r>
              <a:rPr lang="en-CA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CA" sz="2800" dirty="0">
                <a:solidFill>
                  <a:schemeClr val="tx1"/>
                </a:solidFill>
                <a:latin typeface="Calibri" panose="020F0502020204030204"/>
              </a:rPr>
              <a:t>-</a:t>
            </a:r>
            <a:r>
              <a:rPr lang="en-CA" sz="2800" dirty="0">
                <a:solidFill>
                  <a:prstClr val="white"/>
                </a:solidFill>
                <a:latin typeface="Calibri" panose="020F0502020204030204"/>
              </a:rPr>
              <a:t> H1239. </a:t>
            </a:r>
            <a:endParaRPr lang="en-CA" sz="2800" baseline="0" dirty="0">
              <a:solidFill>
                <a:prstClr val="white"/>
              </a:solidFill>
              <a:latin typeface="Calibri" panose="020F0502020204030204"/>
            </a:endParaRPr>
          </a:p>
          <a:p>
            <a:pPr lvl="0">
              <a:defRPr/>
            </a:pPr>
            <a:br>
              <a:rPr lang="en-CA" sz="2800" baseline="0" dirty="0">
                <a:solidFill>
                  <a:prstClr val="white"/>
                </a:solidFill>
                <a:latin typeface="Calibri" panose="020F0502020204030204"/>
              </a:rPr>
            </a:br>
            <a:endParaRPr lang="en-CA" sz="2800" baseline="0" dirty="0">
              <a:solidFill>
                <a:prstClr val="white"/>
              </a:solidFill>
              <a:latin typeface="Calibri" panose="020F0502020204030204"/>
            </a:endParaRPr>
          </a:p>
          <a:p>
            <a:pPr lvl="0">
              <a:defRPr/>
            </a:pPr>
            <a:endParaRPr lang="en-CA" sz="2800" dirty="0">
              <a:solidFill>
                <a:prstClr val="white"/>
              </a:solidFill>
              <a:latin typeface="Calibri" panose="020F0502020204030204"/>
            </a:endParaRPr>
          </a:p>
          <a:p>
            <a:pPr lvl="0">
              <a:defRPr/>
            </a:pPr>
            <a:endParaRPr lang="en-CA" sz="2800" baseline="0" dirty="0">
              <a:solidFill>
                <a:prstClr val="white"/>
              </a:solidFill>
              <a:latin typeface="Calibri" panose="020F0502020204030204"/>
            </a:endParaRPr>
          </a:p>
          <a:p>
            <a:pPr lvl="0">
              <a:defRPr/>
            </a:pPr>
            <a:endParaRPr lang="en-CA" sz="2800" dirty="0">
              <a:solidFill>
                <a:prstClr val="white"/>
              </a:solidFill>
              <a:latin typeface="Calibri" panose="020F0502020204030204"/>
            </a:endParaRPr>
          </a:p>
          <a:p>
            <a:pPr lvl="0">
              <a:defRPr/>
            </a:pPr>
            <a:endParaRPr lang="en-CA" sz="2800" baseline="0" dirty="0">
              <a:solidFill>
                <a:prstClr val="white"/>
              </a:solidFill>
              <a:latin typeface="Calibri" panose="020F0502020204030204"/>
            </a:endParaRPr>
          </a:p>
          <a:p>
            <a:pPr lvl="0">
              <a:defRPr/>
            </a:pPr>
            <a:r>
              <a:rPr lang="en-CA" sz="2800" baseline="0" dirty="0">
                <a:solidFill>
                  <a:prstClr val="white"/>
                </a:solidFill>
                <a:latin typeface="Calibri" panose="020F0502020204030204"/>
              </a:rPr>
              <a:t> </a:t>
            </a: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2E11DF-B32D-4A5B-AF9D-2CDA2C202B2B}"/>
              </a:ext>
            </a:extLst>
          </p:cNvPr>
          <p:cNvSpPr/>
          <p:nvPr/>
        </p:nvSpPr>
        <p:spPr>
          <a:xfrm>
            <a:off x="2501601" y="395604"/>
            <a:ext cx="7261487" cy="8805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0045D0"/>
            </a:solidFill>
          </a:ln>
          <a:scene3d>
            <a:camera prst="orthographicFront"/>
            <a:lightRig rig="threePt" dir="t"/>
          </a:scene3d>
          <a:sp3d>
            <a:bevelT w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480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latin typeface="Calibri" panose="020F0502020204030204"/>
              </a:rPr>
              <a:t>A</a:t>
            </a:r>
            <a:r>
              <a:rPr kumimoji="0" lang="en-CA" sz="4800" b="0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CA" sz="4800" b="0" i="0" u="sng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fre</a:t>
            </a:r>
            <a:r>
              <a:rPr kumimoji="0" lang="en-CA" sz="4800" b="0" i="0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q</a:t>
            </a:r>
            <a:r>
              <a:rPr kumimoji="0" lang="en-CA" sz="4800" b="0" i="0" u="sng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uenc</a:t>
            </a:r>
            <a:r>
              <a:rPr kumimoji="0" lang="en-CA" sz="4800" b="0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y of the sun</a:t>
            </a:r>
            <a:r>
              <a:rPr kumimoji="0" lang="en-CA" sz="4800" b="1" i="0" u="none" strike="noStrike" kern="1200" cap="none" spc="0" normalizeH="0" baseline="0" noProof="0" dirty="0">
                <a:ln w="19050">
                  <a:solidFill>
                    <a:srgbClr val="0045D0"/>
                  </a:solidFill>
                </a:ln>
                <a:solidFill>
                  <a:srgbClr val="00FFFF"/>
                </a:solidFill>
                <a:effectLst>
                  <a:glow rad="50800">
                    <a:srgbClr val="7030A0"/>
                  </a:glow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73D6A2-2756-4E20-AAB0-91BBC2376A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2158" y="3484880"/>
            <a:ext cx="4277360" cy="18694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A37DB4A-B35F-4A8D-92C4-40566D543D14}"/>
              </a:ext>
            </a:extLst>
          </p:cNvPr>
          <p:cNvSpPr/>
          <p:nvPr/>
        </p:nvSpPr>
        <p:spPr>
          <a:xfrm>
            <a:off x="3142100" y="4954007"/>
            <a:ext cx="1889760" cy="547973"/>
          </a:xfrm>
          <a:prstGeom prst="rect">
            <a:avLst/>
          </a:prstGeom>
          <a:noFill/>
          <a:ln w="76200">
            <a:solidFill>
              <a:srgbClr val="CC00FF"/>
            </a:solidFill>
            <a:prstDash val="sysDot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985D04-2374-4F39-8798-AC037393D3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9680" y="3484880"/>
            <a:ext cx="4277360" cy="187552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CE63990-DCC8-4C0C-A4D3-4E1105635DD7}"/>
              </a:ext>
            </a:extLst>
          </p:cNvPr>
          <p:cNvSpPr/>
          <p:nvPr/>
        </p:nvSpPr>
        <p:spPr>
          <a:xfrm>
            <a:off x="6329680" y="3429000"/>
            <a:ext cx="2052320" cy="528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>
                <a:solidFill>
                  <a:sysClr val="windowText" lastClr="000000"/>
                </a:solidFill>
              </a:rPr>
              <a:t>H1239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0D3EB51-FC77-4C62-A4AD-536A46D0A9F9}"/>
              </a:ext>
            </a:extLst>
          </p:cNvPr>
          <p:cNvCxnSpPr/>
          <p:nvPr/>
        </p:nvCxnSpPr>
        <p:spPr>
          <a:xfrm>
            <a:off x="4236720" y="4409440"/>
            <a:ext cx="1991360" cy="0"/>
          </a:xfrm>
          <a:prstGeom prst="straightConnector1">
            <a:avLst/>
          </a:prstGeom>
          <a:ln w="146050">
            <a:solidFill>
              <a:srgbClr val="CC00FF"/>
            </a:solidFill>
            <a:tailEnd type="triangle"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F13CD8E-A5FD-459B-B7AB-A40F45F62829}"/>
              </a:ext>
            </a:extLst>
          </p:cNvPr>
          <p:cNvSpPr/>
          <p:nvPr/>
        </p:nvSpPr>
        <p:spPr>
          <a:xfrm>
            <a:off x="927427" y="5706305"/>
            <a:ext cx="10316823" cy="9184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scene3d>
            <a:camera prst="orthographicFront"/>
            <a:lightRig rig="threePt" dir="t"/>
          </a:scene3d>
          <a:sp3d contourW="57150">
            <a:bevelT w="101600" h="101600" prst="angle"/>
            <a:contourClr>
              <a:srgbClr val="00CC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600" dirty="0">
                <a:solidFill>
                  <a:schemeClr val="tx1"/>
                </a:solidFill>
              </a:rPr>
              <a:t>What connects this to a</a:t>
            </a:r>
            <a:r>
              <a:rPr lang="en-CA" sz="3600" dirty="0">
                <a:ln>
                  <a:solidFill>
                    <a:srgbClr val="CC00FF"/>
                  </a:solidFill>
                </a:ln>
                <a:solidFill>
                  <a:schemeClr val="tx1"/>
                </a:solidFill>
                <a:latin typeface="Bodoni MT Black" panose="02070A03080606020203" pitchFamily="18" charset="0"/>
              </a:rPr>
              <a:t> </a:t>
            </a:r>
            <a:r>
              <a:rPr lang="en-CA" sz="3600" u="sng" dirty="0">
                <a:ln>
                  <a:solidFill>
                    <a:srgbClr val="CC00FF"/>
                  </a:solidFill>
                </a:ln>
                <a:solidFill>
                  <a:srgbClr val="00FF99"/>
                </a:solidFill>
                <a:latin typeface="Bodoni MT Black" panose="02070A03080606020203" pitchFamily="18" charset="0"/>
              </a:rPr>
              <a:t>RESTART at DAWN</a:t>
            </a:r>
            <a:r>
              <a:rPr lang="en-CA" sz="3600" dirty="0">
                <a:ln>
                  <a:solidFill>
                    <a:srgbClr val="CC00FF"/>
                  </a:solidFill>
                </a:ln>
                <a:solidFill>
                  <a:srgbClr val="00FF99"/>
                </a:solidFill>
                <a:latin typeface="Bodoni MT Black" panose="02070A03080606020203" pitchFamily="18" charset="0"/>
              </a:rPr>
              <a:t>?</a:t>
            </a:r>
            <a:r>
              <a:rPr lang="en-CA" sz="3600" dirty="0">
                <a:solidFill>
                  <a:srgbClr val="00FF99"/>
                </a:solidFill>
              </a:rPr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857995-519B-480A-B44E-BAEAF4DDCF31}"/>
              </a:ext>
            </a:extLst>
          </p:cNvPr>
          <p:cNvSpPr/>
          <p:nvPr/>
        </p:nvSpPr>
        <p:spPr>
          <a:xfrm>
            <a:off x="1005841" y="3414767"/>
            <a:ext cx="2052320" cy="528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>
                <a:solidFill>
                  <a:sysClr val="windowText" lastClr="000000"/>
                </a:solidFill>
              </a:rPr>
              <a:t>Dawn</a:t>
            </a:r>
          </a:p>
        </p:txBody>
      </p:sp>
    </p:spTree>
    <p:extLst>
      <p:ext uri="{BB962C8B-B14F-4D97-AF65-F5344CB8AC3E}">
        <p14:creationId xmlns:p14="http://schemas.microsoft.com/office/powerpoint/2010/main" val="73986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EFD8A4E-03ED-4F66-8FE4-066E24C2964E}"/>
              </a:ext>
            </a:extLst>
          </p:cNvPr>
          <p:cNvSpPr/>
          <p:nvPr/>
        </p:nvSpPr>
        <p:spPr>
          <a:xfrm>
            <a:off x="111760" y="110971"/>
            <a:ext cx="11828477" cy="6636058"/>
          </a:xfrm>
          <a:prstGeom prst="roundRect">
            <a:avLst/>
          </a:prstGeom>
          <a:gradFill>
            <a:gsLst>
              <a:gs pos="0">
                <a:srgbClr val="00FF99">
                  <a:alpha val="32000"/>
                </a:srgbClr>
              </a:gs>
              <a:gs pos="39000">
                <a:srgbClr val="0000FF">
                  <a:alpha val="39000"/>
                </a:srgbClr>
              </a:gs>
              <a:gs pos="68000">
                <a:srgbClr val="FFFF00">
                  <a:alpha val="41000"/>
                </a:srgbClr>
              </a:gs>
              <a:gs pos="100000">
                <a:srgbClr val="9966FF">
                  <a:alpha val="64000"/>
                </a:srgbClr>
              </a:gs>
            </a:gsLst>
            <a:lin ang="5400000" scaled="1"/>
          </a:gradFill>
          <a:ln>
            <a:noFill/>
          </a:ln>
          <a:scene3d>
            <a:camera prst="orthographicFront"/>
            <a:lightRig rig="sunset" dir="t"/>
          </a:scene3d>
          <a:sp3d>
            <a:bevelT w="241300" h="1143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4800" b="1" i="0" u="none" strike="noStrike" kern="1200" cap="none" spc="0" normalizeH="0" baseline="0" noProof="0" dirty="0">
              <a:ln w="19050">
                <a:solidFill>
                  <a:srgbClr val="0045D0"/>
                </a:solidFill>
              </a:ln>
              <a:solidFill>
                <a:srgbClr val="0000FF"/>
              </a:solidFill>
              <a:effectLst>
                <a:glow rad="101600">
                  <a:srgbClr val="7030A0"/>
                </a:glow>
                <a:outerShdw blurRad="50800" dist="50800" dir="5400000" algn="ctr" rotWithShape="0">
                  <a:srgbClr val="FFFF00"/>
                </a:outerShdw>
              </a:effectLst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2E11DF-B32D-4A5B-AF9D-2CDA2C202B2B}"/>
              </a:ext>
            </a:extLst>
          </p:cNvPr>
          <p:cNvSpPr/>
          <p:nvPr/>
        </p:nvSpPr>
        <p:spPr>
          <a:xfrm>
            <a:off x="515891" y="247486"/>
            <a:ext cx="4533629" cy="14885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0045D0"/>
            </a:solidFill>
          </a:ln>
          <a:scene3d>
            <a:camera prst="orthographicFront"/>
            <a:lightRig rig="threePt" dir="t"/>
          </a:scene3d>
          <a:sp3d>
            <a:bevelT w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0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The </a:t>
            </a:r>
            <a:r>
              <a:rPr kumimoji="0" lang="en-CA" sz="3600" b="0" i="0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primitive root – </a:t>
            </a:r>
            <a:br>
              <a:rPr kumimoji="0" lang="en-CA" sz="3600" b="0" i="0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3600" b="0" i="0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an </a:t>
            </a:r>
            <a:r>
              <a:rPr kumimoji="0" lang="en-CA" sz="3600" b="0" i="0" u="sng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Comic Sans MS" panose="030F0702030302020204" pitchFamily="66" charset="0"/>
              </a:rPr>
              <a:t>ox</a:t>
            </a:r>
            <a:r>
              <a:rPr kumimoji="0" lang="en-CA" sz="3600" b="0" i="0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&amp; </a:t>
            </a:r>
            <a:r>
              <a:rPr kumimoji="0" lang="en-CA" sz="3600" b="1" i="1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FF99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  <a:r>
              <a:rPr kumimoji="0" lang="en-CA" sz="3600" b="1" i="1" u="sng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FF99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lou</a:t>
            </a:r>
            <a:r>
              <a:rPr kumimoji="0" lang="en-CA" sz="3600" b="1" i="1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FF99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  <a:r>
              <a:rPr kumimoji="0" lang="en-CA" sz="3600" b="1" i="1" u="sng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FF99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</a:t>
            </a:r>
            <a:r>
              <a:rPr lang="en-CA" sz="3600" b="1" dirty="0">
                <a:ln w="19050">
                  <a:solidFill>
                    <a:srgbClr val="0045D0"/>
                  </a:solidFill>
                </a:ln>
                <a:solidFill>
                  <a:srgbClr val="00FFFF"/>
                </a:solidFill>
                <a:effectLst>
                  <a:glow rad="50800">
                    <a:srgbClr val="7030A0"/>
                  </a:glow>
                  <a:outerShdw blurRad="50800" dist="50800" dir="5400000" algn="ctr" rotWithShape="0">
                    <a:srgbClr val="FFFF00"/>
                  </a:outerShdw>
                </a:effectLst>
                <a:latin typeface="Algerian" panose="04020705040A02060702" pitchFamily="82" charset="0"/>
              </a:rPr>
              <a:t>! ?</a:t>
            </a:r>
            <a:endParaRPr kumimoji="0" lang="en-CA" sz="3600" b="1" i="0" u="none" strike="noStrike" kern="1200" cap="none" spc="0" normalizeH="0" baseline="0" noProof="0" dirty="0">
              <a:ln w="19050">
                <a:solidFill>
                  <a:srgbClr val="0045D0"/>
                </a:solidFill>
              </a:ln>
              <a:solidFill>
                <a:srgbClr val="00FFFF"/>
              </a:solidFill>
              <a:effectLst>
                <a:glow rad="50800">
                  <a:srgbClr val="7030A0"/>
                </a:glow>
                <a:outerShdw blurRad="50800" dist="50800" dir="5400000" algn="ctr" rotWithShape="0">
                  <a:srgbClr val="FFFF00"/>
                </a:outerShdw>
              </a:effectLst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857995-519B-480A-B44E-BAEAF4DDCF31}"/>
              </a:ext>
            </a:extLst>
          </p:cNvPr>
          <p:cNvSpPr/>
          <p:nvPr/>
        </p:nvSpPr>
        <p:spPr>
          <a:xfrm>
            <a:off x="530355" y="1564849"/>
            <a:ext cx="4361125" cy="49552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CA" sz="2800" b="1" dirty="0">
                <a:solidFill>
                  <a:prstClr val="black"/>
                </a:solidFill>
              </a:rPr>
              <a:t>The </a:t>
            </a:r>
            <a:r>
              <a:rPr lang="en-CA" sz="2800" b="1" dirty="0">
                <a:solidFill>
                  <a:srgbClr val="FFFF00"/>
                </a:solidFill>
              </a:rPr>
              <a:t>LIGHT</a:t>
            </a:r>
            <a:r>
              <a:rPr lang="en-CA" sz="2800" b="1" dirty="0">
                <a:solidFill>
                  <a:prstClr val="black"/>
                </a:solidFill>
              </a:rPr>
              <a:t> of the sun, has a </a:t>
            </a:r>
            <a:r>
              <a:rPr lang="en-CA" sz="2800" b="1" u="sng" dirty="0">
                <a:solidFill>
                  <a:prstClr val="black"/>
                </a:solidFill>
              </a:rPr>
              <a:t>PRIMIER TASK</a:t>
            </a:r>
            <a:r>
              <a:rPr lang="en-CA" sz="2800" b="1" dirty="0">
                <a:solidFill>
                  <a:prstClr val="black"/>
                </a:solidFill>
              </a:rPr>
              <a:t> at DAWN, </a:t>
            </a:r>
            <a:r>
              <a:rPr lang="en-CA" sz="2800" b="1" dirty="0">
                <a:ln>
                  <a:solidFill>
                    <a:prstClr val="black"/>
                  </a:solidFill>
                </a:ln>
                <a:solidFill>
                  <a:srgbClr val="00FF99"/>
                </a:solidFill>
              </a:rPr>
              <a:t>before sunrise!</a:t>
            </a:r>
            <a:r>
              <a:rPr lang="en-CA" sz="2800" dirty="0">
                <a:solidFill>
                  <a:prstClr val="white"/>
                </a:solidFill>
              </a:rPr>
              <a:t> </a:t>
            </a:r>
          </a:p>
          <a:p>
            <a:pPr algn="ctr">
              <a:defRPr/>
            </a:pPr>
            <a:r>
              <a:rPr lang="en-CA" sz="4000" b="1" u="sng" dirty="0">
                <a:solidFill>
                  <a:prstClr val="white"/>
                </a:solidFill>
              </a:rPr>
              <a:t>OPENS UP</a:t>
            </a:r>
            <a:r>
              <a:rPr lang="en-CA" sz="4000" dirty="0">
                <a:solidFill>
                  <a:prstClr val="white"/>
                </a:solidFill>
              </a:rPr>
              <a:t>, </a:t>
            </a:r>
            <a:r>
              <a:rPr lang="en-CA" sz="4000" b="1" dirty="0">
                <a:ln>
                  <a:solidFill>
                    <a:sysClr val="windowText" lastClr="000000"/>
                  </a:solidFill>
                </a:ln>
                <a:solidFill>
                  <a:srgbClr val="CC00FF"/>
                </a:solidFill>
                <a:effectLst>
                  <a:glow rad="127000">
                    <a:srgbClr val="C7A1E3"/>
                  </a:glow>
                </a:effectLst>
              </a:rPr>
              <a:t>SPLITS,</a:t>
            </a:r>
            <a:r>
              <a:rPr lang="en-CA" sz="4000" dirty="0">
                <a:solidFill>
                  <a:prstClr val="white"/>
                </a:solidFill>
              </a:rPr>
              <a:t> </a:t>
            </a:r>
            <a:r>
              <a:rPr lang="en-CA" sz="4000" b="1" u="sng" dirty="0">
                <a:ln>
                  <a:solidFill>
                    <a:sysClr val="windowText" lastClr="000000"/>
                  </a:solidFill>
                </a:ln>
                <a:solidFill>
                  <a:srgbClr val="FF9966"/>
                </a:solidFill>
                <a:latin typeface="Arial Black" panose="020B0A04020102020204" pitchFamily="34" charset="0"/>
              </a:rPr>
              <a:t>DIVIDES</a:t>
            </a:r>
            <a:r>
              <a:rPr lang="en-CA" sz="4000" b="1" dirty="0">
                <a:ln>
                  <a:solidFill>
                    <a:sysClr val="windowText" lastClr="000000"/>
                  </a:solidFill>
                </a:ln>
                <a:solidFill>
                  <a:srgbClr val="FF9966"/>
                </a:solidFill>
                <a:latin typeface="Arial Black" panose="020B0A04020102020204" pitchFamily="34" charset="0"/>
              </a:rPr>
              <a:t>, </a:t>
            </a:r>
            <a:r>
              <a:rPr lang="en-CA" sz="4000" dirty="0">
                <a:ln>
                  <a:solidFill>
                    <a:sysClr val="windowText" lastClr="000000"/>
                  </a:solidFill>
                </a:ln>
                <a:solidFill>
                  <a:srgbClr val="FF9966"/>
                </a:solidFill>
              </a:rPr>
              <a:t>&amp;</a:t>
            </a:r>
            <a:r>
              <a:rPr lang="en-CA" sz="4000" u="sng" dirty="0">
                <a:solidFill>
                  <a:prstClr val="white"/>
                </a:solidFill>
                <a:latin typeface="Arial Black" panose="020B0A04020102020204" pitchFamily="34" charset="0"/>
              </a:rPr>
              <a:t> </a:t>
            </a:r>
            <a:r>
              <a:rPr lang="en-CA" sz="3600" dirty="0">
                <a:ln>
                  <a:solidFill>
                    <a:sysClr val="windowText" lastClr="000000"/>
                  </a:solidFill>
                </a:ln>
                <a:solidFill>
                  <a:srgbClr val="00FF99"/>
                </a:solidFill>
                <a:effectLst>
                  <a:glow rad="88900">
                    <a:srgbClr val="FFFF00"/>
                  </a:glow>
                  <a:outerShdw blurRad="50800" dist="50800" dir="5400000" sx="102000" sy="102000" algn="ctr" rotWithShape="0">
                    <a:srgbClr val="CC00FF"/>
                  </a:outerShdw>
                </a:effectLst>
                <a:latin typeface="Ravie" panose="04040805050809020602" pitchFamily="82" charset="0"/>
              </a:rPr>
              <a:t>SEGRAGATES </a:t>
            </a:r>
            <a:r>
              <a:rPr lang="en-CA" sz="4000" dirty="0">
                <a:solidFill>
                  <a:prstClr val="white"/>
                </a:solidFill>
              </a:rPr>
              <a:t> by </a:t>
            </a:r>
            <a:r>
              <a:rPr lang="en-CA" sz="4000" b="1" u="sng" dirty="0">
                <a:ln w="19050">
                  <a:solidFill>
                    <a:srgbClr val="0000FF"/>
                  </a:solidFill>
                </a:ln>
                <a:solidFill>
                  <a:prstClr val="white"/>
                </a:solidFill>
              </a:rPr>
              <a:t>REVEALING</a:t>
            </a:r>
            <a:r>
              <a:rPr lang="en-CA" sz="4000" dirty="0">
                <a:solidFill>
                  <a:prstClr val="white"/>
                </a:solidFill>
              </a:rPr>
              <a:t> </a:t>
            </a:r>
            <a:br>
              <a:rPr lang="en-CA" sz="4000" dirty="0">
                <a:solidFill>
                  <a:prstClr val="white"/>
                </a:solidFill>
              </a:rPr>
            </a:br>
            <a:r>
              <a:rPr lang="en-CA" sz="3200" b="1" dirty="0">
                <a:solidFill>
                  <a:prstClr val="white"/>
                </a:solidFill>
              </a:rPr>
              <a:t>the </a:t>
            </a:r>
            <a:r>
              <a:rPr lang="en-CA" sz="3200" b="1" u="sng" dirty="0">
                <a:solidFill>
                  <a:prstClr val="white"/>
                </a:solidFill>
              </a:rPr>
              <a:t>new</a:t>
            </a:r>
            <a:r>
              <a:rPr lang="en-CA" sz="3200" b="1" dirty="0">
                <a:solidFill>
                  <a:prstClr val="white"/>
                </a:solidFill>
              </a:rPr>
              <a:t> </a:t>
            </a:r>
            <a:br>
              <a:rPr lang="en-CA" sz="3200" b="1" dirty="0">
                <a:solidFill>
                  <a:prstClr val="white"/>
                </a:solidFill>
              </a:rPr>
            </a:br>
            <a:r>
              <a:rPr lang="en-CA" sz="3200" b="1" dirty="0">
                <a:solidFill>
                  <a:prstClr val="white"/>
                </a:solidFill>
              </a:rPr>
              <a:t>24 hour weekly </a:t>
            </a:r>
            <a:r>
              <a:rPr lang="en-CA" sz="3200" b="1" dirty="0">
                <a:ln>
                  <a:solidFill>
                    <a:srgbClr val="0000FF"/>
                  </a:solidFill>
                </a:ln>
                <a:solidFill>
                  <a:srgbClr val="CC00FF"/>
                </a:solidFill>
                <a:effectLst>
                  <a:glow rad="88900">
                    <a:srgbClr val="FFFF00"/>
                  </a:glow>
                </a:effectLst>
              </a:rPr>
              <a:t>CYCLE.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A3EA328-6D7B-4EBC-A9B5-FE70EA216F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2460" y="40314"/>
            <a:ext cx="6829171" cy="67780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CE63990-DCC8-4C0C-A4D3-4E1105635DD7}"/>
              </a:ext>
            </a:extLst>
          </p:cNvPr>
          <p:cNvSpPr/>
          <p:nvPr/>
        </p:nvSpPr>
        <p:spPr>
          <a:xfrm>
            <a:off x="10596880" y="142742"/>
            <a:ext cx="1483360" cy="36512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dirty="0">
                <a:solidFill>
                  <a:sysClr val="windowText" lastClr="000000"/>
                </a:solidFill>
              </a:rPr>
              <a:t>H1239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B6E01-928E-4818-9CE2-4618DE211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7040" y="652007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C2D28F-54A5-4CFF-A832-B99C2F1CE91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E20CB94-AA81-4F2A-BFE3-CD07124E738F}"/>
              </a:ext>
            </a:extLst>
          </p:cNvPr>
          <p:cNvCxnSpPr/>
          <p:nvPr/>
        </p:nvCxnSpPr>
        <p:spPr>
          <a:xfrm>
            <a:off x="5628640" y="1654790"/>
            <a:ext cx="200152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F158B04-420F-4B98-A040-96C738C93CA6}"/>
              </a:ext>
            </a:extLst>
          </p:cNvPr>
          <p:cNvCxnSpPr/>
          <p:nvPr/>
        </p:nvCxnSpPr>
        <p:spPr>
          <a:xfrm>
            <a:off x="6400800" y="2315190"/>
            <a:ext cx="200152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F611040-D0D3-43AD-B283-D6424B6F0701}"/>
              </a:ext>
            </a:extLst>
          </p:cNvPr>
          <p:cNvCxnSpPr>
            <a:cxnSpLocks/>
          </p:cNvCxnSpPr>
          <p:nvPr/>
        </p:nvCxnSpPr>
        <p:spPr>
          <a:xfrm>
            <a:off x="6482080" y="2955270"/>
            <a:ext cx="49276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5A8F133-1918-45F4-8F22-9EC9593E94E4}"/>
              </a:ext>
            </a:extLst>
          </p:cNvPr>
          <p:cNvCxnSpPr>
            <a:cxnSpLocks/>
          </p:cNvCxnSpPr>
          <p:nvPr/>
        </p:nvCxnSpPr>
        <p:spPr>
          <a:xfrm>
            <a:off x="6482080" y="3747750"/>
            <a:ext cx="418592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46AC6F9-4162-436D-BA53-E4A019525961}"/>
              </a:ext>
            </a:extLst>
          </p:cNvPr>
          <p:cNvCxnSpPr/>
          <p:nvPr/>
        </p:nvCxnSpPr>
        <p:spPr>
          <a:xfrm>
            <a:off x="6482080" y="6520078"/>
            <a:ext cx="382016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D7ABE5E-367D-4C1A-8FB7-863573B83EB9}"/>
              </a:ext>
            </a:extLst>
          </p:cNvPr>
          <p:cNvCxnSpPr>
            <a:cxnSpLocks/>
          </p:cNvCxnSpPr>
          <p:nvPr/>
        </p:nvCxnSpPr>
        <p:spPr>
          <a:xfrm>
            <a:off x="10454640" y="2609830"/>
            <a:ext cx="599440" cy="0"/>
          </a:xfrm>
          <a:prstGeom prst="line">
            <a:avLst/>
          </a:prstGeom>
          <a:ln w="38100">
            <a:solidFill>
              <a:srgbClr val="CC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8FE52C4-ED0C-459D-A91D-6D49EA3F4605}"/>
              </a:ext>
            </a:extLst>
          </p:cNvPr>
          <p:cNvCxnSpPr>
            <a:cxnSpLocks/>
          </p:cNvCxnSpPr>
          <p:nvPr/>
        </p:nvCxnSpPr>
        <p:spPr>
          <a:xfrm>
            <a:off x="5700943" y="4145469"/>
            <a:ext cx="2839375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40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B6E01-928E-4818-9CE2-4618DE211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2007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C2D28F-54A5-4CFF-A832-B99C2F1CE91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EFD8A4E-03ED-4F66-8FE4-066E24C2964E}"/>
              </a:ext>
            </a:extLst>
          </p:cNvPr>
          <p:cNvSpPr/>
          <p:nvPr/>
        </p:nvSpPr>
        <p:spPr>
          <a:xfrm>
            <a:off x="218107" y="115406"/>
            <a:ext cx="11828477" cy="6636058"/>
          </a:xfrm>
          <a:prstGeom prst="roundRect">
            <a:avLst/>
          </a:prstGeom>
          <a:gradFill>
            <a:gsLst>
              <a:gs pos="0">
                <a:srgbClr val="00FF99">
                  <a:alpha val="32000"/>
                </a:srgbClr>
              </a:gs>
              <a:gs pos="39000">
                <a:srgbClr val="0000FF">
                  <a:alpha val="39000"/>
                </a:srgbClr>
              </a:gs>
              <a:gs pos="68000">
                <a:srgbClr val="FFFF00">
                  <a:alpha val="41000"/>
                </a:srgbClr>
              </a:gs>
              <a:gs pos="100000">
                <a:srgbClr val="9966FF">
                  <a:alpha val="64000"/>
                </a:srgbClr>
              </a:gs>
            </a:gsLst>
            <a:lin ang="5400000" scaled="1"/>
          </a:gradFill>
          <a:ln>
            <a:noFill/>
          </a:ln>
          <a:scene3d>
            <a:camera prst="orthographicFront"/>
            <a:lightRig rig="sunset" dir="t"/>
          </a:scene3d>
          <a:sp3d>
            <a:bevelT w="241300" h="1143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4800" b="1" i="0" u="none" strike="noStrike" kern="1200" cap="none" spc="0" normalizeH="0" baseline="0" noProof="0" dirty="0">
              <a:ln w="19050">
                <a:solidFill>
                  <a:srgbClr val="0045D0"/>
                </a:solidFill>
              </a:ln>
              <a:solidFill>
                <a:srgbClr val="0000FF"/>
              </a:solidFill>
              <a:effectLst>
                <a:glow rad="101600">
                  <a:srgbClr val="7030A0"/>
                </a:glow>
                <a:outerShdw blurRad="50800" dist="50800" dir="5400000" algn="ctr" rotWithShape="0">
                  <a:srgbClr val="FFFF00"/>
                </a:outerShdw>
              </a:effectLst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7D5F5A4-B5D7-4C0A-B9CA-AA8EC3F76257}"/>
              </a:ext>
            </a:extLst>
          </p:cNvPr>
          <p:cNvSpPr/>
          <p:nvPr/>
        </p:nvSpPr>
        <p:spPr>
          <a:xfrm>
            <a:off x="528320" y="1646702"/>
            <a:ext cx="11135359" cy="4950743"/>
          </a:xfrm>
          <a:prstGeom prst="roundRect">
            <a:avLst/>
          </a:prstGeom>
          <a:solidFill>
            <a:schemeClr val="accent2">
              <a:lumMod val="40000"/>
              <a:lumOff val="60000"/>
              <a:alpha val="62000"/>
            </a:schemeClr>
          </a:solidFill>
          <a:ln w="28575">
            <a:solidFill>
              <a:srgbClr val="FF9900"/>
            </a:solidFill>
          </a:ln>
          <a:scene3d>
            <a:camera prst="orthographicFront"/>
            <a:lightRig rig="sunset" dir="t"/>
          </a:scene3d>
          <a:sp3d>
            <a:bevelT w="120650" h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lang="en-CA" sz="2800" baseline="0" dirty="0">
              <a:solidFill>
                <a:prstClr val="white"/>
              </a:solidFill>
              <a:latin typeface="Calibri" panose="020F0502020204030204"/>
            </a:endParaRPr>
          </a:p>
          <a:p>
            <a:pPr lvl="0">
              <a:defRPr/>
            </a:pPr>
            <a:endParaRPr lang="en-CA" sz="2800" baseline="0" dirty="0">
              <a:solidFill>
                <a:prstClr val="white"/>
              </a:solidFill>
              <a:latin typeface="Calibri" panose="020F0502020204030204"/>
            </a:endParaRPr>
          </a:p>
          <a:p>
            <a:pPr lvl="0">
              <a:defRPr/>
            </a:pPr>
            <a:endParaRPr lang="en-CA" sz="2800" dirty="0">
              <a:solidFill>
                <a:prstClr val="white"/>
              </a:solidFill>
              <a:latin typeface="Calibri" panose="020F0502020204030204"/>
            </a:endParaRPr>
          </a:p>
          <a:p>
            <a:pPr lvl="0">
              <a:defRPr/>
            </a:pPr>
            <a:endParaRPr lang="en-CA" sz="2800" baseline="0" dirty="0">
              <a:solidFill>
                <a:prstClr val="white"/>
              </a:solidFill>
              <a:latin typeface="Calibri" panose="020F0502020204030204"/>
            </a:endParaRPr>
          </a:p>
          <a:p>
            <a:pPr lvl="0">
              <a:defRPr/>
            </a:pPr>
            <a:br>
              <a:rPr lang="en-CA" sz="2800" baseline="0" dirty="0">
                <a:solidFill>
                  <a:prstClr val="white"/>
                </a:solidFill>
                <a:latin typeface="Calibri" panose="020F0502020204030204"/>
              </a:rPr>
            </a:br>
            <a:r>
              <a:rPr lang="en-CA" sz="4000" baseline="0" dirty="0">
                <a:solidFill>
                  <a:schemeClr val="tx1"/>
                </a:solidFill>
                <a:latin typeface="Calibri" panose="020F0502020204030204"/>
              </a:rPr>
              <a:t>#2. </a:t>
            </a:r>
            <a:r>
              <a:rPr lang="en-CA" sz="4000" baseline="0" dirty="0">
                <a:solidFill>
                  <a:prstClr val="white"/>
                </a:solidFill>
                <a:latin typeface="Calibri" panose="020F0502020204030204"/>
              </a:rPr>
              <a:t>The sun “frequents” the </a:t>
            </a:r>
            <a:r>
              <a:rPr lang="en-CA" sz="4000" dirty="0">
                <a:solidFill>
                  <a:schemeClr val="tx1"/>
                </a:solidFill>
              </a:rPr>
              <a:t>point of </a:t>
            </a:r>
            <a:r>
              <a:rPr lang="en-CA" sz="4000" u="sng" baseline="0" dirty="0">
                <a:solidFill>
                  <a:schemeClr val="tx1"/>
                </a:solidFill>
                <a:latin typeface="Arial Black" panose="020B0A04020102020204" pitchFamily="34" charset="0"/>
              </a:rPr>
              <a:t>Teshuva</a:t>
            </a:r>
            <a:r>
              <a:rPr lang="en-CA" sz="4000" baseline="0" dirty="0">
                <a:solidFill>
                  <a:schemeClr val="tx1"/>
                </a:solidFill>
                <a:latin typeface="Arial Black" panose="020B0A04020102020204" pitchFamily="34" charset="0"/>
              </a:rPr>
              <a:t>,</a:t>
            </a:r>
            <a:r>
              <a:rPr lang="en-CA" sz="4000" baseline="0" dirty="0">
                <a:solidFill>
                  <a:schemeClr val="tx1"/>
                </a:solidFill>
                <a:latin typeface="Calibri" panose="020F0502020204030204"/>
              </a:rPr>
              <a:t> 	being the </a:t>
            </a:r>
            <a:r>
              <a:rPr lang="en-CA" sz="4000" b="1" u="sng" dirty="0">
                <a:solidFill>
                  <a:schemeClr val="tx1"/>
                </a:solidFill>
              </a:rPr>
              <a:t>FINAL CYCLE of</a:t>
            </a:r>
            <a:r>
              <a:rPr lang="en-CA" sz="4000" b="1" dirty="0">
                <a:solidFill>
                  <a:schemeClr val="tx1"/>
                </a:solidFill>
              </a:rPr>
              <a:t>  </a:t>
            </a:r>
            <a:r>
              <a:rPr lang="en-CA" sz="4000" b="1" baseline="0" dirty="0">
                <a:solidFill>
                  <a:srgbClr val="0000FF"/>
                </a:solidFill>
                <a:effectLst>
                  <a:glow rad="88900">
                    <a:srgbClr val="FFFF00"/>
                  </a:glow>
                  <a:outerShdw blurRad="50800" dist="50800" dir="5400000" sx="102000" sy="102000" algn="ctr" rotWithShape="0">
                    <a:srgbClr val="CC00FF"/>
                  </a:outerShdw>
                </a:effectLst>
                <a:latin typeface="Calibri" panose="020F0502020204030204"/>
              </a:rPr>
              <a:t>Shaneh.</a:t>
            </a:r>
            <a:r>
              <a:rPr lang="en-CA" sz="4000" b="1" baseline="0" dirty="0">
                <a:solidFill>
                  <a:schemeClr val="tx1"/>
                </a:solidFill>
                <a:latin typeface="Calibri" panose="020F0502020204030204"/>
              </a:rPr>
              <a:t>  </a:t>
            </a:r>
            <a:br>
              <a:rPr lang="en-CA" sz="4000" b="1" baseline="0" dirty="0">
                <a:solidFill>
                  <a:schemeClr val="tx1"/>
                </a:solidFill>
                <a:latin typeface="Calibri" panose="020F0502020204030204"/>
              </a:rPr>
            </a:br>
            <a:r>
              <a:rPr lang="en-CA" sz="4000" b="1" baseline="0" dirty="0">
                <a:solidFill>
                  <a:schemeClr val="tx1"/>
                </a:solidFill>
                <a:latin typeface="Calibri" panose="020F0502020204030204"/>
              </a:rPr>
              <a:t>	</a:t>
            </a:r>
            <a:r>
              <a:rPr lang="en-CA" sz="4000" dirty="0">
                <a:solidFill>
                  <a:prstClr val="white"/>
                </a:solidFill>
                <a:latin typeface="Calibri" panose="020F0502020204030204"/>
              </a:rPr>
              <a:t>This celestial event </a:t>
            </a:r>
            <a:r>
              <a:rPr lang="en-CA" sz="4000" b="1" u="sng" baseline="0" dirty="0">
                <a:ln>
                  <a:solidFill>
                    <a:srgbClr val="0000FF"/>
                  </a:solidFill>
                </a:ln>
                <a:solidFill>
                  <a:prstClr val="white"/>
                </a:solidFill>
                <a:latin typeface="Calibri" panose="020F0502020204030204"/>
              </a:rPr>
              <a:t>terminates</a:t>
            </a:r>
            <a:r>
              <a:rPr lang="en-CA" sz="4000" baseline="0" dirty="0">
                <a:solidFill>
                  <a:prstClr val="white"/>
                </a:solidFill>
                <a:latin typeface="Calibri" panose="020F0502020204030204"/>
              </a:rPr>
              <a:t> the </a:t>
            </a:r>
            <a:r>
              <a:rPr lang="en-CA" sz="4000" b="1" baseline="0" dirty="0">
                <a:ln>
                  <a:solidFill>
                    <a:srgbClr val="0000FF"/>
                  </a:solidFill>
                </a:ln>
                <a:solidFill>
                  <a:prstClr val="white"/>
                </a:solidFill>
                <a:latin typeface="Calibri" panose="020F0502020204030204"/>
              </a:rPr>
              <a:t>year</a:t>
            </a:r>
            <a:r>
              <a:rPr lang="en-CA" sz="4000" b="1" dirty="0">
                <a:ln>
                  <a:solidFill>
                    <a:srgbClr val="0000FF"/>
                  </a:solidFill>
                </a:ln>
                <a:solidFill>
                  <a:prstClr val="white"/>
                </a:solidFill>
                <a:latin typeface="Calibri" panose="020F0502020204030204"/>
              </a:rPr>
              <a:t>,</a:t>
            </a:r>
            <a:r>
              <a:rPr lang="en-CA" sz="4000" dirty="0">
                <a:solidFill>
                  <a:prstClr val="white"/>
                </a:solidFill>
                <a:latin typeface="Calibri" panose="020F0502020204030204"/>
              </a:rPr>
              <a:t> it is</a:t>
            </a:r>
            <a:br>
              <a:rPr lang="en-CA" sz="4000" dirty="0">
                <a:solidFill>
                  <a:prstClr val="white"/>
                </a:solidFill>
                <a:latin typeface="Calibri" panose="020F0502020204030204"/>
              </a:rPr>
            </a:br>
            <a:r>
              <a:rPr lang="en-CA" sz="4000" dirty="0">
                <a:solidFill>
                  <a:prstClr val="white"/>
                </a:solidFill>
                <a:latin typeface="Calibri" panose="020F0502020204030204"/>
              </a:rPr>
              <a:t>	the cycle </a:t>
            </a:r>
            <a:r>
              <a:rPr lang="en-CA" sz="4000" u="sng" dirty="0">
                <a:solidFill>
                  <a:prstClr val="white"/>
                </a:solidFill>
                <a:latin typeface="Calibri" panose="020F0502020204030204"/>
              </a:rPr>
              <a:t>before ever</a:t>
            </a:r>
            <a:r>
              <a:rPr lang="en-CA" sz="4000" dirty="0">
                <a:solidFill>
                  <a:prstClr val="white"/>
                </a:solidFill>
                <a:latin typeface="Calibri" panose="020F0502020204030204"/>
              </a:rPr>
              <a:t>y </a:t>
            </a:r>
            <a:r>
              <a:rPr lang="en-CA" sz="4000" b="1" u="sng" dirty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Calibri" panose="020F0502020204030204"/>
              </a:rPr>
              <a:t>Abib</a:t>
            </a:r>
            <a:r>
              <a:rPr lang="en-CA" sz="40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lang="en-CA" sz="3200" dirty="0">
                <a:solidFill>
                  <a:prstClr val="white"/>
                </a:solidFill>
                <a:latin typeface="Calibri" panose="020F0502020204030204"/>
              </a:rPr>
              <a:t>(</a:t>
            </a:r>
            <a:r>
              <a:rPr lang="en-CA" sz="3200" dirty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Calibri" panose="020F0502020204030204"/>
              </a:rPr>
              <a:t>greening</a:t>
            </a:r>
            <a:r>
              <a:rPr lang="en-CA" sz="3200" dirty="0">
                <a:solidFill>
                  <a:prstClr val="white"/>
                </a:solidFill>
                <a:latin typeface="Calibri" panose="020F0502020204030204"/>
              </a:rPr>
              <a:t>) </a:t>
            </a:r>
            <a:r>
              <a:rPr lang="en-CA" sz="4000" dirty="0">
                <a:solidFill>
                  <a:prstClr val="white"/>
                </a:solidFill>
                <a:latin typeface="Calibri" panose="020F0502020204030204"/>
              </a:rPr>
              <a:t>season.</a:t>
            </a:r>
            <a:endParaRPr lang="en-CA" sz="4000" baseline="0" dirty="0">
              <a:solidFill>
                <a:prstClr val="white"/>
              </a:solidFill>
              <a:latin typeface="Calibri" panose="020F0502020204030204"/>
            </a:endParaRPr>
          </a:p>
          <a:p>
            <a:pPr lvl="0" algn="ctr">
              <a:defRPr/>
            </a:pP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2E11DF-B32D-4A5B-AF9D-2CDA2C202B2B}"/>
              </a:ext>
            </a:extLst>
          </p:cNvPr>
          <p:cNvSpPr/>
          <p:nvPr/>
        </p:nvSpPr>
        <p:spPr>
          <a:xfrm>
            <a:off x="1534496" y="440797"/>
            <a:ext cx="9123008" cy="8805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0045D0"/>
            </a:solidFill>
          </a:ln>
          <a:scene3d>
            <a:camera prst="orthographicFront"/>
            <a:lightRig rig="threePt" dir="t"/>
          </a:scene3d>
          <a:sp3d>
            <a:bevelT w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800" b="0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The </a:t>
            </a:r>
            <a:r>
              <a:rPr kumimoji="0" lang="en-CA" sz="4800" b="0" i="0" u="sng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CA" sz="4800" b="0" i="0" u="sng" strike="noStrike" kern="1200" cap="none" spc="0" normalizeH="0" baseline="30000" noProof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nd</a:t>
            </a:r>
            <a:r>
              <a:rPr kumimoji="0" lang="en-CA" sz="4800" b="0" i="0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BASE </a:t>
            </a:r>
            <a:r>
              <a:rPr kumimoji="0" lang="en-CA" sz="4800" b="0" i="0" u="sng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fre</a:t>
            </a:r>
            <a:r>
              <a:rPr kumimoji="0" lang="en-CA" sz="4800" b="0" i="0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q</a:t>
            </a:r>
            <a:r>
              <a:rPr kumimoji="0" lang="en-CA" sz="4800" b="0" i="0" u="sng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uenc</a:t>
            </a:r>
            <a:r>
              <a:rPr kumimoji="0" lang="en-CA" sz="4800" b="0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y of the sun</a:t>
            </a:r>
            <a:r>
              <a:rPr lang="en-CA" sz="4800" b="1" dirty="0">
                <a:ln w="19050">
                  <a:solidFill>
                    <a:srgbClr val="0045D0"/>
                  </a:solidFill>
                </a:ln>
                <a:solidFill>
                  <a:srgbClr val="00FFFF"/>
                </a:solidFill>
                <a:effectLst>
                  <a:glow rad="50800">
                    <a:srgbClr val="7030A0"/>
                  </a:glow>
                  <a:outerShdw blurRad="50800" dist="50800" dir="5400000" algn="ctr" rotWithShape="0">
                    <a:srgbClr val="FFFF00"/>
                  </a:outerShdw>
                </a:effectLst>
                <a:latin typeface="Algerian" panose="04020705040A02060702" pitchFamily="82" charset="0"/>
              </a:rPr>
              <a:t>!</a:t>
            </a:r>
            <a:endParaRPr kumimoji="0" lang="en-CA" sz="4800" b="1" i="0" u="none" strike="noStrike" kern="1200" cap="none" spc="0" normalizeH="0" baseline="0" noProof="0" dirty="0">
              <a:ln w="19050">
                <a:solidFill>
                  <a:srgbClr val="0045D0"/>
                </a:solidFill>
              </a:ln>
              <a:solidFill>
                <a:srgbClr val="00FFFF"/>
              </a:solidFill>
              <a:effectLst>
                <a:glow rad="50800">
                  <a:srgbClr val="7030A0"/>
                </a:glow>
                <a:outerShdw blurRad="50800" dist="50800" dir="5400000" algn="ctr" rotWithShape="0">
                  <a:srgbClr val="FFFF00"/>
                </a:outerShdw>
              </a:effectLst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3B488C-8310-4B99-94D0-9246B78DD612}"/>
              </a:ext>
            </a:extLst>
          </p:cNvPr>
          <p:cNvSpPr/>
          <p:nvPr/>
        </p:nvSpPr>
        <p:spPr>
          <a:xfrm>
            <a:off x="1071879" y="1810854"/>
            <a:ext cx="10048240" cy="178229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chilly" dir="t"/>
          </a:scene3d>
          <a:sp3d contourW="12700">
            <a:bevelT w="177800" h="127000" prst="angle"/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/>
              <a:t>Ya’aqov (James) 1:17 (c) </a:t>
            </a:r>
            <a:r>
              <a:rPr lang="en-CA" sz="5400" dirty="0"/>
              <a:t>…nor </a:t>
            </a:r>
            <a:r>
              <a:rPr lang="en-CA" sz="5400" dirty="0">
                <a:ln w="28575">
                  <a:solidFill>
                    <a:sysClr val="windowText" lastClr="000000"/>
                  </a:solidFill>
                </a:ln>
                <a:effectLst>
                  <a:glow rad="266700">
                    <a:schemeClr val="bg2">
                      <a:lumMod val="5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 Black" panose="020B0A04020102020204" pitchFamily="34" charset="0"/>
              </a:rPr>
              <a:t>SHADOW</a:t>
            </a:r>
            <a:r>
              <a:rPr lang="en-CA" sz="5400" dirty="0"/>
              <a:t> </a:t>
            </a:r>
            <a:br>
              <a:rPr lang="en-CA" sz="5400" dirty="0"/>
            </a:br>
            <a:r>
              <a:rPr lang="en-CA" sz="4800" dirty="0"/>
              <a:t>of </a:t>
            </a:r>
            <a:r>
              <a:rPr lang="en-CA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TURNING.</a:t>
            </a:r>
            <a:r>
              <a:rPr lang="en-CA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</a:t>
            </a:r>
            <a:endParaRPr lang="en-CA" sz="4800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142469E-1FF9-478B-B292-FCA4583462F6}"/>
              </a:ext>
            </a:extLst>
          </p:cNvPr>
          <p:cNvSpPr/>
          <p:nvPr/>
        </p:nvSpPr>
        <p:spPr>
          <a:xfrm rot="5400000">
            <a:off x="9357507" y="2926523"/>
            <a:ext cx="1208341" cy="484632"/>
          </a:xfrm>
          <a:prstGeom prst="rightArrow">
            <a:avLst>
              <a:gd name="adj1" fmla="val 42673"/>
              <a:gd name="adj2" fmla="val 66487"/>
            </a:avLst>
          </a:prstGeom>
          <a:solidFill>
            <a:schemeClr val="tx2">
              <a:lumMod val="60000"/>
              <a:lumOff val="40000"/>
            </a:schemeClr>
          </a:solidFill>
          <a:effectLst>
            <a:glow rad="127000">
              <a:srgbClr val="FFFF00"/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Arrow: Bent 5">
            <a:extLst>
              <a:ext uri="{FF2B5EF4-FFF2-40B4-BE49-F238E27FC236}">
                <a16:creationId xmlns:a16="http://schemas.microsoft.com/office/drawing/2014/main" id="{A6DEF688-09BA-4558-B38A-D95A47B25274}"/>
              </a:ext>
            </a:extLst>
          </p:cNvPr>
          <p:cNvSpPr/>
          <p:nvPr/>
        </p:nvSpPr>
        <p:spPr>
          <a:xfrm rot="5400000">
            <a:off x="8494087" y="2818297"/>
            <a:ext cx="829522" cy="1079904"/>
          </a:xfrm>
          <a:prstGeom prst="bentArrow">
            <a:avLst>
              <a:gd name="adj1" fmla="val 25000"/>
              <a:gd name="adj2" fmla="val 41594"/>
              <a:gd name="adj3" fmla="val 39224"/>
              <a:gd name="adj4" fmla="val 59159"/>
            </a:avLst>
          </a:prstGeom>
          <a:solidFill>
            <a:srgbClr val="FF9966"/>
          </a:solidFill>
          <a:scene3d>
            <a:camera prst="orthographicFront"/>
            <a:lightRig rig="freezing" dir="t"/>
          </a:scene3d>
          <a:sp3d contourW="25400">
            <a:bevelT w="88900" prst="angle"/>
            <a:contourClr>
              <a:srgbClr val="00FF99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9" name="Arrow: Bent 8">
            <a:extLst>
              <a:ext uri="{FF2B5EF4-FFF2-40B4-BE49-F238E27FC236}">
                <a16:creationId xmlns:a16="http://schemas.microsoft.com/office/drawing/2014/main" id="{957CD20B-6C99-4754-BA54-64F50A8A62C0}"/>
              </a:ext>
            </a:extLst>
          </p:cNvPr>
          <p:cNvSpPr/>
          <p:nvPr/>
        </p:nvSpPr>
        <p:spPr>
          <a:xfrm rot="5400000">
            <a:off x="9017412" y="4422504"/>
            <a:ext cx="597625" cy="806270"/>
          </a:xfrm>
          <a:prstGeom prst="bentArrow">
            <a:avLst>
              <a:gd name="adj1" fmla="val 25000"/>
              <a:gd name="adj2" fmla="val 41594"/>
              <a:gd name="adj3" fmla="val 39224"/>
              <a:gd name="adj4" fmla="val 59159"/>
            </a:avLst>
          </a:prstGeom>
          <a:solidFill>
            <a:srgbClr val="00B050"/>
          </a:solidFill>
          <a:scene3d>
            <a:camera prst="orthographicFront"/>
            <a:lightRig rig="freezing" dir="t"/>
          </a:scene3d>
          <a:sp3d contourW="25400">
            <a:bevelT w="88900" prst="angle"/>
            <a:contourClr>
              <a:srgbClr val="00FF99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716C17-EB96-40EF-B909-E519EEF28DF1}"/>
              </a:ext>
            </a:extLst>
          </p:cNvPr>
          <p:cNvSpPr/>
          <p:nvPr/>
        </p:nvSpPr>
        <p:spPr>
          <a:xfrm>
            <a:off x="1642370" y="2698814"/>
            <a:ext cx="1331650" cy="894338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b="1" dirty="0">
                <a:solidFill>
                  <a:schemeClr val="tx1"/>
                </a:solidFill>
              </a:rPr>
              <a:t>Trope</a:t>
            </a:r>
            <a:br>
              <a:rPr lang="en-CA" sz="3200" dirty="0">
                <a:solidFill>
                  <a:schemeClr val="tx1"/>
                </a:solidFill>
              </a:rPr>
            </a:br>
            <a:r>
              <a:rPr lang="en-CA" sz="2400" dirty="0">
                <a:solidFill>
                  <a:schemeClr val="tx1"/>
                </a:solidFill>
              </a:rPr>
              <a:t>G5157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FA03A5C-6839-4287-A590-ADEE30734C1A}"/>
              </a:ext>
            </a:extLst>
          </p:cNvPr>
          <p:cNvCxnSpPr>
            <a:cxnSpLocks/>
          </p:cNvCxnSpPr>
          <p:nvPr/>
        </p:nvCxnSpPr>
        <p:spPr>
          <a:xfrm>
            <a:off x="2849733" y="3007775"/>
            <a:ext cx="727968" cy="0"/>
          </a:xfrm>
          <a:prstGeom prst="straightConnector1">
            <a:avLst/>
          </a:prstGeom>
          <a:ln w="107950">
            <a:solidFill>
              <a:srgbClr val="92D050"/>
            </a:solidFill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DA9EACC1-18FA-4088-9F45-65D21BB68DAE}"/>
              </a:ext>
            </a:extLst>
          </p:cNvPr>
          <p:cNvSpPr/>
          <p:nvPr/>
        </p:nvSpPr>
        <p:spPr>
          <a:xfrm>
            <a:off x="9963022" y="4372457"/>
            <a:ext cx="1892109" cy="616322"/>
          </a:xfrm>
          <a:prstGeom prst="wedgeRoundRectCallout">
            <a:avLst>
              <a:gd name="adj1" fmla="val -70492"/>
              <a:gd name="adj2" fmla="val 16000"/>
              <a:gd name="adj3" fmla="val 16667"/>
            </a:avLst>
          </a:prstGeom>
          <a:solidFill>
            <a:srgbClr val="FFFF00"/>
          </a:solidFill>
          <a:scene3d>
            <a:camera prst="orthographicFront"/>
            <a:lightRig rig="freezing" dir="t"/>
          </a:scene3d>
          <a:sp3d>
            <a:bevelT w="114300" h="1143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b="1" dirty="0">
                <a:ln>
                  <a:solidFill>
                    <a:srgbClr val="0000FF"/>
                  </a:solidFill>
                </a:ln>
              </a:rPr>
              <a:t>Gen 1:14</a:t>
            </a:r>
          </a:p>
        </p:txBody>
      </p:sp>
    </p:spTree>
    <p:extLst>
      <p:ext uri="{BB962C8B-B14F-4D97-AF65-F5344CB8AC3E}">
        <p14:creationId xmlns:p14="http://schemas.microsoft.com/office/powerpoint/2010/main" val="151947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B6E01-928E-4818-9CE2-4618DE211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2007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C2D28F-54A5-4CFF-A832-B99C2F1CE91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EFD8A4E-03ED-4F66-8FE4-066E24C2964E}"/>
              </a:ext>
            </a:extLst>
          </p:cNvPr>
          <p:cNvSpPr/>
          <p:nvPr/>
        </p:nvSpPr>
        <p:spPr>
          <a:xfrm>
            <a:off x="208871" y="115406"/>
            <a:ext cx="11828477" cy="6636058"/>
          </a:xfrm>
          <a:prstGeom prst="roundRect">
            <a:avLst/>
          </a:prstGeom>
          <a:gradFill>
            <a:gsLst>
              <a:gs pos="0">
                <a:srgbClr val="00FF99">
                  <a:alpha val="32000"/>
                </a:srgbClr>
              </a:gs>
              <a:gs pos="39000">
                <a:srgbClr val="0000FF">
                  <a:alpha val="39000"/>
                </a:srgbClr>
              </a:gs>
              <a:gs pos="68000">
                <a:srgbClr val="FFFF00">
                  <a:alpha val="41000"/>
                </a:srgbClr>
              </a:gs>
              <a:gs pos="100000">
                <a:srgbClr val="9966FF">
                  <a:alpha val="64000"/>
                </a:srgbClr>
              </a:gs>
            </a:gsLst>
            <a:lin ang="5400000" scaled="1"/>
          </a:gradFill>
          <a:ln>
            <a:noFill/>
          </a:ln>
          <a:scene3d>
            <a:camera prst="orthographicFront"/>
            <a:lightRig rig="sunset" dir="t"/>
          </a:scene3d>
          <a:sp3d>
            <a:bevelT w="241300" h="1143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4800" b="1" i="0" u="none" strike="noStrike" kern="1200" cap="none" spc="0" normalizeH="0" baseline="0" noProof="0" dirty="0">
              <a:ln w="19050">
                <a:solidFill>
                  <a:srgbClr val="0045D0"/>
                </a:solidFill>
              </a:ln>
              <a:solidFill>
                <a:srgbClr val="0000FF"/>
              </a:solidFill>
              <a:effectLst>
                <a:glow rad="101600">
                  <a:srgbClr val="7030A0"/>
                </a:glow>
                <a:outerShdw blurRad="50800" dist="50800" dir="5400000" algn="ctr" rotWithShape="0">
                  <a:srgbClr val="FFFF00"/>
                </a:outerShdw>
              </a:effectLst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7D5F5A4-B5D7-4C0A-B9CA-AA8EC3F76257}"/>
              </a:ext>
            </a:extLst>
          </p:cNvPr>
          <p:cNvSpPr/>
          <p:nvPr/>
        </p:nvSpPr>
        <p:spPr>
          <a:xfrm>
            <a:off x="4424554" y="1256145"/>
            <a:ext cx="7335895" cy="5263934"/>
          </a:xfrm>
          <a:prstGeom prst="roundRect">
            <a:avLst/>
          </a:prstGeom>
          <a:solidFill>
            <a:schemeClr val="accent1">
              <a:alpha val="62000"/>
            </a:schemeClr>
          </a:solidFill>
          <a:ln w="28575">
            <a:solidFill>
              <a:srgbClr val="FF9900"/>
            </a:solidFill>
          </a:ln>
          <a:scene3d>
            <a:camera prst="orthographicFront"/>
            <a:lightRig rig="sunset" dir="t"/>
          </a:scene3d>
          <a:sp3d>
            <a:bevelT w="120650" h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sun has been assigned a </a:t>
            </a:r>
            <a:r>
              <a:rPr kumimoji="0" lang="en-CA" sz="28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</a:t>
            </a:r>
            <a:r>
              <a:rPr kumimoji="0" lang="en-CA" sz="2800" b="0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  <a:r>
              <a:rPr kumimoji="0" lang="en-CA" sz="28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hl</a:t>
            </a:r>
            <a:r>
              <a:rPr kumimoji="0" lang="en-CA" sz="2800" b="0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 </a:t>
            </a:r>
            <a:r>
              <a:rPr kumimoji="0" lang="en-CA" sz="28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  <a:r>
              <a:rPr kumimoji="0" lang="en-CA" sz="2800" b="0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  <a:r>
              <a:rPr kumimoji="0" lang="en-CA" sz="28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ecific dwellin</a:t>
            </a:r>
            <a:r>
              <a:rPr kumimoji="0" lang="en-CA" sz="2800" b="0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 </a:t>
            </a:r>
            <a:r>
              <a:rPr kumimoji="0" lang="en-CA" sz="2800" b="1" i="0" u="sng" strike="noStrike" kern="1200" cap="none" spc="0" normalizeH="0" baseline="0" noProof="0" dirty="0">
                <a:ln w="12700">
                  <a:solidFill>
                    <a:srgbClr val="FFFF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PLACE</a:t>
            </a:r>
            <a:r>
              <a:rPr kumimoji="0" lang="en-CA" sz="2800" b="0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CA" sz="28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the heavens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named the </a:t>
            </a:r>
            <a:r>
              <a:rPr kumimoji="0" lang="en-CA" sz="28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srgbClr val="C7A1E3"/>
                </a:solidFill>
                <a:effectLst>
                  <a:outerShdw blurRad="50800" dist="50800" dir="5400000" algn="ctr" rotWithShape="0">
                    <a:srgbClr val="CC00FF">
                      <a:alpha val="98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Tequfah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(circuit). </a:t>
            </a:r>
            <a:r>
              <a:rPr lang="en-CA" sz="2800" dirty="0">
                <a:solidFill>
                  <a:prstClr val="white"/>
                </a:solidFill>
                <a:latin typeface="Calibri" panose="020F0502020204030204"/>
              </a:rPr>
              <a:t>The sun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does not deviate from this assignment.  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srgbClr val="00CCFF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Intentionally resulting from this 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glow rad="127000">
                    <a:srgbClr val="FFFF00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ASSIGMENT, COMISSIONED by Yahuah (Gen 1:14 – 16) , </a:t>
            </a:r>
            <a:r>
              <a:rPr lang="en-CA" sz="2800" dirty="0">
                <a:solidFill>
                  <a:prstClr val="white"/>
                </a:solidFill>
                <a:latin typeface="Calibri" panose="020F0502020204030204"/>
              </a:rPr>
              <a:t>is the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127000">
                    <a:srgbClr val="FF9966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Teshuva Shadow Sign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CA" sz="28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SPECIFICALLY DESIGNATED </a:t>
            </a:r>
            <a:r>
              <a:rPr kumimoji="0" lang="en-CA" sz="2800" b="0" i="0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before Abib, </a:t>
            </a:r>
            <a:r>
              <a:rPr kumimoji="0" lang="en-CA" sz="28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 THE LAST CYCLE OF WINTER</a:t>
            </a:r>
            <a:r>
              <a:rPr lang="en-CA" sz="2800" dirty="0">
                <a:solidFill>
                  <a:prstClr val="white"/>
                </a:solidFill>
                <a:latin typeface="Calibri" panose="020F0502020204030204"/>
              </a:rPr>
              <a:t>.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lang="en-CA" sz="2800" dirty="0">
                <a:solidFill>
                  <a:prstClr val="white"/>
                </a:solidFill>
                <a:latin typeface="Calibri" panose="020F0502020204030204"/>
              </a:rPr>
              <a:t>T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his </a:t>
            </a: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127000">
                    <a:srgbClr val="FF9966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SHADOW SIGN </a:t>
            </a:r>
            <a:r>
              <a:rPr kumimoji="0" lang="en-CA" sz="2800" b="0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</a:t>
            </a:r>
            <a:r>
              <a:rPr kumimoji="0" lang="en-CA" sz="2800" b="0" i="0" u="sng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Bauhaus 93" panose="04030905020B02020C02" pitchFamily="82" charset="0"/>
              </a:rPr>
              <a:t>THE CATALYST</a:t>
            </a:r>
            <a:r>
              <a:rPr kumimoji="0" lang="en-CA" sz="2800" b="0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Bauhaus 93" panose="04030905020B02020C02" pitchFamily="82" charset="0"/>
              </a:rPr>
              <a:t> </a:t>
            </a:r>
            <a:b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counting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(Ps 90:12) 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</a:t>
            </a:r>
            <a:r>
              <a:rPr lang="en-CA" sz="2800" dirty="0">
                <a:solidFill>
                  <a:prstClr val="white"/>
                </a:solidFill>
                <a:latin typeface="Calibri" panose="020F0502020204030204"/>
              </a:rPr>
              <a:t> 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Abib 14, (starting the next cycle, at Dawn)! 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See Ex 12:1-2.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2E11DF-B32D-4A5B-AF9D-2CDA2C202B2B}"/>
              </a:ext>
            </a:extLst>
          </p:cNvPr>
          <p:cNvSpPr/>
          <p:nvPr/>
        </p:nvSpPr>
        <p:spPr>
          <a:xfrm>
            <a:off x="2393003" y="216743"/>
            <a:ext cx="8590521" cy="8805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0045D0"/>
            </a:solidFill>
          </a:ln>
          <a:scene3d>
            <a:camera prst="orthographicFront"/>
            <a:lightRig rig="threePt" dir="t"/>
          </a:scene3d>
          <a:sp3d>
            <a:bevelT w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800" b="0" i="0" u="sng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FFFF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Bauhaus 93" panose="04030905020B02020C02" pitchFamily="82" charset="0"/>
              </a:rPr>
              <a:t>Location</a:t>
            </a:r>
            <a:r>
              <a:rPr kumimoji="0" lang="en-CA" sz="4800" b="0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FFFF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format </a:t>
            </a:r>
            <a:r>
              <a:rPr kumimoji="0" lang="en-CA" sz="4800" b="0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– </a:t>
            </a:r>
            <a:r>
              <a:rPr kumimoji="0" lang="en-CA" sz="4800" b="0" i="0" u="sng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FUNCTION</a:t>
            </a:r>
            <a:r>
              <a:rPr kumimoji="0" lang="en-CA" sz="4800" b="0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  <a:endParaRPr kumimoji="0" lang="en-CA" sz="4800" b="1" i="0" u="none" strike="noStrike" kern="1200" cap="none" spc="0" normalizeH="0" baseline="0" noProof="0" dirty="0">
              <a:ln w="19050">
                <a:solidFill>
                  <a:srgbClr val="0045D0"/>
                </a:solidFill>
              </a:ln>
              <a:solidFill>
                <a:srgbClr val="00FFFF"/>
              </a:solidFill>
              <a:effectLst>
                <a:glow rad="50800">
                  <a:srgbClr val="7030A0"/>
                </a:glow>
                <a:outerShdw blurRad="50800" dist="50800" dir="5400000" algn="ctr" rotWithShape="0">
                  <a:srgbClr val="FFFF00"/>
                </a:outerShdw>
              </a:effectLst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B55D879-5B6B-4310-8E31-47DE4DC0DCCF}"/>
              </a:ext>
            </a:extLst>
          </p:cNvPr>
          <p:cNvSpPr/>
          <p:nvPr/>
        </p:nvSpPr>
        <p:spPr>
          <a:xfrm rot="20074129">
            <a:off x="36925" y="637915"/>
            <a:ext cx="1700552" cy="55569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rgbClr val="9966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 err="1">
                <a:ln>
                  <a:solidFill>
                    <a:srgbClr val="0000FF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Ecc</a:t>
            </a:r>
            <a:r>
              <a:rPr kumimoji="0" lang="en-CA" sz="32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1:5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F59CC5-C9F4-4F10-AD2B-E5C32FFD4D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013" y="1567894"/>
            <a:ext cx="3980873" cy="513474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F03D688-A26F-4F2E-99A6-A6AF2878BBA4}"/>
              </a:ext>
            </a:extLst>
          </p:cNvPr>
          <p:cNvCxnSpPr/>
          <p:nvPr/>
        </p:nvCxnSpPr>
        <p:spPr>
          <a:xfrm>
            <a:off x="2881745" y="2438399"/>
            <a:ext cx="387928" cy="0"/>
          </a:xfrm>
          <a:prstGeom prst="line">
            <a:avLst/>
          </a:prstGeom>
          <a:ln w="76200">
            <a:solidFill>
              <a:srgbClr val="99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9FCA7B6B-00A1-4C78-8318-A06775CE3BC9}"/>
              </a:ext>
            </a:extLst>
          </p:cNvPr>
          <p:cNvSpPr/>
          <p:nvPr/>
        </p:nvSpPr>
        <p:spPr>
          <a:xfrm>
            <a:off x="154652" y="1665560"/>
            <a:ext cx="1440613" cy="1262453"/>
          </a:xfrm>
          <a:prstGeom prst="wedgeRoundRectCallout">
            <a:avLst>
              <a:gd name="adj1" fmla="val 18331"/>
              <a:gd name="adj2" fmla="val 80222"/>
              <a:gd name="adj3" fmla="val 16667"/>
            </a:avLst>
          </a:prstGeom>
          <a:solidFill>
            <a:srgbClr val="B59B60"/>
          </a:solidFill>
          <a:ln w="57150">
            <a:solidFill>
              <a:srgbClr val="00CCFF"/>
            </a:solidFill>
          </a:ln>
          <a:scene3d>
            <a:camera prst="orthographicFront"/>
            <a:lightRig rig="threePt" dir="t"/>
          </a:scene3d>
          <a:sp3d contourW="50800">
            <a:bevelT w="254000" h="146050" prst="softRound"/>
            <a:contourClr>
              <a:srgbClr val="7030A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Context:</a:t>
            </a:r>
            <a:r>
              <a:rPr lang="en-CA" sz="2800" dirty="0"/>
              <a:t> </a:t>
            </a:r>
            <a:br>
              <a:rPr lang="en-CA" sz="2800" dirty="0"/>
            </a:br>
            <a:r>
              <a:rPr lang="en-CA" sz="3600" b="1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effectLst>
                  <a:glow rad="127000">
                    <a:srgbClr val="FFFF00"/>
                  </a:glow>
                  <a:outerShdw blurRad="50800" dist="50800" dir="5400000" sx="102000" sy="102000" algn="ctr" rotWithShape="0">
                    <a:srgbClr val="CC00FF"/>
                  </a:outerShdw>
                </a:effectLst>
              </a:rPr>
              <a:t>Sun</a:t>
            </a:r>
          </a:p>
        </p:txBody>
      </p:sp>
    </p:spTree>
    <p:extLst>
      <p:ext uri="{BB962C8B-B14F-4D97-AF65-F5344CB8AC3E}">
        <p14:creationId xmlns:p14="http://schemas.microsoft.com/office/powerpoint/2010/main" val="304951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7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50" decel="500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50" decel="500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B6E01-928E-4818-9CE2-4618DE211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2007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C2D28F-54A5-4CFF-A832-B99C2F1CE91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EFD8A4E-03ED-4F66-8FE4-066E24C2964E}"/>
              </a:ext>
            </a:extLst>
          </p:cNvPr>
          <p:cNvSpPr/>
          <p:nvPr/>
        </p:nvSpPr>
        <p:spPr>
          <a:xfrm>
            <a:off x="208871" y="115406"/>
            <a:ext cx="11828477" cy="6636058"/>
          </a:xfrm>
          <a:prstGeom prst="roundRect">
            <a:avLst/>
          </a:prstGeom>
          <a:gradFill>
            <a:gsLst>
              <a:gs pos="0">
                <a:srgbClr val="00FF99">
                  <a:alpha val="32000"/>
                </a:srgbClr>
              </a:gs>
              <a:gs pos="39000">
                <a:srgbClr val="0000FF">
                  <a:alpha val="39000"/>
                </a:srgbClr>
              </a:gs>
              <a:gs pos="68000">
                <a:srgbClr val="FFFF00">
                  <a:alpha val="41000"/>
                </a:srgbClr>
              </a:gs>
              <a:gs pos="100000">
                <a:srgbClr val="9966FF">
                  <a:alpha val="64000"/>
                </a:srgbClr>
              </a:gs>
            </a:gsLst>
            <a:lin ang="5400000" scaled="1"/>
          </a:gradFill>
          <a:ln>
            <a:noFill/>
          </a:ln>
          <a:scene3d>
            <a:camera prst="orthographicFront"/>
            <a:lightRig rig="sunset" dir="t"/>
          </a:scene3d>
          <a:sp3d>
            <a:bevelT w="241300" h="1143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4800" b="1" i="0" u="none" strike="noStrike" kern="1200" cap="none" spc="0" normalizeH="0" baseline="0" noProof="0" dirty="0">
              <a:ln w="19050">
                <a:solidFill>
                  <a:srgbClr val="0045D0"/>
                </a:solidFill>
              </a:ln>
              <a:solidFill>
                <a:srgbClr val="0000FF"/>
              </a:solidFill>
              <a:effectLst>
                <a:glow rad="101600">
                  <a:srgbClr val="7030A0"/>
                </a:glow>
                <a:outerShdw blurRad="50800" dist="50800" dir="5400000" algn="ctr" rotWithShape="0">
                  <a:srgbClr val="FFFF00"/>
                </a:outerShdw>
              </a:effectLst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7D5F5A4-B5D7-4C0A-B9CA-AA8EC3F76257}"/>
              </a:ext>
            </a:extLst>
          </p:cNvPr>
          <p:cNvSpPr/>
          <p:nvPr/>
        </p:nvSpPr>
        <p:spPr>
          <a:xfrm>
            <a:off x="4402463" y="1142761"/>
            <a:ext cx="7335895" cy="5405634"/>
          </a:xfrm>
          <a:prstGeom prst="roundRect">
            <a:avLst>
              <a:gd name="adj" fmla="val 15821"/>
            </a:avLst>
          </a:prstGeom>
          <a:solidFill>
            <a:schemeClr val="accent1">
              <a:alpha val="62000"/>
            </a:schemeClr>
          </a:solidFill>
          <a:ln w="28575">
            <a:solidFill>
              <a:srgbClr val="FF9900"/>
            </a:solidFill>
          </a:ln>
          <a:scene3d>
            <a:camera prst="orthographicFront"/>
            <a:lightRig rig="sunset" dir="t"/>
          </a:scene3d>
          <a:sp3d>
            <a:bevelT w="120650" h="1270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Considering the </a:t>
            </a:r>
            <a:r>
              <a:rPr kumimoji="0" lang="en-CA" sz="2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0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Tequfah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(circuit) assignment/commission of the sun</a:t>
            </a:r>
            <a:b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(Psalms 19:4, 6): </a:t>
            </a:r>
            <a:b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see the </a:t>
            </a: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127000">
                    <a:srgbClr val="FF9966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descriptive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CA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Quf</a:t>
            </a: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CA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Vav</a:t>
            </a: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root, </a:t>
            </a:r>
            <a:b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which reveals these definitions -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CA" sz="2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Stretched out in a straight line, </a:t>
            </a:r>
            <a:endParaRPr lang="en-CA" sz="28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CA" sz="28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CA" sz="28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CA" sz="28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CA" sz="28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CA" sz="28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2E11DF-B32D-4A5B-AF9D-2CDA2C202B2B}"/>
              </a:ext>
            </a:extLst>
          </p:cNvPr>
          <p:cNvSpPr/>
          <p:nvPr/>
        </p:nvSpPr>
        <p:spPr>
          <a:xfrm>
            <a:off x="573936" y="165966"/>
            <a:ext cx="11332716" cy="8805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0045D0"/>
            </a:solidFill>
          </a:ln>
          <a:scene3d>
            <a:camera prst="orthographicFront"/>
            <a:lightRig rig="threePt" dir="t"/>
          </a:scene3d>
          <a:sp3d>
            <a:bevelT w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800" b="0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FFFF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Location format </a:t>
            </a:r>
            <a:r>
              <a:rPr kumimoji="0" lang="en-CA" sz="4800" b="0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CA" sz="4800" b="0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glow rad="127000">
                    <a:srgbClr val="00CCFF"/>
                  </a:glow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Snap ITC" panose="04040A07060A02020202" pitchFamily="82" charset="0"/>
              </a:rPr>
              <a:t>descriptive</a:t>
            </a:r>
            <a:r>
              <a:rPr kumimoji="0" lang="en-CA" sz="4800" b="0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letters.</a:t>
            </a:r>
            <a:endParaRPr kumimoji="0" lang="en-CA" sz="4800" b="1" i="0" u="none" strike="noStrike" kern="1200" cap="none" spc="0" normalizeH="0" baseline="0" noProof="0" dirty="0">
              <a:ln w="19050">
                <a:solidFill>
                  <a:srgbClr val="0045D0"/>
                </a:solidFill>
              </a:ln>
              <a:solidFill>
                <a:srgbClr val="00FFFF"/>
              </a:solidFill>
              <a:effectLst>
                <a:glow rad="50800">
                  <a:srgbClr val="7030A0"/>
                </a:glow>
                <a:outerShdw blurRad="50800" dist="50800" dir="5400000" algn="ctr" rotWithShape="0">
                  <a:srgbClr val="FFFF00"/>
                </a:outerShdw>
              </a:effectLst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F59CC5-C9F4-4F10-AD2B-E5C32FFD4D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013" y="1567894"/>
            <a:ext cx="3980873" cy="513474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F03D688-A26F-4F2E-99A6-A6AF2878BBA4}"/>
              </a:ext>
            </a:extLst>
          </p:cNvPr>
          <p:cNvCxnSpPr/>
          <p:nvPr/>
        </p:nvCxnSpPr>
        <p:spPr>
          <a:xfrm>
            <a:off x="2881745" y="2438399"/>
            <a:ext cx="387928" cy="0"/>
          </a:xfrm>
          <a:prstGeom prst="line">
            <a:avLst/>
          </a:prstGeom>
          <a:ln w="76200">
            <a:solidFill>
              <a:srgbClr val="99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CF22D64-499A-488C-A83D-9EACCE3DBD9E}"/>
              </a:ext>
            </a:extLst>
          </p:cNvPr>
          <p:cNvCxnSpPr>
            <a:cxnSpLocks/>
          </p:cNvCxnSpPr>
          <p:nvPr/>
        </p:nvCxnSpPr>
        <p:spPr>
          <a:xfrm>
            <a:off x="2929284" y="1256145"/>
            <a:ext cx="0" cy="534469"/>
          </a:xfrm>
          <a:prstGeom prst="straightConnector1">
            <a:avLst/>
          </a:prstGeom>
          <a:ln w="76200">
            <a:solidFill>
              <a:srgbClr val="CC00CC"/>
            </a:solidFill>
            <a:tailEnd type="triangle"/>
          </a:ln>
          <a:effectLst>
            <a:glow rad="127000">
              <a:srgbClr val="00FFFF"/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53DAFAE-2FB3-4A04-BBDE-3C494A349642}"/>
              </a:ext>
            </a:extLst>
          </p:cNvPr>
          <p:cNvCxnSpPr>
            <a:cxnSpLocks/>
          </p:cNvCxnSpPr>
          <p:nvPr/>
        </p:nvCxnSpPr>
        <p:spPr>
          <a:xfrm>
            <a:off x="3177416" y="1264586"/>
            <a:ext cx="0" cy="534469"/>
          </a:xfrm>
          <a:prstGeom prst="straightConnector1">
            <a:avLst/>
          </a:prstGeom>
          <a:ln w="76200">
            <a:solidFill>
              <a:srgbClr val="CC00CC"/>
            </a:solidFill>
            <a:tailEnd type="triangle"/>
          </a:ln>
          <a:effectLst>
            <a:glow rad="127000">
              <a:srgbClr val="00FFFF"/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9FCA7B6B-00A1-4C78-8318-A06775CE3BC9}"/>
              </a:ext>
            </a:extLst>
          </p:cNvPr>
          <p:cNvSpPr/>
          <p:nvPr/>
        </p:nvSpPr>
        <p:spPr>
          <a:xfrm>
            <a:off x="61088" y="1174003"/>
            <a:ext cx="1794186" cy="1953063"/>
          </a:xfrm>
          <a:prstGeom prst="wedgeRoundRectCallout">
            <a:avLst>
              <a:gd name="adj1" fmla="val 8292"/>
              <a:gd name="adj2" fmla="val 63309"/>
              <a:gd name="adj3" fmla="val 16667"/>
            </a:avLst>
          </a:prstGeom>
          <a:solidFill>
            <a:srgbClr val="B59B60"/>
          </a:solidFill>
          <a:ln w="57150">
            <a:solidFill>
              <a:srgbClr val="00CCFF"/>
            </a:solidFill>
          </a:ln>
          <a:scene3d>
            <a:camera prst="orthographicFront"/>
            <a:lightRig rig="threePt" dir="t"/>
          </a:scene3d>
          <a:sp3d contourW="50800">
            <a:bevelT w="254000" h="146050" prst="softRound"/>
            <a:contourClr>
              <a:srgbClr val="7030A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100" b="1" u="sng" dirty="0">
                <a:solidFill>
                  <a:srgbClr val="0000FF"/>
                </a:solidFill>
              </a:rPr>
              <a:t>Dwellin</a:t>
            </a:r>
            <a:r>
              <a:rPr lang="en-CA" sz="3100" b="1" dirty="0">
                <a:solidFill>
                  <a:srgbClr val="0000FF"/>
                </a:solidFill>
              </a:rPr>
              <a:t>g</a:t>
            </a:r>
            <a:r>
              <a:rPr lang="en-CA" sz="3200" b="1" dirty="0">
                <a:solidFill>
                  <a:srgbClr val="0000FF"/>
                </a:solidFill>
              </a:rPr>
              <a:t> </a:t>
            </a:r>
            <a:r>
              <a:rPr lang="en-CA" sz="3200" b="1" u="sng" dirty="0">
                <a:solidFill>
                  <a:srgbClr val="0000FF"/>
                </a:solidFill>
              </a:rPr>
              <a:t>Place</a:t>
            </a:r>
            <a:r>
              <a:rPr lang="en-CA" sz="3200" b="1" dirty="0">
                <a:solidFill>
                  <a:srgbClr val="0000FF"/>
                </a:solidFill>
              </a:rPr>
              <a:t> </a:t>
            </a:r>
            <a:br>
              <a:rPr lang="en-CA" sz="2400" dirty="0"/>
            </a:br>
            <a:r>
              <a:rPr lang="en-CA" sz="2400" dirty="0"/>
              <a:t>of the</a:t>
            </a:r>
            <a:br>
              <a:rPr lang="en-CA" sz="2800" dirty="0"/>
            </a:br>
            <a:r>
              <a:rPr lang="en-CA" sz="3600" b="1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effectLst>
                  <a:glow rad="127000">
                    <a:srgbClr val="FFFF00"/>
                  </a:glow>
                  <a:outerShdw blurRad="50800" dist="50800" dir="5400000" sx="102000" sy="102000" algn="ctr" rotWithShape="0">
                    <a:srgbClr val="CC00FF"/>
                  </a:outerShdw>
                </a:effectLst>
              </a:rPr>
              <a:t>Sun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B55D879-5B6B-4310-8E31-47DE4DC0DCCF}"/>
              </a:ext>
            </a:extLst>
          </p:cNvPr>
          <p:cNvSpPr/>
          <p:nvPr/>
        </p:nvSpPr>
        <p:spPr>
          <a:xfrm rot="20074129">
            <a:off x="273891" y="4146968"/>
            <a:ext cx="1865738" cy="1194294"/>
          </a:xfrm>
          <a:prstGeom prst="roundRect">
            <a:avLst>
              <a:gd name="adj" fmla="val 21982"/>
            </a:avLst>
          </a:prstGeom>
          <a:solidFill>
            <a:srgbClr val="92D050"/>
          </a:solidFill>
          <a:ln>
            <a:solidFill>
              <a:srgbClr val="9966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 err="1">
                <a:ln>
                  <a:solidFill>
                    <a:srgbClr val="0000FF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Ecc</a:t>
            </a:r>
            <a:r>
              <a:rPr kumimoji="0" lang="en-CA" sz="32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1:5</a:t>
            </a:r>
            <a:br>
              <a:rPr kumimoji="0" lang="en-CA" sz="32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32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Ps 19:4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28EF01-90E3-4892-A5CF-4E048F01C1C2}"/>
              </a:ext>
            </a:extLst>
          </p:cNvPr>
          <p:cNvCxnSpPr>
            <a:cxnSpLocks/>
          </p:cNvCxnSpPr>
          <p:nvPr/>
        </p:nvCxnSpPr>
        <p:spPr>
          <a:xfrm>
            <a:off x="4608945" y="3882468"/>
            <a:ext cx="7583055" cy="0"/>
          </a:xfrm>
          <a:prstGeom prst="line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row: Bent 15">
            <a:extLst>
              <a:ext uri="{FF2B5EF4-FFF2-40B4-BE49-F238E27FC236}">
                <a16:creationId xmlns:a16="http://schemas.microsoft.com/office/drawing/2014/main" id="{8521647F-1E8A-407D-B072-714A4E275E8F}"/>
              </a:ext>
            </a:extLst>
          </p:cNvPr>
          <p:cNvSpPr/>
          <p:nvPr/>
        </p:nvSpPr>
        <p:spPr>
          <a:xfrm rot="5400000">
            <a:off x="3588001" y="2132669"/>
            <a:ext cx="1382806" cy="1901905"/>
          </a:xfrm>
          <a:prstGeom prst="bentArrow">
            <a:avLst>
              <a:gd name="adj1" fmla="val 14551"/>
              <a:gd name="adj2" fmla="val 28674"/>
              <a:gd name="adj3" fmla="val 36355"/>
              <a:gd name="adj4" fmla="val 43750"/>
            </a:avLst>
          </a:prstGeom>
          <a:solidFill>
            <a:srgbClr val="FFFF00"/>
          </a:solidFill>
          <a:scene3d>
            <a:camera prst="orthographicFront"/>
            <a:lightRig rig="threePt" dir="t"/>
          </a:scene3d>
          <a:sp3d contourW="31750">
            <a:bevelT w="107950" prst="convex"/>
            <a:contourClr>
              <a:srgbClr val="00FF99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4D2BAB-AE90-4511-954B-D2F9F68053CD}"/>
              </a:ext>
            </a:extLst>
          </p:cNvPr>
          <p:cNvSpPr/>
          <p:nvPr/>
        </p:nvSpPr>
        <p:spPr>
          <a:xfrm>
            <a:off x="4458497" y="3884294"/>
            <a:ext cx="7223826" cy="27013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215900">
                    <a:srgbClr val="00FF00"/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Stamped out like a plate. </a:t>
            </a:r>
            <a:br>
              <a:rPr lang="en-CA" sz="2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CA" sz="2800" b="1" dirty="0">
                <a:ln>
                  <a:solidFill>
                    <a:sysClr val="windowText" lastClr="000000"/>
                  </a:solidFill>
                </a:ln>
                <a:solidFill>
                  <a:srgbClr val="ED7D31">
                    <a:lumMod val="5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Remember, the </a:t>
            </a:r>
            <a:r>
              <a:rPr lang="en-CA" sz="2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frequencies emitted, </a:t>
            </a:r>
            <a:r>
              <a:rPr lang="en-CA" sz="2800" b="1" dirty="0">
                <a:ln>
                  <a:solidFill>
                    <a:sysClr val="windowText" lastClr="000000"/>
                  </a:solidFill>
                </a:ln>
                <a:solidFill>
                  <a:srgbClr val="ED7D31">
                    <a:lumMod val="5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proceed in </a:t>
            </a:r>
            <a:r>
              <a:rPr lang="en-CA" sz="2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like manner </a:t>
            </a:r>
            <a:r>
              <a:rPr lang="en-CA" sz="2800" b="1" dirty="0">
                <a:ln>
                  <a:solidFill>
                    <a:sysClr val="windowText" lastClr="000000"/>
                  </a:solidFill>
                </a:ln>
                <a:solidFill>
                  <a:srgbClr val="ED7D31">
                    <a:lumMod val="5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as they are created and released</a:t>
            </a:r>
            <a:r>
              <a:rPr lang="en-CA" sz="3200" b="1" dirty="0">
                <a:ln>
                  <a:solidFill>
                    <a:sysClr val="windowText" lastClr="000000"/>
                  </a:solidFill>
                </a:ln>
                <a:solidFill>
                  <a:srgbClr val="ED7D31">
                    <a:lumMod val="5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!</a:t>
            </a:r>
            <a:br>
              <a:rPr lang="en-CA" sz="2800" b="1" dirty="0">
                <a:ln>
                  <a:solidFill>
                    <a:sysClr val="windowText" lastClr="000000"/>
                  </a:solidFill>
                </a:ln>
                <a:solidFill>
                  <a:srgbClr val="ED7D31">
                    <a:lumMod val="5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CA" sz="2800" dirty="0">
                <a:solidFill>
                  <a:prstClr val="white"/>
                </a:solidFill>
              </a:rPr>
              <a:t>Let’s explore the implications of </a:t>
            </a:r>
            <a:br>
              <a:rPr lang="en-CA" sz="2800" dirty="0">
                <a:solidFill>
                  <a:prstClr val="white"/>
                </a:solidFill>
              </a:rPr>
            </a:br>
            <a:r>
              <a:rPr lang="en-CA" sz="2800" dirty="0">
                <a:solidFill>
                  <a:prstClr val="white"/>
                </a:solidFill>
              </a:rPr>
              <a:t>this description!</a:t>
            </a:r>
            <a:endParaRPr lang="en-CA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3018D9F-32FC-40B7-8849-7FFB0EE7EF1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8769" y="2726786"/>
            <a:ext cx="1195078" cy="131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88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0" presetClass="entr" presetSubtype="0" decel="10000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250"/>
                            </p:stCondLst>
                            <p:childTnLst>
                              <p:par>
                                <p:cTn id="40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75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50" decel="500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50" decel="500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7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50" decel="500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50" decel="500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16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B6E01-928E-4818-9CE2-4618DE211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2007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C2D28F-54A5-4CFF-A832-B99C2F1CE91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2E11DF-B32D-4A5B-AF9D-2CDA2C202B2B}"/>
              </a:ext>
            </a:extLst>
          </p:cNvPr>
          <p:cNvSpPr/>
          <p:nvPr/>
        </p:nvSpPr>
        <p:spPr>
          <a:xfrm>
            <a:off x="3717421" y="133503"/>
            <a:ext cx="8267127" cy="7569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0045D0"/>
            </a:solidFill>
          </a:ln>
          <a:scene3d>
            <a:camera prst="orthographicFront"/>
            <a:lightRig rig="threePt" dir="t"/>
          </a:scene3d>
          <a:sp3d>
            <a:bevelT w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800" b="0" i="0" u="none" strike="noStrike" kern="1200" cap="none" spc="0" normalizeH="0" baseline="0" noProof="0" dirty="0" err="1">
                <a:ln>
                  <a:solidFill>
                    <a:srgbClr val="0000FF"/>
                  </a:solidFill>
                </a:ln>
                <a:solidFill>
                  <a:srgbClr val="00FFFF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Quf</a:t>
            </a:r>
            <a:r>
              <a:rPr kumimoji="0" lang="en-CA" sz="4800" b="0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FFFF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CA" sz="4800" b="0" i="0" u="none" strike="noStrike" kern="1200" cap="none" spc="0" normalizeH="0" baseline="0" noProof="0" dirty="0" err="1">
                <a:ln>
                  <a:solidFill>
                    <a:srgbClr val="0000FF"/>
                  </a:solidFill>
                </a:ln>
                <a:solidFill>
                  <a:srgbClr val="00FFFF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Vav</a:t>
            </a:r>
            <a:r>
              <a:rPr kumimoji="0" lang="en-CA" sz="4800" b="0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FFFF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CA" sz="4800" b="0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–</a:t>
            </a:r>
            <a:r>
              <a:rPr kumimoji="0" lang="en-CA" sz="4800" b="0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FFFF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CA" sz="4800" b="0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CC00FF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 Measuring Tape ??</a:t>
            </a:r>
            <a:endParaRPr kumimoji="0" lang="en-CA" sz="4800" b="1" i="0" u="none" strike="noStrike" kern="1200" cap="none" spc="0" normalizeH="0" baseline="0" noProof="0" dirty="0">
              <a:ln w="19050">
                <a:solidFill>
                  <a:srgbClr val="0045D0"/>
                </a:solidFill>
              </a:ln>
              <a:solidFill>
                <a:srgbClr val="CC00FF"/>
              </a:solidFill>
              <a:effectLst>
                <a:glow rad="50800">
                  <a:srgbClr val="7030A0"/>
                </a:glow>
                <a:outerShdw blurRad="50800" dist="50800" dir="5400000" algn="ctr" rotWithShape="0">
                  <a:srgbClr val="FFFF00"/>
                </a:outerShdw>
              </a:effectLst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C4E555-C392-49D4-B52E-340EABEA06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9733" y="1230594"/>
            <a:ext cx="10947558" cy="1185629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9FCA7B6B-00A1-4C78-8318-A06775CE3BC9}"/>
              </a:ext>
            </a:extLst>
          </p:cNvPr>
          <p:cNvSpPr/>
          <p:nvPr/>
        </p:nvSpPr>
        <p:spPr>
          <a:xfrm>
            <a:off x="384561" y="133504"/>
            <a:ext cx="3161944" cy="849262"/>
          </a:xfrm>
          <a:prstGeom prst="wedgeRoundRectCallout">
            <a:avLst>
              <a:gd name="adj1" fmla="val 160574"/>
              <a:gd name="adj2" fmla="val 172228"/>
              <a:gd name="adj3" fmla="val 16667"/>
            </a:avLst>
          </a:prstGeom>
          <a:solidFill>
            <a:srgbClr val="B59B60"/>
          </a:solidFill>
          <a:ln w="57150">
            <a:solidFill>
              <a:srgbClr val="00CCFF"/>
            </a:solidFill>
          </a:ln>
          <a:scene3d>
            <a:camera prst="orthographicFront"/>
            <a:lightRig rig="threePt" dir="t"/>
          </a:scene3d>
          <a:sp3d contourW="50800">
            <a:bevelT w="254000" h="146050" prst="softRound"/>
            <a:contourClr>
              <a:srgbClr val="7030A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Context:</a:t>
            </a:r>
            <a:r>
              <a:rPr lang="en-CA" sz="2800" dirty="0"/>
              <a:t>  </a:t>
            </a:r>
            <a:r>
              <a:rPr lang="en-CA" sz="5400" b="1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effectLst>
                  <a:glow rad="127000">
                    <a:srgbClr val="FFFF00"/>
                  </a:glow>
                  <a:outerShdw blurRad="50800" dist="50800" dir="5400000" sx="102000" sy="102000" algn="ctr" rotWithShape="0">
                    <a:srgbClr val="CC00FF"/>
                  </a:outerShdw>
                </a:effectLst>
              </a:rPr>
              <a:t>Earth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B40D2BE-9FBA-4497-AB49-2D46577551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5554" y="3037177"/>
            <a:ext cx="7751886" cy="1902298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E5588DE-5DC4-4556-8059-29C7712F440D}"/>
              </a:ext>
            </a:extLst>
          </p:cNvPr>
          <p:cNvCxnSpPr>
            <a:cxnSpLocks/>
          </p:cNvCxnSpPr>
          <p:nvPr/>
        </p:nvCxnSpPr>
        <p:spPr>
          <a:xfrm flipH="1">
            <a:off x="7460479" y="2050991"/>
            <a:ext cx="3093577" cy="123059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263CD68-B539-43CB-AAAE-70886914FEDB}"/>
              </a:ext>
            </a:extLst>
          </p:cNvPr>
          <p:cNvCxnSpPr>
            <a:cxnSpLocks/>
          </p:cNvCxnSpPr>
          <p:nvPr/>
        </p:nvCxnSpPr>
        <p:spPr>
          <a:xfrm flipH="1">
            <a:off x="11439970" y="2180438"/>
            <a:ext cx="182310" cy="91160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ED7433B5-B67B-4E5F-8B43-355FF2376399}"/>
              </a:ext>
            </a:extLst>
          </p:cNvPr>
          <p:cNvSpPr/>
          <p:nvPr/>
        </p:nvSpPr>
        <p:spPr>
          <a:xfrm>
            <a:off x="5386407" y="3238036"/>
            <a:ext cx="848245" cy="86197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CC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ק</a:t>
            </a:r>
            <a:endParaRPr lang="en-CA" sz="5400" b="1" dirty="0">
              <a:solidFill>
                <a:srgbClr val="CC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B53E1FA-BFEB-4FEF-A514-CBD4322216E2}"/>
              </a:ext>
            </a:extLst>
          </p:cNvPr>
          <p:cNvSpPr/>
          <p:nvPr/>
        </p:nvSpPr>
        <p:spPr>
          <a:xfrm>
            <a:off x="4485649" y="3238035"/>
            <a:ext cx="848245" cy="86197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5400" b="1" dirty="0">
                <a:solidFill>
                  <a:srgbClr val="CC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וֹ</a:t>
            </a:r>
            <a:endParaRPr lang="en-CA" sz="2000" b="1" dirty="0">
              <a:solidFill>
                <a:srgbClr val="CC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2A80448-B175-46A9-8321-612C519A74DA}"/>
              </a:ext>
            </a:extLst>
          </p:cNvPr>
          <p:cNvSpPr/>
          <p:nvPr/>
        </p:nvSpPr>
        <p:spPr>
          <a:xfrm>
            <a:off x="4876800" y="3455415"/>
            <a:ext cx="132080" cy="12643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A791863B-E3D2-4EC2-A0E3-5B208ED8A8C2}"/>
              </a:ext>
            </a:extLst>
          </p:cNvPr>
          <p:cNvSpPr/>
          <p:nvPr/>
        </p:nvSpPr>
        <p:spPr>
          <a:xfrm>
            <a:off x="384561" y="3403845"/>
            <a:ext cx="3161944" cy="2615172"/>
          </a:xfrm>
          <a:prstGeom prst="wedgeRoundRectCallout">
            <a:avLst>
              <a:gd name="adj1" fmla="val 136796"/>
              <a:gd name="adj2" fmla="val 5541"/>
              <a:gd name="adj3" fmla="val 16667"/>
            </a:avLst>
          </a:prstGeom>
          <a:solidFill>
            <a:srgbClr val="B59B60"/>
          </a:solidFill>
          <a:ln w="57150">
            <a:solidFill>
              <a:srgbClr val="00CCFF"/>
            </a:solidFill>
          </a:ln>
          <a:scene3d>
            <a:camera prst="orthographicFront"/>
            <a:lightRig rig="threePt" dir="t"/>
          </a:scene3d>
          <a:sp3d contourW="50800">
            <a:bevelT w="254000" h="146050" prst="softRound"/>
            <a:contourClr>
              <a:srgbClr val="7030A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CA" sz="3600" b="1" dirty="0">
                <a:solidFill>
                  <a:srgbClr val="0000FF"/>
                </a:solidFill>
                <a:effectLst>
                  <a:glow rad="152400">
                    <a:srgbClr val="FFFF00"/>
                  </a:glow>
                </a:effectLst>
              </a:rPr>
              <a:t>Isa 18:7</a:t>
            </a:r>
            <a:br>
              <a:rPr lang="en-CA" sz="3600" dirty="0"/>
            </a:br>
            <a:r>
              <a:rPr lang="en-CA" sz="3600" dirty="0"/>
              <a:t>Try applying </a:t>
            </a:r>
            <a:r>
              <a:rPr lang="en-CA" sz="3600" u="sng" dirty="0">
                <a:solidFill>
                  <a:srgbClr val="0000FF"/>
                </a:solidFill>
              </a:rPr>
              <a:t>this</a:t>
            </a:r>
            <a:r>
              <a:rPr lang="en-CA" sz="3600" dirty="0"/>
              <a:t> to a </a:t>
            </a:r>
            <a:r>
              <a:rPr lang="en-CA" sz="3600" dirty="0">
                <a:solidFill>
                  <a:schemeClr val="tx1"/>
                </a:solidFill>
                <a:latin typeface="Arial Black" panose="020B0A04020102020204" pitchFamily="34" charset="0"/>
              </a:rPr>
              <a:t>GLOBE!</a:t>
            </a:r>
            <a:endParaRPr lang="en-CA" sz="3600" b="1" dirty="0">
              <a:ln>
                <a:solidFill>
                  <a:srgbClr val="0000FF"/>
                </a:solidFill>
              </a:ln>
              <a:solidFill>
                <a:schemeClr val="tx1"/>
              </a:solidFill>
              <a:effectLst>
                <a:glow rad="127000">
                  <a:srgbClr val="FFFF00"/>
                </a:glow>
                <a:outerShdw blurRad="50800" dist="50800" dir="5400000" sx="102000" sy="102000" algn="ctr" rotWithShape="0">
                  <a:srgbClr val="CC00FF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id="{93371BDB-F64F-4960-9921-C1821A0EB884}"/>
              </a:ext>
            </a:extLst>
          </p:cNvPr>
          <p:cNvSpPr/>
          <p:nvPr/>
        </p:nvSpPr>
        <p:spPr>
          <a:xfrm>
            <a:off x="5669280" y="5135744"/>
            <a:ext cx="6228080" cy="1479065"/>
          </a:xfrm>
          <a:prstGeom prst="wedgeRoundRectCallout">
            <a:avLst>
              <a:gd name="adj1" fmla="val 25753"/>
              <a:gd name="adj2" fmla="val -66630"/>
              <a:gd name="adj3" fmla="val 16667"/>
            </a:avLst>
          </a:prstGeom>
          <a:solidFill>
            <a:srgbClr val="B59B60"/>
          </a:solidFill>
          <a:ln w="57150">
            <a:solidFill>
              <a:srgbClr val="00CCFF"/>
            </a:solidFill>
          </a:ln>
          <a:scene3d>
            <a:camera prst="orthographicFront"/>
            <a:lightRig rig="threePt" dir="t"/>
          </a:scene3d>
          <a:sp3d contourW="50800">
            <a:bevelT w="254000" h="146050" prst="softRound"/>
            <a:contourClr>
              <a:srgbClr val="7030A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600" b="1" u="sng" dirty="0">
                <a:solidFill>
                  <a:srgbClr val="0000FF"/>
                </a:solidFill>
              </a:rPr>
              <a:t>Yahuah’s Word</a:t>
            </a:r>
            <a:r>
              <a:rPr lang="en-CA" sz="3600" b="1" dirty="0">
                <a:solidFill>
                  <a:srgbClr val="0000FF"/>
                </a:solidFill>
              </a:rPr>
              <a:t>, </a:t>
            </a:r>
            <a:r>
              <a:rPr lang="en-CA" sz="3600" b="1" dirty="0">
                <a:solidFill>
                  <a:schemeClr val="tx1"/>
                </a:solidFill>
              </a:rPr>
              <a:t>effectively unravels</a:t>
            </a:r>
            <a:r>
              <a:rPr lang="en-CA" sz="3600" b="1" dirty="0">
                <a:solidFill>
                  <a:srgbClr val="0000FF"/>
                </a:solidFill>
              </a:rPr>
              <a:t> </a:t>
            </a:r>
            <a:r>
              <a:rPr lang="en-CA" sz="3600" b="1" u="sng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mans traditions</a:t>
            </a:r>
            <a:r>
              <a:rPr lang="en-CA" sz="36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</a:rPr>
              <a:t>!</a:t>
            </a:r>
            <a:endParaRPr lang="en-CA" sz="3600" b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glow rad="127000">
                  <a:srgbClr val="FFFF00"/>
                </a:glow>
                <a:outerShdw blurRad="50800" dist="50800" dir="5400000" sx="102000" sy="102000" algn="ctr" rotWithShape="0">
                  <a:srgbClr val="CC00FF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8" name="Picture 8">
            <a:extLst>
              <a:ext uri="{FF2B5EF4-FFF2-40B4-BE49-F238E27FC236}">
                <a16:creationId xmlns:a16="http://schemas.microsoft.com/office/drawing/2014/main" id="{8A8C457D-4140-43E4-AB95-73579E5DB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55554" y="5156855"/>
            <a:ext cx="1604321" cy="178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55A986F-40DC-4C45-BD22-B0072EA472D0}"/>
              </a:ext>
            </a:extLst>
          </p:cNvPr>
          <p:cNvSpPr/>
          <p:nvPr/>
        </p:nvSpPr>
        <p:spPr>
          <a:xfrm>
            <a:off x="1473256" y="1914258"/>
            <a:ext cx="1487766" cy="349117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ysClr val="windowText" lastClr="000000"/>
                </a:solidFill>
              </a:rPr>
              <a:t>Isaiah 18:7</a:t>
            </a:r>
          </a:p>
        </p:txBody>
      </p:sp>
    </p:spTree>
    <p:extLst>
      <p:ext uri="{BB962C8B-B14F-4D97-AF65-F5344CB8AC3E}">
        <p14:creationId xmlns:p14="http://schemas.microsoft.com/office/powerpoint/2010/main" val="411875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 animBg="1"/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B6E01-928E-4818-9CE2-4618DE211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2007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C2D28F-54A5-4CFF-A832-B99C2F1CE91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EFD8A4E-03ED-4F66-8FE4-066E24C2964E}"/>
              </a:ext>
            </a:extLst>
          </p:cNvPr>
          <p:cNvSpPr/>
          <p:nvPr/>
        </p:nvSpPr>
        <p:spPr>
          <a:xfrm>
            <a:off x="208871" y="24971"/>
            <a:ext cx="11828477" cy="6636058"/>
          </a:xfrm>
          <a:prstGeom prst="roundRect">
            <a:avLst/>
          </a:prstGeom>
          <a:gradFill>
            <a:gsLst>
              <a:gs pos="0">
                <a:srgbClr val="00FF99">
                  <a:alpha val="32000"/>
                </a:srgbClr>
              </a:gs>
              <a:gs pos="39000">
                <a:srgbClr val="0000FF">
                  <a:alpha val="39000"/>
                </a:srgbClr>
              </a:gs>
              <a:gs pos="68000">
                <a:srgbClr val="FFFF00">
                  <a:alpha val="41000"/>
                </a:srgbClr>
              </a:gs>
              <a:gs pos="100000">
                <a:srgbClr val="9966FF">
                  <a:alpha val="64000"/>
                </a:srgbClr>
              </a:gs>
            </a:gsLst>
            <a:lin ang="5400000" scaled="1"/>
          </a:gradFill>
          <a:ln>
            <a:noFill/>
          </a:ln>
          <a:scene3d>
            <a:camera prst="orthographicFront"/>
            <a:lightRig rig="sunset" dir="t"/>
          </a:scene3d>
          <a:sp3d>
            <a:bevelT w="241300" h="1143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4800" b="1" i="0" u="none" strike="noStrike" kern="1200" cap="none" spc="0" normalizeH="0" baseline="0" noProof="0" dirty="0">
              <a:ln w="19050">
                <a:solidFill>
                  <a:srgbClr val="0045D0"/>
                </a:solidFill>
              </a:ln>
              <a:solidFill>
                <a:srgbClr val="0000FF"/>
              </a:solidFill>
              <a:effectLst>
                <a:glow rad="101600">
                  <a:srgbClr val="7030A0"/>
                </a:glow>
                <a:outerShdw blurRad="50800" dist="50800" dir="5400000" algn="ctr" rotWithShape="0">
                  <a:srgbClr val="FFFF00"/>
                </a:outerShdw>
              </a:effectLst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2E11DF-B32D-4A5B-AF9D-2CDA2C202B2B}"/>
              </a:ext>
            </a:extLst>
          </p:cNvPr>
          <p:cNvSpPr/>
          <p:nvPr/>
        </p:nvSpPr>
        <p:spPr>
          <a:xfrm>
            <a:off x="154652" y="94610"/>
            <a:ext cx="5542763" cy="73884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0045D0"/>
            </a:solidFill>
          </a:ln>
          <a:scene3d>
            <a:camera prst="orthographicFront"/>
            <a:lightRig rig="threePt" dir="t"/>
          </a:scene3d>
          <a:sp3d>
            <a:bevelT w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0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Descriptive Perspectives.</a:t>
            </a:r>
            <a:endParaRPr kumimoji="0" lang="en-CA" sz="4000" b="1" i="0" u="none" strike="noStrike" kern="1200" cap="none" spc="0" normalizeH="0" baseline="0" noProof="0" dirty="0">
              <a:ln w="19050">
                <a:solidFill>
                  <a:srgbClr val="0045D0"/>
                </a:solidFill>
              </a:ln>
              <a:solidFill>
                <a:srgbClr val="00FFFF"/>
              </a:solidFill>
              <a:effectLst>
                <a:glow rad="50800">
                  <a:srgbClr val="7030A0"/>
                </a:glow>
                <a:outerShdw blurRad="50800" dist="50800" dir="5400000" algn="ctr" rotWithShape="0">
                  <a:srgbClr val="FFFF00"/>
                </a:outerShdw>
              </a:effectLst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pic>
        <p:nvPicPr>
          <p:cNvPr id="9" name="Picture 2" descr="The Food on Your Plate | theTrumpet.com">
            <a:extLst>
              <a:ext uri="{FF2B5EF4-FFF2-40B4-BE49-F238E27FC236}">
                <a16:creationId xmlns:a16="http://schemas.microsoft.com/office/drawing/2014/main" id="{6BD007DF-9B32-45AD-967C-90553E698F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1510678" y="2379912"/>
            <a:ext cx="5425857" cy="26944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9D7E803-9900-41C0-A9C1-11F6B64959B9}"/>
              </a:ext>
            </a:extLst>
          </p:cNvPr>
          <p:cNvSpPr/>
          <p:nvPr/>
        </p:nvSpPr>
        <p:spPr>
          <a:xfrm>
            <a:off x="377174" y="967192"/>
            <a:ext cx="2694465" cy="554414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you are </a:t>
            </a:r>
            <a:r>
              <a:rPr kumimoji="0" lang="en-CA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50800" dist="50800" dir="5400000" sx="102000" sy="102000" algn="ctr" rotWithShape="0">
                    <a:srgbClr val="FF99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describing</a:t>
            </a: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very important  covenant meal, would your visual description appear like the picture(s)?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7F1BBA0-BFFD-4DAE-95BE-92E32FF92841}"/>
              </a:ext>
            </a:extLst>
          </p:cNvPr>
          <p:cNvSpPr/>
          <p:nvPr/>
        </p:nvSpPr>
        <p:spPr>
          <a:xfrm>
            <a:off x="6339526" y="135906"/>
            <a:ext cx="5350107" cy="1562915"/>
          </a:xfrm>
          <a:prstGeom prst="rect">
            <a:avLst/>
          </a:prstGeom>
          <a:solidFill>
            <a:srgbClr val="FFFF00"/>
          </a:solidFill>
          <a:ln w="38100">
            <a:solidFill>
              <a:srgbClr val="0045D0"/>
            </a:solidFill>
          </a:ln>
          <a:scene3d>
            <a:camera prst="orthographicFront"/>
            <a:lightRig rig="threePt" dir="t"/>
          </a:scene3d>
          <a:sp3d>
            <a:bevelT w="152400" h="12065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8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&amp; the tequfah?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8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prstClr val="black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Why “a Plate”?</a:t>
            </a:r>
            <a:endParaRPr kumimoji="0" lang="en-CA" sz="4800" b="1" i="0" u="none" strike="noStrike" kern="1200" cap="none" spc="0" normalizeH="0" baseline="0" noProof="0" dirty="0">
              <a:ln w="19050">
                <a:solidFill>
                  <a:srgbClr val="0045D0"/>
                </a:solidFill>
              </a:ln>
              <a:solidFill>
                <a:prstClr val="black"/>
              </a:solidFill>
              <a:effectLst>
                <a:glow rad="50800">
                  <a:srgbClr val="7030A0"/>
                </a:glow>
                <a:outerShdw blurRad="50800" dist="50800" dir="5400000" algn="ctr" rotWithShape="0">
                  <a:srgbClr val="FFFF00"/>
                </a:outerShdw>
              </a:effectLst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78131CA6-3783-4216-BD8A-090D101C8ECB}"/>
              </a:ext>
            </a:extLst>
          </p:cNvPr>
          <p:cNvSpPr/>
          <p:nvPr/>
        </p:nvSpPr>
        <p:spPr>
          <a:xfrm>
            <a:off x="7415685" y="2903973"/>
            <a:ext cx="2694467" cy="2572378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AD6C12D-9B1C-4731-9465-E6A049EE428D}"/>
              </a:ext>
            </a:extLst>
          </p:cNvPr>
          <p:cNvSpPr/>
          <p:nvPr/>
        </p:nvSpPr>
        <p:spPr>
          <a:xfrm>
            <a:off x="8442539" y="2562330"/>
            <a:ext cx="882828" cy="3429248"/>
          </a:xfrm>
          <a:prstGeom prst="ellipse">
            <a:avLst/>
          </a:prstGeom>
          <a:noFill/>
          <a:ln w="1778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905B89A-9449-4F13-ACD2-9883C20FD1DF}"/>
              </a:ext>
            </a:extLst>
          </p:cNvPr>
          <p:cNvSpPr/>
          <p:nvPr/>
        </p:nvSpPr>
        <p:spPr>
          <a:xfrm>
            <a:off x="8287887" y="2918531"/>
            <a:ext cx="622998" cy="2557819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F604BF-72C7-469B-953A-B1CFD419DFFE}"/>
              </a:ext>
            </a:extLst>
          </p:cNvPr>
          <p:cNvSpPr/>
          <p:nvPr/>
        </p:nvSpPr>
        <p:spPr>
          <a:xfrm>
            <a:off x="5450902" y="1782803"/>
            <a:ext cx="2046064" cy="42404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the red </a:t>
            </a:r>
            <a:r>
              <a:rPr kumimoji="0" lang="en-CA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CIRCUIT</a:t>
            </a: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“</a:t>
            </a:r>
            <a:r>
              <a:rPr kumimoji="0" lang="en-CA" sz="32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straight line</a:t>
            </a: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 measuring</a:t>
            </a:r>
            <a:r>
              <a:rPr kumimoji="0" lang="en-CA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tape,</a:t>
            </a: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CA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stam</a:t>
            </a:r>
            <a:r>
              <a:rPr kumimoji="0" lang="en-CA" sz="32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  <a:r>
              <a:rPr kumimoji="0" lang="en-CA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 out like a </a:t>
            </a:r>
            <a:r>
              <a:rPr kumimoji="0" lang="en-CA" sz="32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srgbClr val="FF9966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  <a:r>
              <a:rPr kumimoji="0" lang="en-CA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srgbClr val="FF9966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late</a:t>
            </a: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?”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DB93CF9-7B70-470D-A3DE-8C0858DF36E3}"/>
              </a:ext>
            </a:extLst>
          </p:cNvPr>
          <p:cNvSpPr/>
          <p:nvPr/>
        </p:nvSpPr>
        <p:spPr>
          <a:xfrm>
            <a:off x="7497956" y="3913832"/>
            <a:ext cx="1716386" cy="552659"/>
          </a:xfrm>
          <a:prstGeom prst="roundRect">
            <a:avLst>
              <a:gd name="adj" fmla="val 3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Earth?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4F0D75-510E-42A7-B6D5-B75C222E6FB5}"/>
              </a:ext>
            </a:extLst>
          </p:cNvPr>
          <p:cNvSpPr/>
          <p:nvPr/>
        </p:nvSpPr>
        <p:spPr>
          <a:xfrm>
            <a:off x="10068365" y="2099455"/>
            <a:ext cx="1853056" cy="42404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Does it also  provide coverage </a:t>
            </a:r>
            <a:r>
              <a:rPr kumimoji="0" lang="en-CA" sz="32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glow rad="101600">
                    <a:srgbClr val="FFFF00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until the </a:t>
            </a:r>
            <a:r>
              <a:rPr kumimoji="0" lang="en-CA" sz="3200" b="1" i="0" u="sng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rgbClr val="FFFF00"/>
                  </a:glow>
                </a:effectLst>
                <a:uLnTx/>
                <a:uFillTx/>
                <a:latin typeface="Ravie" panose="04040805050809020602" pitchFamily="82" charset="0"/>
              </a:rPr>
              <a:t>ENDS</a:t>
            </a:r>
            <a:r>
              <a:rPr kumimoji="0" lang="en-CA" sz="3200" b="1" i="0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glow rad="101600">
                    <a:srgbClr val="FFFF00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CA" sz="3200" b="1" i="0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glow rad="101600">
                    <a:srgbClr val="FFFF00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32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glow rad="101600">
                    <a:srgbClr val="FFFF00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of the earth</a:t>
            </a: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glow rad="101600">
                    <a:srgbClr val="FFFF00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449098D-DD08-425D-9A75-878C2E7D6BCE}"/>
              </a:ext>
            </a:extLst>
          </p:cNvPr>
          <p:cNvSpPr/>
          <p:nvPr/>
        </p:nvSpPr>
        <p:spPr>
          <a:xfrm>
            <a:off x="6035031" y="6191451"/>
            <a:ext cx="4033333" cy="454782"/>
          </a:xfrm>
          <a:prstGeom prst="rect">
            <a:avLst/>
          </a:prstGeom>
          <a:solidFill>
            <a:schemeClr val="tx1"/>
          </a:solidFill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dirty="0"/>
              <a:t>Where is “the end”?</a:t>
            </a:r>
          </a:p>
        </p:txBody>
      </p:sp>
    </p:spTree>
    <p:extLst>
      <p:ext uri="{BB962C8B-B14F-4D97-AF65-F5344CB8AC3E}">
        <p14:creationId xmlns:p14="http://schemas.microsoft.com/office/powerpoint/2010/main" val="107904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3" grpId="0" animBg="1"/>
      <p:bldP spid="12" grpId="0" animBg="1"/>
      <p:bldP spid="14" grpId="0"/>
      <p:bldP spid="15" grpId="0"/>
      <p:bldP spid="18" grpId="0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B6E01-928E-4818-9CE2-4618DE211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2007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C2D28F-54A5-4CFF-A832-B99C2F1CE91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EFD8A4E-03ED-4F66-8FE4-066E24C2964E}"/>
              </a:ext>
            </a:extLst>
          </p:cNvPr>
          <p:cNvSpPr/>
          <p:nvPr/>
        </p:nvSpPr>
        <p:spPr>
          <a:xfrm>
            <a:off x="154653" y="108950"/>
            <a:ext cx="11882695" cy="6636058"/>
          </a:xfrm>
          <a:prstGeom prst="roundRect">
            <a:avLst/>
          </a:prstGeom>
          <a:gradFill>
            <a:gsLst>
              <a:gs pos="0">
                <a:srgbClr val="00FF99">
                  <a:alpha val="32000"/>
                </a:srgbClr>
              </a:gs>
              <a:gs pos="39000">
                <a:srgbClr val="0000FF">
                  <a:alpha val="39000"/>
                </a:srgbClr>
              </a:gs>
              <a:gs pos="68000">
                <a:srgbClr val="FFFF00">
                  <a:alpha val="41000"/>
                </a:srgbClr>
              </a:gs>
              <a:gs pos="100000">
                <a:srgbClr val="9966FF">
                  <a:alpha val="64000"/>
                </a:srgbClr>
              </a:gs>
            </a:gsLst>
            <a:lin ang="5400000" scaled="1"/>
          </a:gradFill>
          <a:ln>
            <a:noFill/>
          </a:ln>
          <a:scene3d>
            <a:camera prst="orthographicFront"/>
            <a:lightRig rig="sunset" dir="t"/>
          </a:scene3d>
          <a:sp3d>
            <a:bevelT w="241300" h="1143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4800" b="1" i="0" u="none" strike="noStrike" kern="1200" cap="none" spc="0" normalizeH="0" baseline="0" noProof="0" dirty="0">
              <a:ln w="19050">
                <a:solidFill>
                  <a:srgbClr val="0045D0"/>
                </a:solidFill>
              </a:ln>
              <a:solidFill>
                <a:srgbClr val="0000FF"/>
              </a:solidFill>
              <a:effectLst>
                <a:glow rad="101600">
                  <a:srgbClr val="7030A0"/>
                </a:glow>
                <a:outerShdw blurRad="50800" dist="50800" dir="5400000" algn="ctr" rotWithShape="0">
                  <a:srgbClr val="FFFF00"/>
                </a:outerShdw>
              </a:effectLst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78131CA6-3783-4216-BD8A-090D101C8ECB}"/>
              </a:ext>
            </a:extLst>
          </p:cNvPr>
          <p:cNvSpPr/>
          <p:nvPr/>
        </p:nvSpPr>
        <p:spPr>
          <a:xfrm>
            <a:off x="7525726" y="1889092"/>
            <a:ext cx="2706818" cy="2572378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AD6C12D-9B1C-4731-9465-E6A049EE428D}"/>
              </a:ext>
            </a:extLst>
          </p:cNvPr>
          <p:cNvSpPr/>
          <p:nvPr/>
        </p:nvSpPr>
        <p:spPr>
          <a:xfrm>
            <a:off x="8714792" y="1497209"/>
            <a:ext cx="468349" cy="3429248"/>
          </a:xfrm>
          <a:prstGeom prst="ellipse">
            <a:avLst/>
          </a:prstGeom>
          <a:noFill/>
          <a:ln w="1778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F604BF-72C7-469B-953A-B1CFD419DFFE}"/>
              </a:ext>
            </a:extLst>
          </p:cNvPr>
          <p:cNvSpPr/>
          <p:nvPr/>
        </p:nvSpPr>
        <p:spPr>
          <a:xfrm>
            <a:off x="4459563" y="1027571"/>
            <a:ext cx="2205793" cy="5312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Perhaps a </a:t>
            </a:r>
            <a:r>
              <a:rPr kumimoji="0" lang="en-CA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DOUBLE</a:t>
            </a: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Tequfah (circuit) would cover – </a:t>
            </a:r>
            <a:b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the ends</a:t>
            </a:r>
            <a:r>
              <a:rPr kumimoji="0" lang="en-CA" sz="32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the earth </a:t>
            </a:r>
            <a:r>
              <a:rPr kumimoji="0" lang="en-CA" sz="32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better?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FBCD4AF-DF6C-49F1-B33E-1CA1741C4805}"/>
              </a:ext>
            </a:extLst>
          </p:cNvPr>
          <p:cNvSpPr/>
          <p:nvPr/>
        </p:nvSpPr>
        <p:spPr>
          <a:xfrm>
            <a:off x="7272644" y="1587611"/>
            <a:ext cx="3241799" cy="3249254"/>
          </a:xfrm>
          <a:prstGeom prst="ellipse">
            <a:avLst/>
          </a:prstGeom>
          <a:noFill/>
          <a:ln w="1778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The Food on Your Plate | theTrumpet.com">
            <a:extLst>
              <a:ext uri="{FF2B5EF4-FFF2-40B4-BE49-F238E27FC236}">
                <a16:creationId xmlns:a16="http://schemas.microsoft.com/office/drawing/2014/main" id="{6BD007DF-9B32-45AD-967C-90553E698F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-388980" y="2336482"/>
            <a:ext cx="5425857" cy="26944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E2E11DF-B32D-4A5B-AF9D-2CDA2C202B2B}"/>
              </a:ext>
            </a:extLst>
          </p:cNvPr>
          <p:cNvSpPr/>
          <p:nvPr/>
        </p:nvSpPr>
        <p:spPr>
          <a:xfrm>
            <a:off x="154652" y="94610"/>
            <a:ext cx="6050839" cy="73884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0045D0"/>
            </a:solidFill>
          </a:ln>
          <a:scene3d>
            <a:camera prst="orthographicFront"/>
            <a:lightRig rig="threePt" dir="t"/>
          </a:scene3d>
          <a:sp3d>
            <a:bevelT w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0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Descriptive Perspective #2</a:t>
            </a:r>
            <a:endParaRPr kumimoji="0" lang="en-CA" sz="4000" b="1" i="0" u="none" strike="noStrike" kern="1200" cap="none" spc="0" normalizeH="0" baseline="0" noProof="0" dirty="0">
              <a:ln w="19050">
                <a:solidFill>
                  <a:srgbClr val="0045D0"/>
                </a:solidFill>
              </a:ln>
              <a:solidFill>
                <a:srgbClr val="00FFFF"/>
              </a:solidFill>
              <a:effectLst>
                <a:glow rad="50800">
                  <a:srgbClr val="7030A0"/>
                </a:glow>
                <a:outerShdw blurRad="50800" dist="50800" dir="5400000" algn="ctr" rotWithShape="0">
                  <a:srgbClr val="FFFF00"/>
                </a:outerShdw>
              </a:effectLst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905B89A-9449-4F13-ACD2-9883C20FD1DF}"/>
              </a:ext>
            </a:extLst>
          </p:cNvPr>
          <p:cNvSpPr/>
          <p:nvPr/>
        </p:nvSpPr>
        <p:spPr>
          <a:xfrm>
            <a:off x="8373644" y="1903651"/>
            <a:ext cx="625854" cy="2557819"/>
          </a:xfrm>
          <a:prstGeom prst="round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DB93CF9-7B70-470D-A3DE-8C0858DF36E3}"/>
              </a:ext>
            </a:extLst>
          </p:cNvPr>
          <p:cNvSpPr/>
          <p:nvPr/>
        </p:nvSpPr>
        <p:spPr>
          <a:xfrm>
            <a:off x="7546311" y="2876341"/>
            <a:ext cx="1716386" cy="552659"/>
          </a:xfrm>
          <a:prstGeom prst="roundRect">
            <a:avLst>
              <a:gd name="adj" fmla="val 3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Earth?</a:t>
            </a:r>
          </a:p>
        </p:txBody>
      </p:sp>
    </p:spTree>
    <p:extLst>
      <p:ext uri="{BB962C8B-B14F-4D97-AF65-F5344CB8AC3E}">
        <p14:creationId xmlns:p14="http://schemas.microsoft.com/office/powerpoint/2010/main" val="98592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B6E01-928E-4818-9CE2-4618DE211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2007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C2D28F-54A5-4CFF-A832-B99C2F1CE91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EFD8A4E-03ED-4F66-8FE4-066E24C2964E}"/>
              </a:ext>
            </a:extLst>
          </p:cNvPr>
          <p:cNvSpPr/>
          <p:nvPr/>
        </p:nvSpPr>
        <p:spPr>
          <a:xfrm>
            <a:off x="154652" y="117014"/>
            <a:ext cx="11882697" cy="6636058"/>
          </a:xfrm>
          <a:prstGeom prst="roundRect">
            <a:avLst/>
          </a:prstGeom>
          <a:gradFill>
            <a:gsLst>
              <a:gs pos="0">
                <a:srgbClr val="00FF99">
                  <a:alpha val="32000"/>
                </a:srgbClr>
              </a:gs>
              <a:gs pos="39000">
                <a:srgbClr val="0000FF">
                  <a:alpha val="39000"/>
                </a:srgbClr>
              </a:gs>
              <a:gs pos="68000">
                <a:srgbClr val="FFFF00">
                  <a:alpha val="41000"/>
                </a:srgbClr>
              </a:gs>
              <a:gs pos="100000">
                <a:srgbClr val="9966FF">
                  <a:alpha val="64000"/>
                </a:srgbClr>
              </a:gs>
            </a:gsLst>
            <a:lin ang="5400000" scaled="1"/>
          </a:gradFill>
          <a:ln>
            <a:noFill/>
          </a:ln>
          <a:scene3d>
            <a:camera prst="orthographicFront"/>
            <a:lightRig rig="sunset" dir="t"/>
          </a:scene3d>
          <a:sp3d>
            <a:bevelT w="241300" h="1143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4800" b="1" i="0" u="none" strike="noStrike" kern="1200" cap="none" spc="0" normalizeH="0" baseline="0" noProof="0" dirty="0">
              <a:ln w="19050">
                <a:solidFill>
                  <a:srgbClr val="0045D0"/>
                </a:solidFill>
              </a:ln>
              <a:solidFill>
                <a:srgbClr val="0000FF"/>
              </a:solidFill>
              <a:effectLst>
                <a:glow rad="101600">
                  <a:srgbClr val="7030A0"/>
                </a:glow>
                <a:outerShdw blurRad="50800" dist="50800" dir="5400000" algn="ctr" rotWithShape="0">
                  <a:srgbClr val="FFFF00"/>
                </a:outerShdw>
              </a:effectLst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2E11DF-B32D-4A5B-AF9D-2CDA2C202B2B}"/>
              </a:ext>
            </a:extLst>
          </p:cNvPr>
          <p:cNvSpPr/>
          <p:nvPr/>
        </p:nvSpPr>
        <p:spPr>
          <a:xfrm>
            <a:off x="434962" y="295745"/>
            <a:ext cx="6920850" cy="73884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0045D0"/>
            </a:solidFill>
          </a:ln>
          <a:scene3d>
            <a:camera prst="orthographicFront"/>
            <a:lightRig rig="threePt" dir="t"/>
          </a:scene3d>
          <a:sp3d>
            <a:bevelT w="1016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0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Descriptive Perspective</a:t>
            </a:r>
            <a:r>
              <a:rPr kumimoji="0" lang="en-CA" sz="4000" b="0" i="0" u="none" strike="noStrike" kern="1200" cap="none" spc="0" normalizeH="0" noProof="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kumimoji="0" lang="en-CA" sz="4000" b="1" i="0" u="none" strike="noStrike" kern="1200" cap="none" spc="0" normalizeH="0" noProof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Bodoni MT" panose="02070603080606020203" pitchFamily="18" charset="0"/>
              </a:rPr>
              <a:t>Torah</a:t>
            </a:r>
            <a:endParaRPr kumimoji="0" lang="en-CA" sz="4000" b="1" i="0" u="none" strike="noStrike" kern="1200" cap="none" spc="0" normalizeH="0" baseline="0" noProof="0" dirty="0">
              <a:ln w="19050">
                <a:solidFill>
                  <a:srgbClr val="0045D0"/>
                </a:solidFill>
              </a:ln>
              <a:solidFill>
                <a:srgbClr val="0000FF"/>
              </a:solidFill>
              <a:effectLst>
                <a:glow rad="50800">
                  <a:srgbClr val="7030A0"/>
                </a:glow>
                <a:outerShdw blurRad="50800" dist="50800" dir="5400000" algn="ctr" rotWithShape="0">
                  <a:srgbClr val="FFFF00"/>
                </a:outerShdw>
              </a:effectLst>
              <a:uLnTx/>
              <a:uFillTx/>
              <a:latin typeface="Bodoni MT" panose="02070603080606020203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F604BF-72C7-469B-953A-B1CFD419DFFE}"/>
              </a:ext>
            </a:extLst>
          </p:cNvPr>
          <p:cNvSpPr/>
          <p:nvPr/>
        </p:nvSpPr>
        <p:spPr>
          <a:xfrm>
            <a:off x="424873" y="772855"/>
            <a:ext cx="5142156" cy="5877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sng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Or</a:t>
            </a:r>
            <a:r>
              <a:rPr kumimoji="0" lang="en-CA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 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Perhaps </a:t>
            </a:r>
            <a:r>
              <a:rPr kumimoji="0" lang="en-CA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0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Yahuah’s </a:t>
            </a:r>
            <a:r>
              <a:rPr kumimoji="0" lang="en-CA" sz="3200" b="1" i="0" u="sng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0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sin</a:t>
            </a:r>
            <a:r>
              <a:rPr kumimoji="0" lang="en-CA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0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g</a:t>
            </a:r>
            <a:r>
              <a:rPr kumimoji="0" lang="en-CA" sz="3200" b="1" i="0" u="sng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0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le</a:t>
            </a:r>
            <a:r>
              <a:rPr kumimoji="0" lang="en-CA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0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Tequfah</a:t>
            </a:r>
            <a:r>
              <a:rPr kumimoji="0" lang="en-CA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(</a:t>
            </a:r>
            <a:r>
              <a:rPr kumimoji="0" lang="en-CA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0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circuit,</a:t>
            </a:r>
            <a:r>
              <a:rPr kumimoji="0" lang="en-CA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CA" sz="32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en-CA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CA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BLUE LINE</a:t>
            </a:r>
            <a:r>
              <a:rPr kumimoji="0" lang="en-CA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)</a:t>
            </a:r>
            <a:r>
              <a:rPr kumimoji="0" lang="en-CA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E983DD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CA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E983DD"/>
                </a:solidFill>
                <a:effectLst>
                  <a:outerShdw blurRad="50800" dist="50800" dir="5400000" algn="ctr" rotWithShape="0">
                    <a:srgbClr val="FF9900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STRETECHED OUT IN A STRAIGHT LINE</a:t>
            </a:r>
            <a:r>
              <a:rPr kumimoji="0" lang="en-CA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E983DD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, </a:t>
            </a:r>
            <a:r>
              <a:rPr kumimoji="0" lang="en-CA" sz="3200" b="1" i="0" u="sng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STAMPED OUT LIKE A PLATE</a:t>
            </a:r>
            <a:r>
              <a:rPr kumimoji="0" lang="en-CA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, </a:t>
            </a:r>
            <a:r>
              <a:rPr kumimoji="0" lang="en-CA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fulfills His command quite effectively?</a:t>
            </a:r>
            <a:endParaRPr kumimoji="0" lang="en-CA" sz="32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2E6C3B8-26B2-4588-832E-8BE143D8EB47}"/>
              </a:ext>
            </a:extLst>
          </p:cNvPr>
          <p:cNvSpPr/>
          <p:nvPr/>
        </p:nvSpPr>
        <p:spPr>
          <a:xfrm>
            <a:off x="5657322" y="3499454"/>
            <a:ext cx="5514647" cy="1549351"/>
          </a:xfrm>
          <a:prstGeom prst="rect">
            <a:avLst/>
          </a:prstGeom>
          <a:solidFill>
            <a:srgbClr val="00FFFF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045D91B-9FBB-4D6E-BE00-949963B69625}"/>
              </a:ext>
            </a:extLst>
          </p:cNvPr>
          <p:cNvSpPr/>
          <p:nvPr/>
        </p:nvSpPr>
        <p:spPr>
          <a:xfrm>
            <a:off x="5612175" y="2230767"/>
            <a:ext cx="5576048" cy="5505829"/>
          </a:xfrm>
          <a:prstGeom prst="ellipse">
            <a:avLst/>
          </a:prstGeom>
          <a:solidFill>
            <a:srgbClr val="00B050"/>
          </a:solidFill>
          <a:scene3d>
            <a:camera prst="isometricOffAxis1Top">
              <a:rot lat="17827243" lon="17266537" rev="4444446"/>
            </a:camera>
            <a:lightRig rig="sunse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FC5BCC8-A9FC-433E-9807-349570358EEF}"/>
              </a:ext>
            </a:extLst>
          </p:cNvPr>
          <p:cNvSpPr/>
          <p:nvPr/>
        </p:nvSpPr>
        <p:spPr>
          <a:xfrm>
            <a:off x="5612175" y="463189"/>
            <a:ext cx="5576048" cy="5680118"/>
          </a:xfrm>
          <a:prstGeom prst="ellipse">
            <a:avLst/>
          </a:prstGeom>
          <a:solidFill>
            <a:srgbClr val="00FFFF"/>
          </a:solidFill>
          <a:ln w="76200">
            <a:solidFill>
              <a:srgbClr val="0000FF"/>
            </a:solidFill>
          </a:ln>
          <a:scene3d>
            <a:camera prst="isometricOffAxis1Top">
              <a:rot lat="17827243" lon="17266537" rev="4444446"/>
            </a:camera>
            <a:lightRig rig="threePt" dir="t"/>
          </a:scene3d>
          <a:sp3d>
            <a:bevelT w="31750" h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2ACF7E8-D7F7-4BEE-8498-A0CB2965ADA7}"/>
              </a:ext>
            </a:extLst>
          </p:cNvPr>
          <p:cNvCxnSpPr>
            <a:cxnSpLocks/>
          </p:cNvCxnSpPr>
          <p:nvPr/>
        </p:nvCxnSpPr>
        <p:spPr>
          <a:xfrm>
            <a:off x="5612175" y="3527236"/>
            <a:ext cx="0" cy="1549369"/>
          </a:xfrm>
          <a:prstGeom prst="line">
            <a:avLst/>
          </a:prstGeom>
          <a:ln w="76200">
            <a:solidFill>
              <a:srgbClr val="00FF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9CD6233-ACE6-4696-AF06-B85118AAD96D}"/>
              </a:ext>
            </a:extLst>
          </p:cNvPr>
          <p:cNvCxnSpPr>
            <a:cxnSpLocks/>
          </p:cNvCxnSpPr>
          <p:nvPr/>
        </p:nvCxnSpPr>
        <p:spPr>
          <a:xfrm>
            <a:off x="11208789" y="3527236"/>
            <a:ext cx="0" cy="1549369"/>
          </a:xfrm>
          <a:prstGeom prst="line">
            <a:avLst/>
          </a:prstGeom>
          <a:ln w="76200">
            <a:solidFill>
              <a:srgbClr val="00FF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E717212-EBB2-41B6-A15B-60A72B621DDA}"/>
              </a:ext>
            </a:extLst>
          </p:cNvPr>
          <p:cNvCxnSpPr>
            <a:cxnSpLocks/>
          </p:cNvCxnSpPr>
          <p:nvPr/>
        </p:nvCxnSpPr>
        <p:spPr>
          <a:xfrm flipH="1">
            <a:off x="8190570" y="3328064"/>
            <a:ext cx="179369" cy="363478"/>
          </a:xfrm>
          <a:prstGeom prst="line">
            <a:avLst/>
          </a:prstGeom>
          <a:ln w="38100">
            <a:solidFill>
              <a:srgbClr val="99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17684D7-7DFD-4020-B96A-9A0225609C58}"/>
              </a:ext>
            </a:extLst>
          </p:cNvPr>
          <p:cNvCxnSpPr>
            <a:cxnSpLocks/>
          </p:cNvCxnSpPr>
          <p:nvPr/>
        </p:nvCxnSpPr>
        <p:spPr>
          <a:xfrm flipH="1">
            <a:off x="7385178" y="3328064"/>
            <a:ext cx="984762" cy="327251"/>
          </a:xfrm>
          <a:prstGeom prst="line">
            <a:avLst/>
          </a:prstGeom>
          <a:ln w="38100">
            <a:solidFill>
              <a:srgbClr val="99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116DA99-0B50-4996-B08D-66029BB0713C}"/>
              </a:ext>
            </a:extLst>
          </p:cNvPr>
          <p:cNvCxnSpPr>
            <a:cxnSpLocks/>
          </p:cNvCxnSpPr>
          <p:nvPr/>
        </p:nvCxnSpPr>
        <p:spPr>
          <a:xfrm flipH="1">
            <a:off x="6341686" y="3328064"/>
            <a:ext cx="2028254" cy="216088"/>
          </a:xfrm>
          <a:prstGeom prst="line">
            <a:avLst/>
          </a:prstGeom>
          <a:ln w="38100">
            <a:solidFill>
              <a:srgbClr val="99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333D598-D66A-4FE5-B225-940187F8D706}"/>
              </a:ext>
            </a:extLst>
          </p:cNvPr>
          <p:cNvCxnSpPr>
            <a:cxnSpLocks/>
          </p:cNvCxnSpPr>
          <p:nvPr/>
        </p:nvCxnSpPr>
        <p:spPr>
          <a:xfrm flipH="1" flipV="1">
            <a:off x="6341686" y="3049300"/>
            <a:ext cx="2028253" cy="278765"/>
          </a:xfrm>
          <a:prstGeom prst="line">
            <a:avLst/>
          </a:prstGeom>
          <a:ln w="38100">
            <a:solidFill>
              <a:srgbClr val="99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AC0D341-3C98-43D7-87A0-C76DA62452BC}"/>
              </a:ext>
            </a:extLst>
          </p:cNvPr>
          <p:cNvCxnSpPr>
            <a:cxnSpLocks/>
          </p:cNvCxnSpPr>
          <p:nvPr/>
        </p:nvCxnSpPr>
        <p:spPr>
          <a:xfrm flipH="1" flipV="1">
            <a:off x="7410279" y="2924288"/>
            <a:ext cx="959661" cy="403777"/>
          </a:xfrm>
          <a:prstGeom prst="line">
            <a:avLst/>
          </a:prstGeom>
          <a:ln w="38100">
            <a:solidFill>
              <a:srgbClr val="99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E36C8D2-91EA-4F2E-AF55-9F68FA543119}"/>
              </a:ext>
            </a:extLst>
          </p:cNvPr>
          <p:cNvCxnSpPr>
            <a:cxnSpLocks/>
          </p:cNvCxnSpPr>
          <p:nvPr/>
        </p:nvCxnSpPr>
        <p:spPr>
          <a:xfrm flipH="1" flipV="1">
            <a:off x="8295867" y="2891934"/>
            <a:ext cx="74074" cy="436132"/>
          </a:xfrm>
          <a:prstGeom prst="line">
            <a:avLst/>
          </a:prstGeom>
          <a:ln w="38100">
            <a:solidFill>
              <a:srgbClr val="99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B7D47B2-A46D-46CC-B6A8-84323C8C31B9}"/>
              </a:ext>
            </a:extLst>
          </p:cNvPr>
          <p:cNvCxnSpPr>
            <a:cxnSpLocks/>
          </p:cNvCxnSpPr>
          <p:nvPr/>
        </p:nvCxnSpPr>
        <p:spPr>
          <a:xfrm>
            <a:off x="8400199" y="3336435"/>
            <a:ext cx="627313" cy="355107"/>
          </a:xfrm>
          <a:prstGeom prst="line">
            <a:avLst/>
          </a:prstGeom>
          <a:ln w="38100">
            <a:solidFill>
              <a:srgbClr val="99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D33BE80-2095-4026-AD76-0CF6F73056A4}"/>
              </a:ext>
            </a:extLst>
          </p:cNvPr>
          <p:cNvCxnSpPr>
            <a:cxnSpLocks/>
          </p:cNvCxnSpPr>
          <p:nvPr/>
        </p:nvCxnSpPr>
        <p:spPr>
          <a:xfrm flipV="1">
            <a:off x="8369938" y="2924288"/>
            <a:ext cx="682675" cy="403778"/>
          </a:xfrm>
          <a:prstGeom prst="line">
            <a:avLst/>
          </a:prstGeom>
          <a:ln w="38100">
            <a:solidFill>
              <a:srgbClr val="99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53F43C9-94A3-4A05-90E8-F4D1C2F2C184}"/>
              </a:ext>
            </a:extLst>
          </p:cNvPr>
          <p:cNvCxnSpPr>
            <a:cxnSpLocks/>
          </p:cNvCxnSpPr>
          <p:nvPr/>
        </p:nvCxnSpPr>
        <p:spPr>
          <a:xfrm>
            <a:off x="8369938" y="3328064"/>
            <a:ext cx="2792795" cy="0"/>
          </a:xfrm>
          <a:prstGeom prst="line">
            <a:avLst/>
          </a:prstGeom>
          <a:ln w="38100">
            <a:solidFill>
              <a:srgbClr val="99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EB39E3F-CB3A-4A3F-B84F-5B0F336A0DB0}"/>
              </a:ext>
            </a:extLst>
          </p:cNvPr>
          <p:cNvCxnSpPr>
            <a:cxnSpLocks/>
          </p:cNvCxnSpPr>
          <p:nvPr/>
        </p:nvCxnSpPr>
        <p:spPr>
          <a:xfrm flipH="1">
            <a:off x="8385517" y="3024199"/>
            <a:ext cx="1947256" cy="306585"/>
          </a:xfrm>
          <a:prstGeom prst="line">
            <a:avLst/>
          </a:prstGeom>
          <a:ln w="38100">
            <a:solidFill>
              <a:srgbClr val="99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7EA0EAC-1931-452B-9D00-519F3E01AF67}"/>
              </a:ext>
            </a:extLst>
          </p:cNvPr>
          <p:cNvCxnSpPr>
            <a:cxnSpLocks/>
          </p:cNvCxnSpPr>
          <p:nvPr/>
        </p:nvCxnSpPr>
        <p:spPr>
          <a:xfrm flipH="1" flipV="1">
            <a:off x="8369941" y="3328065"/>
            <a:ext cx="1909044" cy="262704"/>
          </a:xfrm>
          <a:prstGeom prst="line">
            <a:avLst/>
          </a:prstGeom>
          <a:ln w="38100">
            <a:solidFill>
              <a:srgbClr val="99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1A59168-08D1-4375-B123-57B32C522444}"/>
              </a:ext>
            </a:extLst>
          </p:cNvPr>
          <p:cNvCxnSpPr>
            <a:cxnSpLocks/>
            <a:endCxn id="21" idx="2"/>
          </p:cNvCxnSpPr>
          <p:nvPr/>
        </p:nvCxnSpPr>
        <p:spPr>
          <a:xfrm flipH="1" flipV="1">
            <a:off x="5612175" y="3303248"/>
            <a:ext cx="2745214" cy="42362"/>
          </a:xfrm>
          <a:prstGeom prst="line">
            <a:avLst/>
          </a:prstGeom>
          <a:ln w="38100">
            <a:solidFill>
              <a:srgbClr val="99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DB93CF9-7B70-470D-A3DE-8C0858DF36E3}"/>
              </a:ext>
            </a:extLst>
          </p:cNvPr>
          <p:cNvSpPr/>
          <p:nvPr/>
        </p:nvSpPr>
        <p:spPr>
          <a:xfrm>
            <a:off x="7385178" y="4707351"/>
            <a:ext cx="1716386" cy="552659"/>
          </a:xfrm>
          <a:prstGeom prst="roundRect">
            <a:avLst>
              <a:gd name="adj" fmla="val 3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Earth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8D5AE1B-B446-42D2-A938-E9FB4F5C93BC}"/>
              </a:ext>
            </a:extLst>
          </p:cNvPr>
          <p:cNvSpPr/>
          <p:nvPr/>
        </p:nvSpPr>
        <p:spPr>
          <a:xfrm>
            <a:off x="4927106" y="5528300"/>
            <a:ext cx="7110241" cy="1121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 is </a:t>
            </a:r>
            <a:r>
              <a:rPr kumimoji="0" lang="en-CA" sz="2800" b="1" i="0" u="sng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MUCH MORE Hebraic definition</a:t>
            </a:r>
            <a:r>
              <a:rPr kumimoji="0" lang="en-CA" sz="28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proof 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 this.</a:t>
            </a:r>
            <a:r>
              <a:rPr kumimoji="0" lang="en-CA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Oh those Hebrew definitions!!  </a:t>
            </a: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</a:t>
            </a:r>
            <a:endParaRPr kumimoji="0" lang="en-CA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7" name="Picture 2">
            <a:extLst>
              <a:ext uri="{FF2B5EF4-FFF2-40B4-BE49-F238E27FC236}">
                <a16:creationId xmlns:a16="http://schemas.microsoft.com/office/drawing/2014/main" id="{8E002211-7111-41F0-B67C-7AB020D55E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77559" y="650178"/>
            <a:ext cx="3860136" cy="19169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6F301EB4-5AC6-46A6-98BB-B8671B6A4F10}"/>
              </a:ext>
            </a:extLst>
          </p:cNvPr>
          <p:cNvSpPr/>
          <p:nvPr/>
        </p:nvSpPr>
        <p:spPr>
          <a:xfrm>
            <a:off x="5122294" y="1216213"/>
            <a:ext cx="2647964" cy="1372678"/>
          </a:xfrm>
          <a:prstGeom prst="wedgeRoundRectCallout">
            <a:avLst>
              <a:gd name="adj1" fmla="val -46109"/>
              <a:gd name="adj2" fmla="val 92264"/>
              <a:gd name="adj3" fmla="val 16667"/>
            </a:avLst>
          </a:prstGeom>
          <a:solidFill>
            <a:srgbClr val="FFFF00"/>
          </a:solidFill>
          <a:ln w="38100">
            <a:solidFill>
              <a:srgbClr val="CC00FF"/>
            </a:solidFill>
          </a:ln>
          <a:scene3d>
            <a:camera prst="orthographicFront"/>
            <a:lightRig rig="threePt" dir="t"/>
          </a:scene3d>
          <a:sp3d contourW="44450">
            <a:bevelT w="120650" h="127000" prst="angle"/>
            <a:contourClr>
              <a:srgbClr val="0000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>
                <a:solidFill>
                  <a:srgbClr val="002060"/>
                </a:solidFill>
              </a:rPr>
              <a:t>Might this portray the </a:t>
            </a:r>
            <a:r>
              <a:rPr lang="en-CA" sz="2400" b="1" dirty="0" err="1">
                <a:solidFill>
                  <a:srgbClr val="002060"/>
                </a:solidFill>
                <a:effectLst>
                  <a:glow rad="127000">
                    <a:srgbClr val="00CCFF"/>
                  </a:glow>
                </a:effectLst>
              </a:rPr>
              <a:t>Quf</a:t>
            </a:r>
            <a:r>
              <a:rPr lang="en-CA" sz="2400" b="1" dirty="0">
                <a:solidFill>
                  <a:srgbClr val="002060"/>
                </a:solidFill>
                <a:effectLst>
                  <a:glow rad="127000">
                    <a:srgbClr val="00CCFF"/>
                  </a:glow>
                </a:effectLst>
              </a:rPr>
              <a:t> </a:t>
            </a:r>
            <a:r>
              <a:rPr lang="en-CA" sz="2400" b="1" dirty="0" err="1">
                <a:solidFill>
                  <a:srgbClr val="002060"/>
                </a:solidFill>
                <a:effectLst>
                  <a:glow rad="127000">
                    <a:srgbClr val="00CCFF"/>
                  </a:glow>
                </a:effectLst>
              </a:rPr>
              <a:t>Vav</a:t>
            </a:r>
            <a:r>
              <a:rPr lang="en-CA" sz="2400" b="1" dirty="0">
                <a:solidFill>
                  <a:srgbClr val="002060"/>
                </a:solidFill>
                <a:effectLst>
                  <a:glow rad="127000">
                    <a:srgbClr val="00CCFF"/>
                  </a:glow>
                </a:effectLst>
              </a:rPr>
              <a:t> </a:t>
            </a:r>
            <a:r>
              <a:rPr lang="en-CA" sz="2400" dirty="0">
                <a:solidFill>
                  <a:srgbClr val="002060"/>
                </a:solidFill>
              </a:rPr>
              <a:t>root definitions better?</a:t>
            </a:r>
          </a:p>
        </p:txBody>
      </p:sp>
    </p:spTree>
    <p:extLst>
      <p:ext uri="{BB962C8B-B14F-4D97-AF65-F5344CB8AC3E}">
        <p14:creationId xmlns:p14="http://schemas.microsoft.com/office/powerpoint/2010/main" val="106265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21" presetClass="entr" presetSubtype="1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25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15" grpId="0"/>
      <p:bldP spid="36" grpId="0"/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2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B6E01-928E-4818-9CE2-4618DE211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2007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C2D28F-54A5-4CFF-A832-B99C2F1CE91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F604BF-72C7-469B-953A-B1CFD419DFFE}"/>
              </a:ext>
            </a:extLst>
          </p:cNvPr>
          <p:cNvSpPr/>
          <p:nvPr/>
        </p:nvSpPr>
        <p:spPr>
          <a:xfrm>
            <a:off x="803092" y="416067"/>
            <a:ext cx="10372439" cy="3636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CA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CC00CC"/>
                </a:solidFill>
                <a:effectLst>
                  <a:glow rad="127000">
                    <a:srgbClr val="FFFF00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CA" sz="32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CC00CC"/>
              </a:solidFill>
              <a:effectLst>
                <a:glow rad="127000">
                  <a:srgbClr val="FFFF00"/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32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CC00CC"/>
              </a:solidFill>
              <a:effectLst>
                <a:glow rad="127000">
                  <a:srgbClr val="FFFF00"/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AE5937A7-4BFD-4900-88CF-A6AA82FAA717}"/>
              </a:ext>
            </a:extLst>
          </p:cNvPr>
          <p:cNvSpPr/>
          <p:nvPr/>
        </p:nvSpPr>
        <p:spPr>
          <a:xfrm>
            <a:off x="6619414" y="1121229"/>
            <a:ext cx="5234067" cy="5231878"/>
          </a:xfrm>
          <a:prstGeom prst="wedgeRoundRectCallout">
            <a:avLst>
              <a:gd name="adj1" fmla="val -73142"/>
              <a:gd name="adj2" fmla="val -32408"/>
              <a:gd name="adj3" fmla="val 16667"/>
            </a:avLst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419100" h="2222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 we dig deeper there could be a lot of questions.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5400" b="1" dirty="0">
                <a:solidFill>
                  <a:srgbClr val="FFFF00"/>
                </a:solidFill>
                <a:latin typeface="Calibri" panose="020F0502020204030204"/>
              </a:rPr>
              <a:t>Just hang </a:t>
            </a:r>
            <a:br>
              <a:rPr lang="en-CA" sz="5400" b="1" dirty="0">
                <a:solidFill>
                  <a:srgbClr val="FFFF00"/>
                </a:solidFill>
                <a:latin typeface="Calibri" panose="020F0502020204030204"/>
              </a:rPr>
            </a:br>
            <a:r>
              <a:rPr lang="en-CA" sz="5400" b="1" dirty="0">
                <a:solidFill>
                  <a:srgbClr val="FFFF00"/>
                </a:solidFill>
                <a:latin typeface="Calibri" panose="020F0502020204030204"/>
              </a:rPr>
              <a:t>in there!</a:t>
            </a:r>
            <a:endParaRPr kumimoji="0" lang="en-CA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F4BEB9-970F-9F00-1BE7-23D48EF59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64" b="100000" l="1144" r="937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44623" y="979830"/>
            <a:ext cx="7933823" cy="60151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Plaque 6">
            <a:extLst>
              <a:ext uri="{FF2B5EF4-FFF2-40B4-BE49-F238E27FC236}">
                <a16:creationId xmlns:a16="http://schemas.microsoft.com/office/drawing/2014/main" id="{791D67AA-2588-AEBE-4B55-D20A105FF968}"/>
              </a:ext>
            </a:extLst>
          </p:cNvPr>
          <p:cNvSpPr/>
          <p:nvPr/>
        </p:nvSpPr>
        <p:spPr>
          <a:xfrm>
            <a:off x="338519" y="169304"/>
            <a:ext cx="6950681" cy="881226"/>
          </a:xfrm>
          <a:prstGeom prst="plaque">
            <a:avLst/>
          </a:prstGeom>
          <a:solidFill>
            <a:schemeClr val="bg2">
              <a:lumMod val="90000"/>
            </a:schemeClr>
          </a:solidFill>
          <a:ln w="76200">
            <a:solidFill>
              <a:srgbClr val="998F3A"/>
            </a:solidFill>
          </a:ln>
          <a:scene3d>
            <a:camera prst="orthographicFront"/>
            <a:lightRig rig="threePt" dir="t"/>
          </a:scene3d>
          <a:sp3d>
            <a:bevelT w="222250" h="1270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3200" b="1" dirty="0">
                <a:ln w="28575">
                  <a:solidFill>
                    <a:srgbClr val="0000CC"/>
                  </a:solidFill>
                </a:ln>
                <a:solidFill>
                  <a:srgbClr val="00FFFF"/>
                </a:solidFill>
                <a:effectLst>
                  <a:outerShdw blurRad="50800" dist="50800" dir="5400000" sx="101000" sy="101000" algn="ctr" rotWithShape="0">
                    <a:srgbClr val="E983DD"/>
                  </a:outerShdw>
                </a:effectLst>
                <a:latin typeface="Snap ITC" panose="04040A07060A02020202" pitchFamily="82" charset="0"/>
              </a:rPr>
              <a:t>Something to take note of!</a:t>
            </a:r>
            <a:endParaRPr kumimoji="0" lang="en-CA" sz="1800" b="0" i="0" u="none" strike="noStrike" kern="1200" cap="none" spc="0" normalizeH="0" baseline="0" noProof="0" dirty="0">
              <a:ln w="28575">
                <a:solidFill>
                  <a:prstClr val="black"/>
                </a:solidFill>
              </a:ln>
              <a:solidFill>
                <a:srgbClr val="FF0000"/>
              </a:solidFill>
              <a:effectLst/>
              <a:uLnTx/>
              <a:uFillTx/>
              <a:latin typeface="Snap ITC" panose="04040A07060A02020202" pitchFamily="8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392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9B3D754-D402-4F28-9BFD-610BBE9E6B6D}"/>
              </a:ext>
            </a:extLst>
          </p:cNvPr>
          <p:cNvSpPr/>
          <p:nvPr/>
        </p:nvSpPr>
        <p:spPr>
          <a:xfrm>
            <a:off x="6470651" y="1130075"/>
            <a:ext cx="5654179" cy="379182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ln>
                  <a:solidFill>
                    <a:srgbClr val="0000FF"/>
                  </a:solidFill>
                </a:ln>
                <a:solidFill>
                  <a:srgbClr val="FFFF00"/>
                </a:solidFill>
                <a:effectLst>
                  <a:outerShdw blurRad="50800" dist="50800" dir="5400000" sx="103000" sy="103000" algn="ctr" rotWithShape="0">
                    <a:srgbClr val="7030A0"/>
                  </a:outerShdw>
                </a:effectLst>
              </a:rPr>
              <a:t>Have you ever questioned why it is the </a:t>
            </a:r>
            <a:r>
              <a:rPr lang="en-CA" sz="4800" b="1" u="sng" dirty="0">
                <a:ln>
                  <a:solidFill>
                    <a:srgbClr val="0000FF"/>
                  </a:solidFill>
                </a:ln>
                <a:solidFill>
                  <a:srgbClr val="FFFF00"/>
                </a:solidFill>
                <a:effectLst>
                  <a:outerShdw blurRad="50800" dist="50800" dir="5400000" sx="103000" sy="103000" algn="ctr" rotWithShape="0">
                    <a:srgbClr val="7030A0"/>
                  </a:outerShdw>
                </a:effectLst>
              </a:rPr>
              <a:t>sun</a:t>
            </a:r>
            <a:r>
              <a:rPr lang="en-CA" sz="4800" b="1" dirty="0">
                <a:ln>
                  <a:solidFill>
                    <a:srgbClr val="0000FF"/>
                  </a:solidFill>
                </a:ln>
                <a:solidFill>
                  <a:srgbClr val="FFFF00"/>
                </a:solidFill>
                <a:effectLst>
                  <a:outerShdw blurRad="50800" dist="50800" dir="5400000" sx="103000" sy="103000" algn="ctr" rotWithShape="0">
                    <a:srgbClr val="7030A0"/>
                  </a:outerShdw>
                </a:effectLst>
              </a:rPr>
              <a:t> is in a </a:t>
            </a:r>
            <a:r>
              <a:rPr lang="en-CA" sz="4800" b="1" dirty="0">
                <a:ln w="28575">
                  <a:solidFill>
                    <a:srgbClr val="0000FF"/>
                  </a:solidFill>
                </a:ln>
                <a:solidFill>
                  <a:srgbClr val="FFFF00"/>
                </a:solidFill>
                <a:effectLst>
                  <a:glow rad="127000">
                    <a:srgbClr val="00CCFF"/>
                  </a:glow>
                  <a:outerShdw blurRad="50800" dist="50800" dir="5400000" sx="111000" sy="111000" algn="ctr" rotWithShape="0">
                    <a:srgbClr val="7030A0"/>
                  </a:outerShdw>
                </a:effectLst>
                <a:latin typeface="Arial Black" panose="020B0A04020102020204" pitchFamily="34" charset="0"/>
              </a:rPr>
              <a:t>HURRY?  </a:t>
            </a:r>
            <a:br>
              <a:rPr lang="en-CA" sz="4800" b="1" dirty="0">
                <a:ln w="28575">
                  <a:solidFill>
                    <a:srgbClr val="0000FF"/>
                  </a:solidFill>
                </a:ln>
                <a:solidFill>
                  <a:srgbClr val="FFFF00"/>
                </a:solidFill>
                <a:effectLst>
                  <a:glow rad="127000">
                    <a:srgbClr val="00CCFF"/>
                  </a:glow>
                  <a:outerShdw blurRad="50800" dist="50800" dir="5400000" sx="111000" sy="111000" algn="ctr" rotWithShape="0">
                    <a:srgbClr val="7030A0"/>
                  </a:outerShdw>
                </a:effectLst>
                <a:latin typeface="Arial Black" panose="020B0A04020102020204" pitchFamily="34" charset="0"/>
              </a:rPr>
            </a:br>
            <a:r>
              <a:rPr lang="en-CA" sz="3600" b="1" dirty="0" err="1">
                <a:ln w="28575">
                  <a:solidFill>
                    <a:srgbClr val="0000FF"/>
                  </a:solidFill>
                </a:ln>
                <a:solidFill>
                  <a:srgbClr val="FFFF00"/>
                </a:solidFill>
                <a:effectLst>
                  <a:glow rad="127000">
                    <a:srgbClr val="00CCFF"/>
                  </a:glow>
                  <a:outerShdw blurRad="50800" dist="50800" dir="5400000" sx="111000" sy="111000" algn="ctr" rotWithShape="0">
                    <a:srgbClr val="7030A0"/>
                  </a:outerShdw>
                </a:effectLst>
                <a:latin typeface="Comic Sans MS" panose="030F0702030302020204" pitchFamily="66" charset="0"/>
              </a:rPr>
              <a:t>Ecc</a:t>
            </a:r>
            <a:r>
              <a:rPr lang="en-CA" sz="3600" b="1" dirty="0">
                <a:ln w="28575">
                  <a:solidFill>
                    <a:srgbClr val="0000FF"/>
                  </a:solidFill>
                </a:ln>
                <a:solidFill>
                  <a:srgbClr val="FFFF00"/>
                </a:solidFill>
                <a:effectLst>
                  <a:glow rad="127000">
                    <a:srgbClr val="00CCFF"/>
                  </a:glow>
                  <a:outerShdw blurRad="50800" dist="50800" dir="5400000" sx="111000" sy="111000" algn="ctr" rotWithShape="0">
                    <a:srgbClr val="7030A0"/>
                  </a:outerShdw>
                </a:effectLst>
                <a:latin typeface="Comic Sans MS" panose="030F0702030302020204" pitchFamily="66" charset="0"/>
              </a:rPr>
              <a:t> 1:5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5A0F227-A107-4FF8-BAEE-655C00A32E16}"/>
              </a:ext>
            </a:extLst>
          </p:cNvPr>
          <p:cNvSpPr/>
          <p:nvPr/>
        </p:nvSpPr>
        <p:spPr>
          <a:xfrm>
            <a:off x="875394" y="4921898"/>
            <a:ext cx="10498622" cy="16731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b="1" dirty="0">
                <a:ln>
                  <a:solidFill>
                    <a:srgbClr val="0000FF"/>
                  </a:solidFill>
                </a:ln>
                <a:solidFill>
                  <a:srgbClr val="FFFF00"/>
                </a:solidFill>
                <a:effectLst>
                  <a:outerShdw blurRad="50800" dist="50800" dir="5400000" sx="103000" sy="103000" algn="ctr" rotWithShape="0">
                    <a:srgbClr val="7030A0"/>
                  </a:outerShdw>
                </a:effectLst>
              </a:rPr>
              <a:t>And if so, are you listening?  </a:t>
            </a:r>
            <a:r>
              <a:rPr lang="en-CA" sz="4800" b="1" u="sng" dirty="0">
                <a:ln>
                  <a:solidFill>
                    <a:srgbClr val="0000FF"/>
                  </a:solidFill>
                </a:ln>
                <a:solidFill>
                  <a:srgbClr val="FFFF00"/>
                </a:solidFill>
                <a:effectLst>
                  <a:outerShdw blurRad="50800" dist="50800" dir="5400000" sx="103000" sy="103000" algn="ctr" rotWithShape="0">
                    <a:srgbClr val="7030A0"/>
                  </a:outerShdw>
                </a:effectLst>
              </a:rPr>
              <a:t>Shema</a:t>
            </a:r>
            <a:r>
              <a:rPr lang="en-CA" sz="4800" b="1" dirty="0">
                <a:ln>
                  <a:solidFill>
                    <a:srgbClr val="0000FF"/>
                  </a:solidFill>
                </a:ln>
                <a:solidFill>
                  <a:srgbClr val="FFFF00"/>
                </a:solidFill>
                <a:effectLst>
                  <a:outerShdw blurRad="50800" dist="50800" dir="5400000" sx="103000" sy="103000" algn="ctr" rotWithShape="0">
                    <a:srgbClr val="7030A0"/>
                  </a:outerShdw>
                </a:effectLst>
              </a:rPr>
              <a:t>?</a:t>
            </a:r>
            <a:endParaRPr lang="en-CA" sz="3600" b="1" dirty="0">
              <a:ln w="28575">
                <a:solidFill>
                  <a:srgbClr val="0000FF"/>
                </a:solidFill>
              </a:ln>
              <a:solidFill>
                <a:srgbClr val="FFFF00"/>
              </a:solidFill>
              <a:effectLst>
                <a:glow rad="127000">
                  <a:srgbClr val="00CCFF"/>
                </a:glow>
                <a:outerShdw blurRad="50800" dist="50800" dir="5400000" sx="111000" sy="111000" algn="ctr" rotWithShape="0">
                  <a:srgbClr val="7030A0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8335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B6E01-928E-4818-9CE2-4618DE211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2007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C2D28F-54A5-4CFF-A832-B99C2F1CE91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EFD8A4E-03ED-4F66-8FE4-066E24C2964E}"/>
              </a:ext>
            </a:extLst>
          </p:cNvPr>
          <p:cNvSpPr/>
          <p:nvPr/>
        </p:nvSpPr>
        <p:spPr>
          <a:xfrm>
            <a:off x="146598" y="101544"/>
            <a:ext cx="11898804" cy="6636058"/>
          </a:xfrm>
          <a:prstGeom prst="roundRect">
            <a:avLst/>
          </a:prstGeom>
          <a:gradFill>
            <a:gsLst>
              <a:gs pos="0">
                <a:srgbClr val="00FF99">
                  <a:alpha val="32000"/>
                </a:srgbClr>
              </a:gs>
              <a:gs pos="39000">
                <a:srgbClr val="0000FF">
                  <a:alpha val="39000"/>
                </a:srgbClr>
              </a:gs>
              <a:gs pos="68000">
                <a:srgbClr val="FFFF00">
                  <a:alpha val="41000"/>
                </a:srgbClr>
              </a:gs>
              <a:gs pos="100000">
                <a:srgbClr val="9966FF">
                  <a:alpha val="64000"/>
                </a:srgbClr>
              </a:gs>
            </a:gsLst>
            <a:lin ang="5400000" scaled="1"/>
          </a:gradFill>
          <a:ln>
            <a:noFill/>
          </a:ln>
          <a:scene3d>
            <a:camera prst="orthographicFront"/>
            <a:lightRig rig="sunset" dir="t"/>
          </a:scene3d>
          <a:sp3d>
            <a:bevelT w="241300" h="1143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4800" b="1" i="0" u="none" strike="noStrike" kern="1200" cap="none" spc="0" normalizeH="0" baseline="0" noProof="0" dirty="0">
              <a:ln w="19050">
                <a:solidFill>
                  <a:srgbClr val="0045D0"/>
                </a:solidFill>
              </a:ln>
              <a:solidFill>
                <a:srgbClr val="0000FF"/>
              </a:solidFill>
              <a:effectLst>
                <a:glow rad="101600">
                  <a:srgbClr val="7030A0"/>
                </a:glow>
                <a:outerShdw blurRad="50800" dist="50800" dir="5400000" algn="ctr" rotWithShape="0">
                  <a:srgbClr val="FFFF00"/>
                </a:outerShdw>
              </a:effectLst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F604BF-72C7-469B-953A-B1CFD419DFFE}"/>
              </a:ext>
            </a:extLst>
          </p:cNvPr>
          <p:cNvSpPr/>
          <p:nvPr/>
        </p:nvSpPr>
        <p:spPr>
          <a:xfrm>
            <a:off x="803092" y="416067"/>
            <a:ext cx="10372439" cy="3636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OK, we have looked at some interesting thoughts brought forward by the </a:t>
            </a:r>
            <a:r>
              <a:rPr kumimoji="0" lang="en-CA" sz="32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E983D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Quf</a:t>
            </a:r>
            <a:r>
              <a:rPr kumimoji="0" lang="en-CA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E983D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Vav </a:t>
            </a:r>
            <a:r>
              <a:rPr kumimoji="0" lang="en-CA" sz="3200" b="0" i="0" u="sng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root word</a:t>
            </a:r>
            <a:r>
              <a:rPr kumimoji="0" lang="en-CA" sz="32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definitions, which, pertain to </a:t>
            </a:r>
            <a:r>
              <a:rPr kumimoji="0" lang="en-CA" sz="32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>
                  <a:glow rad="88900">
                    <a:srgbClr val="ED7D31">
                      <a:lumMod val="40000"/>
                      <a:lumOff val="6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Yahuah’s </a:t>
            </a:r>
            <a:r>
              <a:rPr kumimoji="0" lang="en-CA" sz="3200" b="0" i="0" u="sng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>
                  <a:glow rad="88900">
                    <a:srgbClr val="ED7D31">
                      <a:lumMod val="40000"/>
                      <a:lumOff val="6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formation</a:t>
            </a:r>
            <a:r>
              <a:rPr kumimoji="0" lang="en-CA" sz="32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>
                  <a:glow rad="88900">
                    <a:srgbClr val="ED7D31">
                      <a:lumMod val="40000"/>
                      <a:lumOff val="6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p</a:t>
            </a:r>
            <a:r>
              <a:rPr kumimoji="0" lang="en-CA" sz="3200" b="0" i="0" u="sng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>
                  <a:glow rad="88900">
                    <a:srgbClr val="ED7D31">
                      <a:lumMod val="40000"/>
                      <a:lumOff val="6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rocess</a:t>
            </a:r>
            <a:r>
              <a:rPr kumimoji="0" lang="en-CA" sz="32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>
                  <a:glow rad="88900">
                    <a:srgbClr val="ED7D31">
                      <a:lumMod val="40000"/>
                      <a:lumOff val="6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CA" sz="32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the </a:t>
            </a:r>
            <a:r>
              <a:rPr kumimoji="0" lang="en-CA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Tequfah</a:t>
            </a:r>
            <a:r>
              <a:rPr kumimoji="0" lang="en-CA" sz="32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(circuit.)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have noted the </a:t>
            </a:r>
            <a:r>
              <a:rPr kumimoji="0" lang="en-CA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E983D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Mem</a:t>
            </a:r>
            <a:r>
              <a:rPr kumimoji="0" lang="en-CA" sz="32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prefix which denotes a </a:t>
            </a:r>
            <a:br>
              <a:rPr kumimoji="0" lang="en-CA" sz="32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CC00CC"/>
                </a:solidFill>
                <a:effectLst>
                  <a:glow rad="127000">
                    <a:srgbClr val="FFFF00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constant </a:t>
            </a:r>
            <a:r>
              <a:rPr lang="en-CA" sz="3200" b="1" dirty="0">
                <a:ln>
                  <a:solidFill>
                    <a:sysClr val="windowText" lastClr="000000"/>
                  </a:solidFill>
                </a:ln>
                <a:solidFill>
                  <a:srgbClr val="C7A1E3"/>
                </a:solidFill>
                <a:effectLst>
                  <a:glow rad="127000">
                    <a:srgbClr val="FF9966"/>
                  </a:glow>
                </a:effectLst>
                <a:latin typeface="Calibri" panose="020F0502020204030204"/>
              </a:rPr>
              <a:t>FREQUENCY</a:t>
            </a:r>
            <a:r>
              <a:rPr lang="en-CA" sz="3200" b="1" dirty="0">
                <a:ln>
                  <a:solidFill>
                    <a:sysClr val="windowText" lastClr="000000"/>
                  </a:solidFill>
                </a:ln>
                <a:solidFill>
                  <a:srgbClr val="CC00CC"/>
                </a:solidFill>
                <a:effectLst>
                  <a:glow rad="127000">
                    <a:srgbClr val="FFFF00"/>
                  </a:glow>
                </a:effectLst>
                <a:latin typeface="Calibri" panose="020F0502020204030204"/>
              </a:rPr>
              <a:t> </a:t>
            </a:r>
            <a:r>
              <a:rPr kumimoji="0" lang="en-CA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CC00CC"/>
                </a:solidFill>
                <a:effectLst>
                  <a:glow rad="127000">
                    <a:srgbClr val="FFFF00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delivery.</a:t>
            </a:r>
            <a:br>
              <a:rPr kumimoji="0" lang="en-CA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CC00CC"/>
                </a:solidFill>
                <a:effectLst>
                  <a:glow rad="127000">
                    <a:srgbClr val="FFFF00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CA" sz="32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CC00CC"/>
              </a:solidFill>
              <a:effectLst>
                <a:glow rad="127000">
                  <a:srgbClr val="FFFF00"/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32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CC00CC"/>
              </a:solidFill>
              <a:effectLst>
                <a:glow rad="127000">
                  <a:srgbClr val="FFFF00"/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inquiry now transfers to the next word: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EC5DD1-CDFF-47F0-BE68-CDA3E6C7D4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920" y="4365183"/>
            <a:ext cx="10963433" cy="2036328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84D8E9A-5C1E-4B25-B496-5E0190ACDE7C}"/>
              </a:ext>
            </a:extLst>
          </p:cNvPr>
          <p:cNvSpPr/>
          <p:nvPr/>
        </p:nvSpPr>
        <p:spPr>
          <a:xfrm>
            <a:off x="9416043" y="5553491"/>
            <a:ext cx="1700552" cy="55569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rgbClr val="9966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 err="1">
                <a:ln>
                  <a:solidFill>
                    <a:srgbClr val="0000FF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Ecc</a:t>
            </a:r>
            <a:r>
              <a:rPr kumimoji="0" lang="en-CA" sz="32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1:5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77AE7A6-979E-44BC-ACA1-4B9FAFCC8EA9}"/>
              </a:ext>
            </a:extLst>
          </p:cNvPr>
          <p:cNvCxnSpPr>
            <a:cxnSpLocks/>
          </p:cNvCxnSpPr>
          <p:nvPr/>
        </p:nvCxnSpPr>
        <p:spPr>
          <a:xfrm flipH="1">
            <a:off x="1" y="2723745"/>
            <a:ext cx="12045401" cy="71997"/>
          </a:xfrm>
          <a:prstGeom prst="line">
            <a:avLst/>
          </a:prstGeom>
          <a:ln w="76200">
            <a:solidFill>
              <a:srgbClr val="FF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83389B1-B6B5-4B1B-AFE0-1B9ECCD7B6ED}"/>
              </a:ext>
            </a:extLst>
          </p:cNvPr>
          <p:cNvCxnSpPr>
            <a:cxnSpLocks/>
          </p:cNvCxnSpPr>
          <p:nvPr/>
        </p:nvCxnSpPr>
        <p:spPr>
          <a:xfrm flipH="1">
            <a:off x="146598" y="2225637"/>
            <a:ext cx="11898806" cy="0"/>
          </a:xfrm>
          <a:prstGeom prst="line">
            <a:avLst/>
          </a:prstGeom>
          <a:ln w="76200">
            <a:solidFill>
              <a:srgbClr val="00CC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8C4773F1-7634-4A24-9FC6-CEAE83B99E52}"/>
              </a:ext>
            </a:extLst>
          </p:cNvPr>
          <p:cNvSpPr/>
          <p:nvPr/>
        </p:nvSpPr>
        <p:spPr>
          <a:xfrm>
            <a:off x="1126021" y="2639103"/>
            <a:ext cx="10049510" cy="1202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Also, we </a:t>
            </a:r>
            <a:r>
              <a:rPr kumimoji="0" lang="en-CA" sz="3200" b="1" i="0" u="sng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 the</a:t>
            </a:r>
            <a:r>
              <a:rPr kumimoji="0" lang="en-CA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CA" sz="3200" b="1" i="0" u="sng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E983D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CA" sz="3200" b="1" i="0" u="sng" strike="noStrike" kern="1200" cap="none" spc="0" normalizeH="0" baseline="30000" noProof="0" dirty="0">
                <a:ln>
                  <a:solidFill>
                    <a:sysClr val="windowText" lastClr="000000"/>
                  </a:solidFill>
                </a:ln>
                <a:solidFill>
                  <a:srgbClr val="E983D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nd</a:t>
            </a:r>
            <a:r>
              <a:rPr kumimoji="0" lang="en-CA" sz="3200" b="1" i="0" u="sng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E983D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Mem</a:t>
            </a:r>
            <a:r>
              <a:rPr kumimoji="0" lang="en-CA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E983D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CA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indicating</a:t>
            </a:r>
            <a:r>
              <a:rPr kumimoji="0" lang="en-CA" sz="32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CA" sz="3200" b="0" i="0" u="sng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en-CA" sz="32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CA" sz="3200" b="0" i="0" u="sng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SOURCE</a:t>
            </a:r>
            <a:r>
              <a:rPr kumimoji="0" lang="en-CA" sz="32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this </a:t>
            </a:r>
            <a:r>
              <a:rPr kumimoji="0" lang="en-CA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E983DD"/>
                </a:solidFill>
                <a:effectLst/>
                <a:uLnTx/>
                <a:uFillTx/>
                <a:latin typeface="Wide Latin" panose="020A0A07050505020404" pitchFamily="18" charset="0"/>
                <a:ea typeface="+mn-ea"/>
                <a:cs typeface="+mn-cs"/>
              </a:rPr>
              <a:t>frequency production!</a:t>
            </a:r>
            <a:r>
              <a:rPr kumimoji="0" lang="en-CA" sz="32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Wide Latin" panose="020A0A07050505020404" pitchFamily="18" charset="0"/>
                <a:ea typeface="+mn-ea"/>
                <a:cs typeface="+mn-cs"/>
              </a:rPr>
              <a:t>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4F0A32-9B84-4D9C-BF9F-29E0208FCF55}"/>
              </a:ext>
            </a:extLst>
          </p:cNvPr>
          <p:cNvSpPr/>
          <p:nvPr/>
        </p:nvSpPr>
        <p:spPr>
          <a:xfrm>
            <a:off x="2641045" y="4414942"/>
            <a:ext cx="1489435" cy="2036328"/>
          </a:xfrm>
          <a:prstGeom prst="rect">
            <a:avLst/>
          </a:prstGeom>
          <a:noFill/>
          <a:ln w="168275">
            <a:solidFill>
              <a:srgbClr val="CC00CC"/>
            </a:solidFill>
          </a:ln>
          <a:effectLst>
            <a:outerShdw blurRad="63500" sx="104000" sy="104000" algn="ctr" rotWithShape="0">
              <a:srgbClr val="FFFF00"/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99E056-3936-47A7-A2D8-88BCE6E07B2F}"/>
              </a:ext>
            </a:extLst>
          </p:cNvPr>
          <p:cNvSpPr/>
          <p:nvPr/>
        </p:nvSpPr>
        <p:spPr>
          <a:xfrm>
            <a:off x="11116595" y="1156944"/>
            <a:ext cx="821518" cy="911431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solidFill>
                    <a:srgbClr val="0045D0"/>
                  </a:solidFill>
                </a:ln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מ</a:t>
            </a:r>
            <a:endParaRPr kumimoji="0" lang="en-CA" sz="7200" b="1" i="0" u="none" strike="noStrike" kern="1200" cap="none" spc="0" normalizeH="0" baseline="0" noProof="0" dirty="0">
              <a:ln>
                <a:solidFill>
                  <a:srgbClr val="0045D0"/>
                </a:solidFill>
              </a:ln>
              <a:solidFill>
                <a:srgbClr val="FF0000"/>
              </a:solidFill>
              <a:effectLst>
                <a:glow rad="127000">
                  <a:srgbClr val="FFFF00"/>
                </a:glo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C9AFA9F8-399A-4C7B-BEC9-97CA816DA396}"/>
              </a:ext>
            </a:extLst>
          </p:cNvPr>
          <p:cNvSpPr/>
          <p:nvPr/>
        </p:nvSpPr>
        <p:spPr>
          <a:xfrm>
            <a:off x="4367591" y="5451001"/>
            <a:ext cx="3720349" cy="1145220"/>
          </a:xfrm>
          <a:prstGeom prst="wedgeRoundRectCallout">
            <a:avLst>
              <a:gd name="adj1" fmla="val -61231"/>
              <a:gd name="adj2" fmla="val -62073"/>
              <a:gd name="adj3" fmla="val 16667"/>
            </a:avLst>
          </a:prstGeom>
          <a:solidFill>
            <a:srgbClr val="002060"/>
          </a:solidFill>
          <a:ln w="5715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304800" h="1460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Bodoni MT" panose="02070603080606020203" pitchFamily="18" charset="0"/>
              </a:rPr>
              <a:t>What did Abraham know about this?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DD7E4F-75FC-4DBF-B7D5-05F9A6E6EAA6}"/>
              </a:ext>
            </a:extLst>
          </p:cNvPr>
          <p:cNvSpPr/>
          <p:nvPr/>
        </p:nvSpPr>
        <p:spPr>
          <a:xfrm>
            <a:off x="11082726" y="731150"/>
            <a:ext cx="1033569" cy="4081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>
                <a:solidFill>
                  <a:srgbClr val="00B050"/>
                </a:solidFill>
              </a:rPr>
              <a:t>Mem</a:t>
            </a:r>
          </a:p>
        </p:txBody>
      </p:sp>
    </p:spTree>
    <p:extLst>
      <p:ext uri="{BB962C8B-B14F-4D97-AF65-F5344CB8AC3E}">
        <p14:creationId xmlns:p14="http://schemas.microsoft.com/office/powerpoint/2010/main" val="19399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" grpId="0" animBg="1"/>
      <p:bldP spid="6" grpId="0" animBg="1"/>
      <p:bldP spid="11" grpId="0" animBg="1"/>
      <p:bldP spid="7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  <a:alpha val="2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B6E01-928E-4818-9CE2-4618DE211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2007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C2D28F-54A5-4CFF-A832-B99C2F1CE91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EFD8A4E-03ED-4F66-8FE4-066E24C2964E}"/>
              </a:ext>
            </a:extLst>
          </p:cNvPr>
          <p:cNvSpPr/>
          <p:nvPr/>
        </p:nvSpPr>
        <p:spPr>
          <a:xfrm>
            <a:off x="139959" y="53888"/>
            <a:ext cx="11905443" cy="6636058"/>
          </a:xfrm>
          <a:prstGeom prst="roundRect">
            <a:avLst/>
          </a:prstGeom>
          <a:gradFill>
            <a:gsLst>
              <a:gs pos="0">
                <a:srgbClr val="00FF99">
                  <a:alpha val="32000"/>
                </a:srgbClr>
              </a:gs>
              <a:gs pos="39000">
                <a:srgbClr val="0000FF">
                  <a:alpha val="39000"/>
                </a:srgbClr>
              </a:gs>
              <a:gs pos="68000">
                <a:srgbClr val="FFFF00">
                  <a:alpha val="41000"/>
                </a:srgbClr>
              </a:gs>
              <a:gs pos="100000">
                <a:srgbClr val="9966FF">
                  <a:alpha val="64000"/>
                </a:srgbClr>
              </a:gs>
            </a:gsLst>
            <a:lin ang="54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4800" b="1" i="0" u="none" strike="noStrike" kern="1200" cap="none" spc="0" normalizeH="0" baseline="0" noProof="0" dirty="0">
              <a:ln w="19050">
                <a:solidFill>
                  <a:srgbClr val="0045D0"/>
                </a:solidFill>
              </a:ln>
              <a:solidFill>
                <a:srgbClr val="0000FF"/>
              </a:solidFill>
              <a:effectLst>
                <a:outerShdw blurRad="50800" dist="50800" dir="5400000" algn="ctr" rotWithShape="0">
                  <a:srgbClr val="ED7D31">
                    <a:lumMod val="40000"/>
                    <a:lumOff val="60000"/>
                  </a:srgbClr>
                </a:outerShdw>
              </a:effectLst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F604BF-72C7-469B-953A-B1CFD419DFFE}"/>
              </a:ext>
            </a:extLst>
          </p:cNvPr>
          <p:cNvSpPr/>
          <p:nvPr/>
        </p:nvSpPr>
        <p:spPr>
          <a:xfrm>
            <a:off x="803092" y="416067"/>
            <a:ext cx="10372439" cy="3636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CA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CC00CC"/>
                </a:solidFill>
                <a:effectLst>
                  <a:glow rad="127000">
                    <a:srgbClr val="FFFF00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CA" sz="32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CC00CC"/>
              </a:solidFill>
              <a:effectLst>
                <a:glow rad="127000">
                  <a:srgbClr val="FFFF00"/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32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CC00CC"/>
              </a:solidFill>
              <a:effectLst>
                <a:glow rad="127000">
                  <a:srgbClr val="FFFF00"/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EC5DD1-CDFF-47F0-BE68-CDA3E6C7D4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9166" y="1543595"/>
            <a:ext cx="2208937" cy="2407043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84D8E9A-5C1E-4B25-B496-5E0190ACDE7C}"/>
              </a:ext>
            </a:extLst>
          </p:cNvPr>
          <p:cNvSpPr/>
          <p:nvPr/>
        </p:nvSpPr>
        <p:spPr>
          <a:xfrm>
            <a:off x="823358" y="799285"/>
            <a:ext cx="1700552" cy="55569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rgbClr val="9966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 err="1">
                <a:ln>
                  <a:solidFill>
                    <a:srgbClr val="0000FF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Ecc</a:t>
            </a:r>
            <a:r>
              <a:rPr kumimoji="0" lang="en-CA" sz="32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1:5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4F0A32-9B84-4D9C-BF9F-29E0208FCF55}"/>
              </a:ext>
            </a:extLst>
          </p:cNvPr>
          <p:cNvSpPr/>
          <p:nvPr/>
        </p:nvSpPr>
        <p:spPr>
          <a:xfrm>
            <a:off x="569166" y="1543595"/>
            <a:ext cx="2304662" cy="2509086"/>
          </a:xfrm>
          <a:prstGeom prst="rect">
            <a:avLst/>
          </a:prstGeom>
          <a:noFill/>
          <a:ln w="168275">
            <a:solidFill>
              <a:srgbClr val="CC00CC"/>
            </a:solidFill>
          </a:ln>
          <a:effectLst>
            <a:outerShdw blurRad="63500" sx="104000" sy="104000" algn="ctr" rotWithShape="0">
              <a:srgbClr val="FFFF00"/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8A025AB-2287-40CD-AEBC-D5D4A51FF191}"/>
              </a:ext>
            </a:extLst>
          </p:cNvPr>
          <p:cNvCxnSpPr/>
          <p:nvPr/>
        </p:nvCxnSpPr>
        <p:spPr>
          <a:xfrm flipH="1">
            <a:off x="3582955" y="1420233"/>
            <a:ext cx="4870580" cy="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6F043935-4636-43F8-9B55-93EEB3D51D37}"/>
              </a:ext>
            </a:extLst>
          </p:cNvPr>
          <p:cNvSpPr/>
          <p:nvPr/>
        </p:nvSpPr>
        <p:spPr>
          <a:xfrm>
            <a:off x="3207309" y="1621660"/>
            <a:ext cx="8570833" cy="3636614"/>
          </a:xfrm>
          <a:prstGeom prst="rect">
            <a:avLst/>
          </a:prstGeom>
          <a:solidFill>
            <a:srgbClr val="00FFFF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 Shin,</a:t>
            </a: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</a:t>
            </a:r>
            <a:r>
              <a:rPr kumimoji="0" lang="en-CA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</a:t>
            </a: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  <a:r>
              <a:rPr kumimoji="0" lang="en-CA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arate</a:t>
            </a: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p</a:t>
            </a:r>
            <a:r>
              <a:rPr kumimoji="0" lang="en-CA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ress in</a:t>
            </a: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(with an intensity.)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Vav</a:t>
            </a:r>
            <a:r>
              <a:rPr kumimoji="0" lang="en-CA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</a:t>
            </a: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</a:t>
            </a:r>
            <a:r>
              <a:rPr kumimoji="0" lang="en-CA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nail</a:t>
            </a: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or a </a:t>
            </a:r>
            <a:r>
              <a:rPr kumimoji="0" lang="en-CA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hook</a:t>
            </a: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upon which items can </a:t>
            </a:r>
            <a:b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 </a:t>
            </a:r>
            <a:r>
              <a:rPr kumimoji="0" lang="en-CA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connected</a:t>
            </a: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rest.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 Aleph, </a:t>
            </a: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power &amp; authority, first, the provider,</a:t>
            </a:r>
            <a:b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en-CA" sz="32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   many times attributed </a:t>
            </a:r>
            <a:r>
              <a:rPr kumimoji="0" lang="en-CA" sz="3200" b="1" i="0" u="sng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directl</a:t>
            </a:r>
            <a:r>
              <a:rPr kumimoji="0" lang="en-CA" sz="32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 </a:t>
            </a:r>
            <a:br>
              <a:rPr kumimoji="0" lang="en-CA" sz="32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</a:br>
            <a:r>
              <a:rPr kumimoji="0" lang="en-CA" sz="32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         to </a:t>
            </a:r>
            <a:r>
              <a:rPr kumimoji="0" lang="en-CA" sz="3200" b="1" i="0" u="none" strike="noStrike" kern="1200" cap="none" spc="0" normalizeH="0" baseline="0" noProof="0" dirty="0">
                <a:ln w="19050">
                  <a:solidFill>
                    <a:srgbClr val="0000FF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Yahuah/Yahusha.</a:t>
            </a:r>
            <a:br>
              <a:rPr lang="en-CA" sz="3200" b="1" dirty="0">
                <a:ln>
                  <a:solidFill>
                    <a:srgbClr val="0000FF"/>
                  </a:solidFill>
                </a:ln>
                <a:solidFill>
                  <a:srgbClr val="FF9900"/>
                </a:solidFill>
                <a:latin typeface="Comic Sans MS" panose="030F0702030302020204" pitchFamily="66" charset="0"/>
              </a:rPr>
            </a:br>
            <a:r>
              <a:rPr lang="en-CA" sz="3200" b="1" dirty="0">
                <a:ln>
                  <a:solidFill>
                    <a:srgbClr val="0000FF"/>
                  </a:solidFill>
                </a:ln>
                <a:solidFill>
                  <a:srgbClr val="FF9900"/>
                </a:solidFill>
                <a:latin typeface="Comic Sans MS" panose="030F0702030302020204" pitchFamily="66" charset="0"/>
              </a:rPr>
              <a:t>   </a:t>
            </a:r>
            <a:r>
              <a:rPr kumimoji="0" lang="en-CA" sz="32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Pey</a:t>
            </a:r>
            <a:r>
              <a:rPr kumimoji="0" lang="en-CA" sz="32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</a:t>
            </a:r>
            <a:r>
              <a:rPr kumimoji="0" lang="en-CA" sz="32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mouth, (message which) speaks.  </a:t>
            </a:r>
            <a:r>
              <a:rPr kumimoji="0" lang="en-CA" sz="32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1A623CA-64B6-43E9-A1A8-4AF07BA6292B}"/>
              </a:ext>
            </a:extLst>
          </p:cNvPr>
          <p:cNvCxnSpPr>
            <a:cxnSpLocks/>
          </p:cNvCxnSpPr>
          <p:nvPr/>
        </p:nvCxnSpPr>
        <p:spPr>
          <a:xfrm flipH="1">
            <a:off x="8562109" y="1077133"/>
            <a:ext cx="2103535" cy="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266DAD5D-900C-42C5-A9DD-29438AA55603}"/>
              </a:ext>
            </a:extLst>
          </p:cNvPr>
          <p:cNvSpPr/>
          <p:nvPr/>
        </p:nvSpPr>
        <p:spPr>
          <a:xfrm>
            <a:off x="2108570" y="5525683"/>
            <a:ext cx="7968220" cy="726986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Very interesting Lexicon definitions next.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8C8BF4-0D99-48EE-8507-4BE9874E6A97}"/>
              </a:ext>
            </a:extLst>
          </p:cNvPr>
          <p:cNvSpPr/>
          <p:nvPr/>
        </p:nvSpPr>
        <p:spPr>
          <a:xfrm>
            <a:off x="3548923" y="526171"/>
            <a:ext cx="5087513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CA" sz="4800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>
                  <a:outerShdw blurRad="50800" dist="50800" dir="5400000" algn="ctr" rotWithShape="0">
                    <a:srgbClr val="ED7D31">
                      <a:lumMod val="40000"/>
                      <a:lumOff val="60000"/>
                    </a:srgbClr>
                  </a:outerShdw>
                </a:effectLst>
              </a:rPr>
              <a:t>Pey</a:t>
            </a:r>
            <a:r>
              <a:rPr lang="en-CA" sz="48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>
                  <a:outerShdw blurRad="50800" dist="50800" dir="5400000" algn="ctr" rotWithShape="0">
                    <a:srgbClr val="ED7D31">
                      <a:lumMod val="40000"/>
                      <a:lumOff val="60000"/>
                    </a:srgbClr>
                  </a:outerShdw>
                </a:effectLst>
              </a:rPr>
              <a:t> Aleph </a:t>
            </a:r>
            <a:r>
              <a:rPr lang="en-CA" sz="4800" dirty="0" err="1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>
                  <a:outerShdw blurRad="50800" dist="50800" dir="5400000" algn="ctr" rotWithShape="0">
                    <a:srgbClr val="ED7D31">
                      <a:lumMod val="40000"/>
                      <a:lumOff val="60000"/>
                    </a:srgbClr>
                  </a:outerShdw>
                </a:effectLst>
              </a:rPr>
              <a:t>Vav</a:t>
            </a:r>
            <a:r>
              <a:rPr lang="en-CA" sz="4800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>
                  <a:outerShdw blurRad="50800" dist="50800" dir="5400000" algn="ctr" rotWithShape="0">
                    <a:srgbClr val="ED7D31">
                      <a:lumMod val="40000"/>
                      <a:lumOff val="60000"/>
                    </a:srgbClr>
                  </a:outerShdw>
                </a:effectLst>
              </a:rPr>
              <a:t> Shin</a:t>
            </a:r>
            <a:endParaRPr lang="en-CA" sz="4800" b="1" dirty="0">
              <a:ln w="19050">
                <a:solidFill>
                  <a:srgbClr val="0045D0"/>
                </a:solidFill>
              </a:ln>
              <a:solidFill>
                <a:srgbClr val="0000FF"/>
              </a:solidFill>
              <a:effectLst>
                <a:outerShdw blurRad="50800" dist="50800" dir="5400000" algn="ctr" rotWithShape="0">
                  <a:srgbClr val="ED7D31">
                    <a:lumMod val="40000"/>
                    <a:lumOff val="60000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59E0DD-1213-43BA-A575-FC486F4C6824}"/>
              </a:ext>
            </a:extLst>
          </p:cNvPr>
          <p:cNvSpPr/>
          <p:nvPr/>
        </p:nvSpPr>
        <p:spPr>
          <a:xfrm>
            <a:off x="3207309" y="1621660"/>
            <a:ext cx="537839" cy="54593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ש</a:t>
            </a:r>
            <a:endParaRPr lang="en-CA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AF50DF7-49F7-4C74-AE78-6B983AD11AB1}"/>
              </a:ext>
            </a:extLst>
          </p:cNvPr>
          <p:cNvSpPr/>
          <p:nvPr/>
        </p:nvSpPr>
        <p:spPr>
          <a:xfrm>
            <a:off x="3207308" y="3138203"/>
            <a:ext cx="537839" cy="46464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א</a:t>
            </a:r>
            <a:endParaRPr lang="en-CA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ECCEE0E-D4B6-4C56-A6D4-0EE69CA297A2}"/>
              </a:ext>
            </a:extLst>
          </p:cNvPr>
          <p:cNvSpPr/>
          <p:nvPr/>
        </p:nvSpPr>
        <p:spPr>
          <a:xfrm>
            <a:off x="3207308" y="4573076"/>
            <a:ext cx="537839" cy="54593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ף</a:t>
            </a:r>
            <a:endParaRPr lang="en-CA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1311AEE-43AB-449B-A0E0-F2D5ECB03CCB}"/>
              </a:ext>
            </a:extLst>
          </p:cNvPr>
          <p:cNvGrpSpPr/>
          <p:nvPr/>
        </p:nvGrpSpPr>
        <p:grpSpPr>
          <a:xfrm>
            <a:off x="3228709" y="2234374"/>
            <a:ext cx="508944" cy="464649"/>
            <a:chOff x="3028018" y="2290577"/>
            <a:chExt cx="508944" cy="54593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BB95EF7-0639-40CF-896E-7EB06F6FC032}"/>
                </a:ext>
              </a:extLst>
            </p:cNvPr>
            <p:cNvSpPr/>
            <p:nvPr/>
          </p:nvSpPr>
          <p:spPr>
            <a:xfrm>
              <a:off x="3028018" y="2290577"/>
              <a:ext cx="508944" cy="54593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וֹ</a:t>
              </a:r>
              <a:endParaRPr lang="en-CA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48A3F16-0A10-491E-B34D-1DBC1D8EF83F}"/>
                </a:ext>
              </a:extLst>
            </p:cNvPr>
            <p:cNvSpPr/>
            <p:nvPr/>
          </p:nvSpPr>
          <p:spPr>
            <a:xfrm rot="893083">
              <a:off x="3137482" y="2399106"/>
              <a:ext cx="207171" cy="92424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505DCBE5-B0C7-40D8-95EA-9DBF360A5C9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7224" y="61461"/>
            <a:ext cx="868611" cy="84377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AA88A9A-76A4-42C5-943F-CC0D6E0B767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8414" y="81294"/>
            <a:ext cx="1045408" cy="84377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27DB699-B33E-460B-BE6D-F632AD96262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8409" y="81294"/>
            <a:ext cx="653380" cy="84377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C8B4F5E-9732-4414-B748-A6BC8AA9F63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2783" y="101996"/>
            <a:ext cx="315160" cy="84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4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25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50"/>
                            </p:stCondLst>
                            <p:childTnLst>
                              <p:par>
                                <p:cTn id="4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6" grpId="0" animBg="1"/>
      <p:bldP spid="12" grpId="0" animBg="1"/>
      <p:bldP spid="11" grpId="0" animBg="1"/>
      <p:bldP spid="3" grpId="0"/>
      <p:bldP spid="5" grpId="0" animBg="1"/>
      <p:bldP spid="16" grpId="0" animBg="1"/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B6E01-928E-4818-9CE2-4618DE211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2007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C2D28F-54A5-4CFF-A832-B99C2F1CE91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EFD8A4E-03ED-4F66-8FE4-066E24C2964E}"/>
              </a:ext>
            </a:extLst>
          </p:cNvPr>
          <p:cNvSpPr/>
          <p:nvPr/>
        </p:nvSpPr>
        <p:spPr>
          <a:xfrm>
            <a:off x="143278" y="110971"/>
            <a:ext cx="11905443" cy="6636058"/>
          </a:xfrm>
          <a:prstGeom prst="roundRect">
            <a:avLst/>
          </a:prstGeom>
          <a:gradFill>
            <a:gsLst>
              <a:gs pos="0">
                <a:srgbClr val="00FF99">
                  <a:alpha val="32000"/>
                </a:srgbClr>
              </a:gs>
              <a:gs pos="39000">
                <a:srgbClr val="0000FF">
                  <a:alpha val="39000"/>
                </a:srgbClr>
              </a:gs>
              <a:gs pos="68000">
                <a:srgbClr val="FFFF00">
                  <a:alpha val="41000"/>
                </a:srgbClr>
              </a:gs>
              <a:gs pos="100000">
                <a:srgbClr val="9966FF">
                  <a:alpha val="64000"/>
                </a:srgbClr>
              </a:gs>
            </a:gsLst>
            <a:lin ang="5400000" scaled="1"/>
          </a:gradFill>
          <a:ln>
            <a:noFill/>
          </a:ln>
          <a:scene3d>
            <a:camera prst="orthographicFront"/>
            <a:lightRig rig="sunset" dir="t"/>
          </a:scene3d>
          <a:sp3d>
            <a:bevelT w="241300" h="1143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4800" b="1" i="0" u="none" strike="noStrike" kern="1200" cap="none" spc="0" normalizeH="0" baseline="0" noProof="0" dirty="0">
              <a:ln w="19050">
                <a:solidFill>
                  <a:srgbClr val="0045D0"/>
                </a:solidFill>
              </a:ln>
              <a:solidFill>
                <a:srgbClr val="0000FF"/>
              </a:solidFill>
              <a:effectLst>
                <a:outerShdw blurRad="50800" dist="50800" dir="5400000" algn="ctr" rotWithShape="0">
                  <a:srgbClr val="ED7D31">
                    <a:lumMod val="40000"/>
                    <a:lumOff val="60000"/>
                  </a:srgbClr>
                </a:outerShdw>
              </a:effectLst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F604BF-72C7-469B-953A-B1CFD419DFFE}"/>
              </a:ext>
            </a:extLst>
          </p:cNvPr>
          <p:cNvSpPr/>
          <p:nvPr/>
        </p:nvSpPr>
        <p:spPr>
          <a:xfrm>
            <a:off x="803092" y="416067"/>
            <a:ext cx="10372439" cy="3636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CA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CC00CC"/>
                </a:solidFill>
                <a:effectLst>
                  <a:glow rad="127000">
                    <a:srgbClr val="FFFF00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CA" sz="32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CC00CC"/>
              </a:solidFill>
              <a:effectLst>
                <a:glow rad="127000">
                  <a:srgbClr val="FFFF00"/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32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CC00CC"/>
              </a:solidFill>
              <a:effectLst>
                <a:glow rad="127000">
                  <a:srgbClr val="FFFF00"/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EC5DD1-CDFF-47F0-BE68-CDA3E6C7D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0910" y="1746791"/>
            <a:ext cx="2042818" cy="2407043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84D8E9A-5C1E-4B25-B496-5E0190ACDE7C}"/>
              </a:ext>
            </a:extLst>
          </p:cNvPr>
          <p:cNvSpPr/>
          <p:nvPr/>
        </p:nvSpPr>
        <p:spPr>
          <a:xfrm>
            <a:off x="938227" y="957328"/>
            <a:ext cx="1700552" cy="55569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rgbClr val="9966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 err="1">
                <a:ln>
                  <a:solidFill>
                    <a:srgbClr val="0000FF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Ecc</a:t>
            </a:r>
            <a:r>
              <a:rPr kumimoji="0" lang="en-CA" sz="32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1:5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4F0A32-9B84-4D9C-BF9F-29E0208FCF55}"/>
              </a:ext>
            </a:extLst>
          </p:cNvPr>
          <p:cNvSpPr/>
          <p:nvPr/>
        </p:nvSpPr>
        <p:spPr>
          <a:xfrm>
            <a:off x="785300" y="1746791"/>
            <a:ext cx="2140497" cy="2509086"/>
          </a:xfrm>
          <a:prstGeom prst="rect">
            <a:avLst/>
          </a:prstGeom>
          <a:noFill/>
          <a:ln w="168275">
            <a:solidFill>
              <a:srgbClr val="CC00CC"/>
            </a:solidFill>
          </a:ln>
          <a:effectLst>
            <a:outerShdw blurRad="63500" sx="104000" sy="104000" algn="ctr" rotWithShape="0">
              <a:srgbClr val="FFFF00"/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6DAD5D-900C-42C5-A9DD-29438AA55603}"/>
              </a:ext>
            </a:extLst>
          </p:cNvPr>
          <p:cNvSpPr/>
          <p:nvPr/>
        </p:nvSpPr>
        <p:spPr>
          <a:xfrm>
            <a:off x="2873828" y="392482"/>
            <a:ext cx="8375002" cy="726986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Hebrew Lexicon   W.H. Barker  </a:t>
            </a:r>
            <a:r>
              <a:rPr kumimoji="0" lang="en-CA" sz="3200" b="0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(1776) </a:t>
            </a:r>
            <a:r>
              <a:rPr kumimoji="0" lang="en-CA" sz="1800" b="0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pg. 205</a:t>
            </a:r>
          </a:p>
        </p:txBody>
      </p:sp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C5BA54AC-BD3E-4D88-B30C-B8B6CE0EBE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2489" y="1395929"/>
            <a:ext cx="7495317" cy="2779453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1C66C8F-4BBC-45A8-8F53-B1DBFB35A320}"/>
              </a:ext>
            </a:extLst>
          </p:cNvPr>
          <p:cNvCxnSpPr>
            <a:cxnSpLocks/>
          </p:cNvCxnSpPr>
          <p:nvPr/>
        </p:nvCxnSpPr>
        <p:spPr>
          <a:xfrm flipH="1">
            <a:off x="10506627" y="2961656"/>
            <a:ext cx="742203" cy="878889"/>
          </a:xfrm>
          <a:prstGeom prst="straightConnector1">
            <a:avLst/>
          </a:prstGeom>
          <a:ln w="76200">
            <a:solidFill>
              <a:srgbClr val="FF00FF"/>
            </a:solidFill>
            <a:tailEnd type="triangle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4803DE0-447C-4324-B205-4313CB33A7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6961" y="4184297"/>
            <a:ext cx="7495317" cy="114564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CE608AA-E20C-4B2B-B8ED-F7A1350BC4F5}"/>
              </a:ext>
            </a:extLst>
          </p:cNvPr>
          <p:cNvSpPr/>
          <p:nvPr/>
        </p:nvSpPr>
        <p:spPr>
          <a:xfrm>
            <a:off x="634049" y="4801724"/>
            <a:ext cx="2571346" cy="964277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 the absence </a:t>
            </a:r>
            <a:b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the </a:t>
            </a:r>
            <a:r>
              <a:rPr kumimoji="0" lang="en-CA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Vav</a:t>
            </a: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9395CC7-164F-4570-86CD-BB33155DAFB5}"/>
              </a:ext>
            </a:extLst>
          </p:cNvPr>
          <p:cNvSpPr/>
          <p:nvPr/>
        </p:nvSpPr>
        <p:spPr>
          <a:xfrm>
            <a:off x="5461462" y="4175383"/>
            <a:ext cx="983788" cy="344836"/>
          </a:xfrm>
          <a:prstGeom prst="rect">
            <a:avLst/>
          </a:prstGeom>
          <a:solidFill>
            <a:srgbClr val="B59B6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FE31C6B-977F-44D0-9C97-B8E6617671C1}"/>
              </a:ext>
            </a:extLst>
          </p:cNvPr>
          <p:cNvSpPr/>
          <p:nvPr/>
        </p:nvSpPr>
        <p:spPr>
          <a:xfrm>
            <a:off x="7916488" y="4212648"/>
            <a:ext cx="914400" cy="307571"/>
          </a:xfrm>
          <a:prstGeom prst="rect">
            <a:avLst/>
          </a:prstGeom>
          <a:solidFill>
            <a:srgbClr val="B59B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75A0ECF-EC9D-489D-AADB-3DAA67CAB6F7}"/>
              </a:ext>
            </a:extLst>
          </p:cNvPr>
          <p:cNvSpPr/>
          <p:nvPr/>
        </p:nvSpPr>
        <p:spPr>
          <a:xfrm>
            <a:off x="3522489" y="5591899"/>
            <a:ext cx="7584470" cy="716044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Almost appears a bit negative at this point!</a:t>
            </a:r>
            <a:endParaRPr kumimoji="0" lang="en-CA" sz="3200" b="1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481EB30-CF00-4C66-95A7-0A0257A0D880}"/>
              </a:ext>
            </a:extLst>
          </p:cNvPr>
          <p:cNvCxnSpPr/>
          <p:nvPr/>
        </p:nvCxnSpPr>
        <p:spPr>
          <a:xfrm>
            <a:off x="4793941" y="2858612"/>
            <a:ext cx="5406501" cy="0"/>
          </a:xfrm>
          <a:prstGeom prst="line">
            <a:avLst/>
          </a:prstGeom>
          <a:ln w="76200">
            <a:solidFill>
              <a:srgbClr val="00CC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07B0C322-05DA-B6F7-61E4-0FF00B63515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4015" y="4579302"/>
            <a:ext cx="1426346" cy="141415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35256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8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B6E01-928E-4818-9CE2-4618DE211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2007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C2D28F-54A5-4CFF-A832-B99C2F1CE91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EFD8A4E-03ED-4F66-8FE4-066E24C2964E}"/>
              </a:ext>
            </a:extLst>
          </p:cNvPr>
          <p:cNvSpPr/>
          <p:nvPr/>
        </p:nvSpPr>
        <p:spPr>
          <a:xfrm>
            <a:off x="139959" y="83072"/>
            <a:ext cx="11905443" cy="6636058"/>
          </a:xfrm>
          <a:prstGeom prst="roundRect">
            <a:avLst/>
          </a:prstGeom>
          <a:gradFill>
            <a:gsLst>
              <a:gs pos="0">
                <a:srgbClr val="00FF99">
                  <a:alpha val="32000"/>
                </a:srgbClr>
              </a:gs>
              <a:gs pos="39000">
                <a:srgbClr val="0000FF">
                  <a:alpha val="39000"/>
                </a:srgbClr>
              </a:gs>
              <a:gs pos="68000">
                <a:srgbClr val="FFFF00">
                  <a:alpha val="41000"/>
                </a:srgbClr>
              </a:gs>
              <a:gs pos="100000">
                <a:srgbClr val="9966FF">
                  <a:alpha val="64000"/>
                </a:srgbClr>
              </a:gs>
            </a:gsLst>
            <a:lin ang="5400000" scaled="1"/>
          </a:gradFill>
          <a:ln>
            <a:noFill/>
          </a:ln>
          <a:scene3d>
            <a:camera prst="orthographicFront"/>
            <a:lightRig rig="sunset" dir="t"/>
          </a:scene3d>
          <a:sp3d>
            <a:bevelT w="241300" h="1143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4800" b="1" i="0" u="none" strike="noStrike" kern="1200" cap="none" spc="0" normalizeH="0" baseline="0" noProof="0" dirty="0">
              <a:ln w="19050">
                <a:solidFill>
                  <a:srgbClr val="0045D0"/>
                </a:solidFill>
              </a:ln>
              <a:solidFill>
                <a:srgbClr val="0000FF"/>
              </a:solidFill>
              <a:effectLst>
                <a:outerShdw blurRad="50800" dist="50800" dir="5400000" algn="ctr" rotWithShape="0">
                  <a:srgbClr val="ED7D31">
                    <a:lumMod val="40000"/>
                    <a:lumOff val="60000"/>
                  </a:srgbClr>
                </a:outerShdw>
              </a:effectLst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F604BF-72C7-469B-953A-B1CFD419DFFE}"/>
              </a:ext>
            </a:extLst>
          </p:cNvPr>
          <p:cNvSpPr/>
          <p:nvPr/>
        </p:nvSpPr>
        <p:spPr>
          <a:xfrm>
            <a:off x="803092" y="416067"/>
            <a:ext cx="10372439" cy="3636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CA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CC00CC"/>
                </a:solidFill>
                <a:effectLst>
                  <a:glow rad="127000">
                    <a:srgbClr val="FFFF00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CA" sz="32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CC00CC"/>
              </a:solidFill>
              <a:effectLst>
                <a:glow rad="127000">
                  <a:srgbClr val="FFFF00"/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32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CC00CC"/>
              </a:solidFill>
              <a:effectLst>
                <a:glow rad="127000">
                  <a:srgbClr val="FFFF00"/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EC5DD1-CDFF-47F0-BE68-CDA3E6C7D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714" y="1920964"/>
            <a:ext cx="2221603" cy="2407043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84D8E9A-5C1E-4B25-B496-5E0190ACDE7C}"/>
              </a:ext>
            </a:extLst>
          </p:cNvPr>
          <p:cNvSpPr/>
          <p:nvPr/>
        </p:nvSpPr>
        <p:spPr>
          <a:xfrm>
            <a:off x="850932" y="1176654"/>
            <a:ext cx="1700552" cy="55569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rgbClr val="9966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 err="1">
                <a:ln>
                  <a:solidFill>
                    <a:srgbClr val="0000FF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Ecc</a:t>
            </a:r>
            <a:r>
              <a:rPr kumimoji="0" lang="en-CA" sz="32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1:5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4F0A32-9B84-4D9C-BF9F-29E0208FCF55}"/>
              </a:ext>
            </a:extLst>
          </p:cNvPr>
          <p:cNvSpPr/>
          <p:nvPr/>
        </p:nvSpPr>
        <p:spPr>
          <a:xfrm>
            <a:off x="580776" y="1920964"/>
            <a:ext cx="2304662" cy="2509086"/>
          </a:xfrm>
          <a:prstGeom prst="rect">
            <a:avLst/>
          </a:prstGeom>
          <a:noFill/>
          <a:ln w="168275">
            <a:solidFill>
              <a:srgbClr val="CC00CC"/>
            </a:solidFill>
          </a:ln>
          <a:effectLst>
            <a:outerShdw blurRad="63500" sx="104000" sy="104000" algn="ctr" rotWithShape="0">
              <a:srgbClr val="FFFF00"/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6DAD5D-900C-42C5-A9DD-29438AA55603}"/>
              </a:ext>
            </a:extLst>
          </p:cNvPr>
          <p:cNvSpPr/>
          <p:nvPr/>
        </p:nvSpPr>
        <p:spPr>
          <a:xfrm>
            <a:off x="2873828" y="392482"/>
            <a:ext cx="8375002" cy="726986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Hebrew Lexicon   W.H. Barker  </a:t>
            </a:r>
            <a:r>
              <a:rPr kumimoji="0" lang="en-CA" sz="3200" b="0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(1776) </a:t>
            </a:r>
            <a:r>
              <a:rPr kumimoji="0" lang="en-CA" sz="1800" b="0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pg. 226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75A0ECF-EC9D-489D-AADB-3DAA67CAB6F7}"/>
              </a:ext>
            </a:extLst>
          </p:cNvPr>
          <p:cNvSpPr/>
          <p:nvPr/>
        </p:nvSpPr>
        <p:spPr>
          <a:xfrm>
            <a:off x="9649837" y="1428878"/>
            <a:ext cx="2315183" cy="4457017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0045D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the next </a:t>
            </a:r>
            <a:b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0045D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0045D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slides, we will break this quote apart, looking at the </a:t>
            </a:r>
            <a:r>
              <a:rPr kumimoji="0" lang="en-CA" sz="3200" b="0" i="0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Shin Vav </a:t>
            </a: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0045D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root meaning.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A31799-3A21-4242-822E-4BCA3CB877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0462" y="1232875"/>
            <a:ext cx="6373040" cy="49764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FA65D4-5936-1A83-2962-1FE5A842EC8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664187" y="1732351"/>
            <a:ext cx="2208937" cy="240704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26E7146-BA34-4185-BD22-7118E3A35847}"/>
              </a:ext>
            </a:extLst>
          </p:cNvPr>
          <p:cNvSpPr/>
          <p:nvPr/>
        </p:nvSpPr>
        <p:spPr>
          <a:xfrm>
            <a:off x="3552541" y="1198579"/>
            <a:ext cx="408562" cy="367574"/>
          </a:xfrm>
          <a:prstGeom prst="rect">
            <a:avLst/>
          </a:prstGeom>
          <a:noFill/>
          <a:ln w="57150">
            <a:solidFill>
              <a:srgbClr val="00CC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930680-A5F4-468D-B17E-01B518913192}"/>
              </a:ext>
            </a:extLst>
          </p:cNvPr>
          <p:cNvSpPr/>
          <p:nvPr/>
        </p:nvSpPr>
        <p:spPr>
          <a:xfrm>
            <a:off x="6674168" y="5524806"/>
            <a:ext cx="408562" cy="367574"/>
          </a:xfrm>
          <a:prstGeom prst="rect">
            <a:avLst/>
          </a:prstGeom>
          <a:noFill/>
          <a:ln w="57150">
            <a:solidFill>
              <a:srgbClr val="00CC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EF14BC-99A8-4B4A-A8F1-C9464047508F}"/>
              </a:ext>
            </a:extLst>
          </p:cNvPr>
          <p:cNvSpPr/>
          <p:nvPr/>
        </p:nvSpPr>
        <p:spPr>
          <a:xfrm>
            <a:off x="5251640" y="4318279"/>
            <a:ext cx="408562" cy="367574"/>
          </a:xfrm>
          <a:prstGeom prst="rect">
            <a:avLst/>
          </a:prstGeom>
          <a:noFill/>
          <a:ln w="57150">
            <a:solidFill>
              <a:srgbClr val="00CC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251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6" grpId="0" animBg="1"/>
      <p:bldP spid="2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B6E01-928E-4818-9CE2-4618DE211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2007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C2D28F-54A5-4CFF-A832-B99C2F1CE91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EFD8A4E-03ED-4F66-8FE4-066E24C2964E}"/>
              </a:ext>
            </a:extLst>
          </p:cNvPr>
          <p:cNvSpPr/>
          <p:nvPr/>
        </p:nvSpPr>
        <p:spPr>
          <a:xfrm>
            <a:off x="139959" y="121105"/>
            <a:ext cx="11905443" cy="6636058"/>
          </a:xfrm>
          <a:prstGeom prst="roundRect">
            <a:avLst/>
          </a:prstGeom>
          <a:gradFill>
            <a:gsLst>
              <a:gs pos="0">
                <a:srgbClr val="00FF99">
                  <a:alpha val="32000"/>
                </a:srgbClr>
              </a:gs>
              <a:gs pos="39000">
                <a:srgbClr val="0000FF">
                  <a:alpha val="39000"/>
                </a:srgbClr>
              </a:gs>
              <a:gs pos="68000">
                <a:srgbClr val="FFFF00">
                  <a:alpha val="41000"/>
                </a:srgbClr>
              </a:gs>
              <a:gs pos="100000">
                <a:srgbClr val="9966FF">
                  <a:alpha val="64000"/>
                </a:srgbClr>
              </a:gs>
            </a:gsLst>
            <a:lin ang="5400000" scaled="1"/>
          </a:gradFill>
          <a:ln>
            <a:noFill/>
          </a:ln>
          <a:scene3d>
            <a:camera prst="orthographicFront"/>
            <a:lightRig rig="sunset" dir="t"/>
          </a:scene3d>
          <a:sp3d>
            <a:bevelT w="241300" h="1143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4800" b="1" i="0" u="none" strike="noStrike" kern="1200" cap="none" spc="0" normalizeH="0" baseline="0" noProof="0" dirty="0">
              <a:ln w="19050">
                <a:solidFill>
                  <a:srgbClr val="0045D0"/>
                </a:solidFill>
              </a:ln>
              <a:solidFill>
                <a:srgbClr val="0000FF"/>
              </a:solidFill>
              <a:effectLst>
                <a:outerShdw blurRad="50800" dist="50800" dir="5400000" algn="ctr" rotWithShape="0">
                  <a:srgbClr val="ED7D31">
                    <a:lumMod val="40000"/>
                    <a:lumOff val="60000"/>
                  </a:srgbClr>
                </a:outerShdw>
              </a:effectLst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F604BF-72C7-469B-953A-B1CFD419DFFE}"/>
              </a:ext>
            </a:extLst>
          </p:cNvPr>
          <p:cNvSpPr/>
          <p:nvPr/>
        </p:nvSpPr>
        <p:spPr>
          <a:xfrm>
            <a:off x="803092" y="416067"/>
            <a:ext cx="10372439" cy="3636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CA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CC00CC"/>
                </a:solidFill>
                <a:effectLst>
                  <a:glow rad="127000">
                    <a:srgbClr val="FFFF00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CA" sz="32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CC00CC"/>
              </a:solidFill>
              <a:effectLst>
                <a:glow rad="127000">
                  <a:srgbClr val="FFFF00"/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32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CC00CC"/>
              </a:solidFill>
              <a:effectLst>
                <a:glow rad="127000">
                  <a:srgbClr val="FFFF00"/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EC5DD1-CDFF-47F0-BE68-CDA3E6C7D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7804" y="1294134"/>
            <a:ext cx="1312900" cy="1546983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84D8E9A-5C1E-4B25-B496-5E0190ACDE7C}"/>
              </a:ext>
            </a:extLst>
          </p:cNvPr>
          <p:cNvSpPr/>
          <p:nvPr/>
        </p:nvSpPr>
        <p:spPr>
          <a:xfrm>
            <a:off x="673978" y="416067"/>
            <a:ext cx="1700552" cy="55569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rgbClr val="9966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 err="1">
                <a:ln>
                  <a:solidFill>
                    <a:srgbClr val="0000FF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Ecc</a:t>
            </a:r>
            <a:r>
              <a:rPr kumimoji="0" lang="en-CA" sz="32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1:5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4F0A32-9B84-4D9C-BF9F-29E0208FCF55}"/>
              </a:ext>
            </a:extLst>
          </p:cNvPr>
          <p:cNvSpPr/>
          <p:nvPr/>
        </p:nvSpPr>
        <p:spPr>
          <a:xfrm>
            <a:off x="844375" y="1278377"/>
            <a:ext cx="1434791" cy="1655710"/>
          </a:xfrm>
          <a:prstGeom prst="rect">
            <a:avLst/>
          </a:prstGeom>
          <a:noFill/>
          <a:ln w="168275">
            <a:solidFill>
              <a:srgbClr val="CC00CC"/>
            </a:solidFill>
          </a:ln>
          <a:effectLst>
            <a:outerShdw blurRad="63500" sx="104000" sy="104000" algn="ctr" rotWithShape="0">
              <a:srgbClr val="FFFF00"/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6DAD5D-900C-42C5-A9DD-29438AA55603}"/>
              </a:ext>
            </a:extLst>
          </p:cNvPr>
          <p:cNvSpPr/>
          <p:nvPr/>
        </p:nvSpPr>
        <p:spPr>
          <a:xfrm>
            <a:off x="2873828" y="119403"/>
            <a:ext cx="8375002" cy="544987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Hebrew Lexicon   W.H. Barker  </a:t>
            </a:r>
            <a:r>
              <a:rPr kumimoji="0" lang="en-CA" sz="3200" b="0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(1776) </a:t>
            </a:r>
            <a:r>
              <a:rPr kumimoji="0" lang="en-CA" sz="1800" b="0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pg. 226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75A0ECF-EC9D-489D-AADB-3DAA67CAB6F7}"/>
              </a:ext>
            </a:extLst>
          </p:cNvPr>
          <p:cNvSpPr/>
          <p:nvPr/>
        </p:nvSpPr>
        <p:spPr>
          <a:xfrm>
            <a:off x="139959" y="3240700"/>
            <a:ext cx="2702514" cy="3201233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0045D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Have you noted the </a:t>
            </a: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srgbClr val="0045D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“EQUALITY” </a:t>
            </a: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0045D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theme?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3200" u="sng" dirty="0">
                <a:solidFill>
                  <a:schemeClr val="tx1"/>
                </a:solidFill>
                <a:latin typeface="Calibri" panose="020F0502020204030204"/>
              </a:rPr>
              <a:t>Hold onto this thou</a:t>
            </a:r>
            <a:r>
              <a:rPr lang="en-CA" sz="3200" dirty="0">
                <a:solidFill>
                  <a:schemeClr val="tx1"/>
                </a:solidFill>
                <a:latin typeface="Calibri" panose="020F0502020204030204"/>
              </a:rPr>
              <a:t>g</a:t>
            </a:r>
            <a:r>
              <a:rPr lang="en-CA" sz="3200" u="sng" dirty="0">
                <a:solidFill>
                  <a:schemeClr val="tx1"/>
                </a:solidFill>
                <a:latin typeface="Calibri" panose="020F0502020204030204"/>
              </a:rPr>
              <a:t>ht</a:t>
            </a:r>
            <a:r>
              <a:rPr lang="en-CA" sz="3200" dirty="0">
                <a:solidFill>
                  <a:schemeClr val="tx1"/>
                </a:solidFill>
                <a:latin typeface="Calibri" panose="020F0502020204030204"/>
              </a:rPr>
              <a:t>.</a:t>
            </a:r>
            <a:endParaRPr kumimoji="0" lang="en-CA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A31799-3A21-4242-822E-4BCA3CB877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7468" y="1354757"/>
            <a:ext cx="8521970" cy="499924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DDDBE9F-A73D-4094-ACFF-64830C01587A}"/>
              </a:ext>
            </a:extLst>
          </p:cNvPr>
          <p:cNvCxnSpPr/>
          <p:nvPr/>
        </p:nvCxnSpPr>
        <p:spPr>
          <a:xfrm>
            <a:off x="4403323" y="1719882"/>
            <a:ext cx="2112885" cy="0"/>
          </a:xfrm>
          <a:prstGeom prst="line">
            <a:avLst/>
          </a:prstGeom>
          <a:ln w="19050">
            <a:solidFill>
              <a:srgbClr val="00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0EA5CD1-D0F6-42E9-968C-7A68ABDFBD06}"/>
              </a:ext>
            </a:extLst>
          </p:cNvPr>
          <p:cNvCxnSpPr>
            <a:cxnSpLocks/>
          </p:cNvCxnSpPr>
          <p:nvPr/>
        </p:nvCxnSpPr>
        <p:spPr>
          <a:xfrm>
            <a:off x="8817005" y="1719882"/>
            <a:ext cx="2697333" cy="0"/>
          </a:xfrm>
          <a:prstGeom prst="line">
            <a:avLst/>
          </a:prstGeom>
          <a:ln w="19050">
            <a:solidFill>
              <a:srgbClr val="00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7D25A56-444E-4E69-B885-CC0AFE87AA55}"/>
              </a:ext>
            </a:extLst>
          </p:cNvPr>
          <p:cNvCxnSpPr>
            <a:cxnSpLocks/>
          </p:cNvCxnSpPr>
          <p:nvPr/>
        </p:nvCxnSpPr>
        <p:spPr>
          <a:xfrm>
            <a:off x="3712343" y="2138612"/>
            <a:ext cx="2075898" cy="0"/>
          </a:xfrm>
          <a:prstGeom prst="line">
            <a:avLst/>
          </a:prstGeom>
          <a:ln w="19050">
            <a:solidFill>
              <a:srgbClr val="00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DC7085F-8ADC-45C5-95E0-FF9125FC15EE}"/>
              </a:ext>
            </a:extLst>
          </p:cNvPr>
          <p:cNvCxnSpPr>
            <a:cxnSpLocks/>
          </p:cNvCxnSpPr>
          <p:nvPr/>
        </p:nvCxnSpPr>
        <p:spPr>
          <a:xfrm>
            <a:off x="5958395" y="2138612"/>
            <a:ext cx="1410071" cy="0"/>
          </a:xfrm>
          <a:prstGeom prst="line">
            <a:avLst/>
          </a:prstGeom>
          <a:ln w="76200">
            <a:solidFill>
              <a:srgbClr val="CC00CC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9A40BB2-1EF4-4DCE-A12B-AB702F690FE2}"/>
              </a:ext>
            </a:extLst>
          </p:cNvPr>
          <p:cNvCxnSpPr>
            <a:cxnSpLocks/>
          </p:cNvCxnSpPr>
          <p:nvPr/>
        </p:nvCxnSpPr>
        <p:spPr>
          <a:xfrm>
            <a:off x="4307149" y="2546985"/>
            <a:ext cx="2981418" cy="0"/>
          </a:xfrm>
          <a:prstGeom prst="line">
            <a:avLst/>
          </a:prstGeom>
          <a:ln w="19050">
            <a:solidFill>
              <a:srgbClr val="00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2B04F14-6090-4FF3-9533-3FE81D8AA888}"/>
              </a:ext>
            </a:extLst>
          </p:cNvPr>
          <p:cNvCxnSpPr>
            <a:cxnSpLocks/>
          </p:cNvCxnSpPr>
          <p:nvPr/>
        </p:nvCxnSpPr>
        <p:spPr>
          <a:xfrm>
            <a:off x="5175682" y="3429000"/>
            <a:ext cx="4110361" cy="0"/>
          </a:xfrm>
          <a:prstGeom prst="line">
            <a:avLst/>
          </a:prstGeom>
          <a:ln w="19050">
            <a:solidFill>
              <a:srgbClr val="00FF99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13F331F-30B9-44A4-A3AC-CDA126E56DC0}"/>
              </a:ext>
            </a:extLst>
          </p:cNvPr>
          <p:cNvCxnSpPr>
            <a:cxnSpLocks/>
          </p:cNvCxnSpPr>
          <p:nvPr/>
        </p:nvCxnSpPr>
        <p:spPr>
          <a:xfrm>
            <a:off x="8487052" y="4233742"/>
            <a:ext cx="1519560" cy="0"/>
          </a:xfrm>
          <a:prstGeom prst="line">
            <a:avLst/>
          </a:prstGeom>
          <a:ln w="19050">
            <a:solidFill>
              <a:srgbClr val="CC00CC"/>
            </a:solidFill>
          </a:ln>
          <a:effectLst>
            <a:glow rad="50800">
              <a:srgbClr val="00FFFF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02F2475-5F02-4672-94A9-2D94FDED6B05}"/>
              </a:ext>
            </a:extLst>
          </p:cNvPr>
          <p:cNvCxnSpPr>
            <a:cxnSpLocks/>
          </p:cNvCxnSpPr>
          <p:nvPr/>
        </p:nvCxnSpPr>
        <p:spPr>
          <a:xfrm>
            <a:off x="3712343" y="5072682"/>
            <a:ext cx="4439436" cy="0"/>
          </a:xfrm>
          <a:prstGeom prst="line">
            <a:avLst/>
          </a:prstGeom>
          <a:ln w="19050">
            <a:solidFill>
              <a:srgbClr val="00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8F0F7F4-457C-427F-B09A-A3F7FEDF01B0}"/>
              </a:ext>
            </a:extLst>
          </p:cNvPr>
          <p:cNvCxnSpPr>
            <a:cxnSpLocks/>
          </p:cNvCxnSpPr>
          <p:nvPr/>
        </p:nvCxnSpPr>
        <p:spPr>
          <a:xfrm>
            <a:off x="8699706" y="5500699"/>
            <a:ext cx="2814632" cy="0"/>
          </a:xfrm>
          <a:prstGeom prst="line">
            <a:avLst/>
          </a:prstGeom>
          <a:ln w="19050">
            <a:solidFill>
              <a:srgbClr val="00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898DF90-E7B0-43EA-B49A-D9AC1AB4151B}"/>
              </a:ext>
            </a:extLst>
          </p:cNvPr>
          <p:cNvCxnSpPr>
            <a:cxnSpLocks/>
          </p:cNvCxnSpPr>
          <p:nvPr/>
        </p:nvCxnSpPr>
        <p:spPr>
          <a:xfrm>
            <a:off x="6704120" y="5918989"/>
            <a:ext cx="1782932" cy="0"/>
          </a:xfrm>
          <a:prstGeom prst="line">
            <a:avLst/>
          </a:prstGeom>
          <a:ln w="19050">
            <a:solidFill>
              <a:srgbClr val="00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4509FB9-AF3A-4C7E-B73A-A0150E38CEC6}"/>
              </a:ext>
            </a:extLst>
          </p:cNvPr>
          <p:cNvCxnSpPr>
            <a:cxnSpLocks/>
          </p:cNvCxnSpPr>
          <p:nvPr/>
        </p:nvCxnSpPr>
        <p:spPr>
          <a:xfrm flipH="1">
            <a:off x="2514378" y="3439134"/>
            <a:ext cx="1631836" cy="1036700"/>
          </a:xfrm>
          <a:prstGeom prst="straightConnector1">
            <a:avLst/>
          </a:prstGeom>
          <a:ln w="368300">
            <a:solidFill>
              <a:srgbClr val="00B0F0"/>
            </a:solidFill>
            <a:tailEnd type="triangle"/>
          </a:ln>
          <a:scene3d>
            <a:camera prst="orthographicFront"/>
            <a:lightRig rig="threePt" dir="t"/>
          </a:scene3d>
          <a:sp3d>
            <a:bevelT w="120650" h="133350"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6BC3F3B-FB7F-4961-9A9C-FC62A2B5AF0F}"/>
              </a:ext>
            </a:extLst>
          </p:cNvPr>
          <p:cNvCxnSpPr>
            <a:cxnSpLocks/>
          </p:cNvCxnSpPr>
          <p:nvPr/>
        </p:nvCxnSpPr>
        <p:spPr>
          <a:xfrm>
            <a:off x="1623659" y="2200944"/>
            <a:ext cx="196595" cy="0"/>
          </a:xfrm>
          <a:prstGeom prst="line">
            <a:avLst/>
          </a:prstGeom>
          <a:ln w="76200">
            <a:solidFill>
              <a:srgbClr val="CC00CC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22822B10-B488-47EC-9241-3E055ABC74DE}"/>
              </a:ext>
            </a:extLst>
          </p:cNvPr>
          <p:cNvSpPr/>
          <p:nvPr/>
        </p:nvSpPr>
        <p:spPr>
          <a:xfrm>
            <a:off x="3862742" y="751002"/>
            <a:ext cx="6736239" cy="5449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Looking at the </a:t>
            </a:r>
            <a:r>
              <a:rPr kumimoji="0" lang="en-CA" sz="3200" i="0" u="sng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CC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Shin </a:t>
            </a:r>
            <a:r>
              <a:rPr kumimoji="0" lang="en-CA" sz="3200" i="0" u="sng" strike="noStrike" kern="1200" cap="none" spc="0" normalizeH="0" baseline="0" noProof="0" dirty="0" err="1">
                <a:ln>
                  <a:solidFill>
                    <a:srgbClr val="0000FF"/>
                  </a:solidFill>
                </a:ln>
                <a:solidFill>
                  <a:srgbClr val="CC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Vav</a:t>
            </a:r>
            <a:r>
              <a:rPr kumimoji="0" lang="en-CA" sz="3200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root meanings.</a:t>
            </a:r>
            <a:endParaRPr kumimoji="0" lang="en-CA" sz="1800" i="0" u="none" strike="noStrike" kern="1200" cap="none" spc="0" normalizeH="0" baseline="0" noProof="0" dirty="0">
              <a:ln>
                <a:solidFill>
                  <a:srgbClr val="0000FF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8DFB684-0494-4B48-96C6-80C02BEA33D5}"/>
              </a:ext>
            </a:extLst>
          </p:cNvPr>
          <p:cNvSpPr/>
          <p:nvPr/>
        </p:nvSpPr>
        <p:spPr>
          <a:xfrm>
            <a:off x="3784061" y="1383406"/>
            <a:ext cx="472664" cy="367574"/>
          </a:xfrm>
          <a:prstGeom prst="rect">
            <a:avLst/>
          </a:prstGeom>
          <a:noFill/>
          <a:ln w="57150">
            <a:solidFill>
              <a:srgbClr val="00CC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869F1EE-73A1-4415-93A7-54B24EDB3D0B}"/>
              </a:ext>
            </a:extLst>
          </p:cNvPr>
          <p:cNvSpPr/>
          <p:nvPr/>
        </p:nvSpPr>
        <p:spPr>
          <a:xfrm>
            <a:off x="6095550" y="5529924"/>
            <a:ext cx="472664" cy="367574"/>
          </a:xfrm>
          <a:prstGeom prst="rect">
            <a:avLst/>
          </a:prstGeom>
          <a:noFill/>
          <a:ln w="57150">
            <a:solidFill>
              <a:srgbClr val="00CC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E370DF1-D83F-43B8-85F7-1EABE07B5F89}"/>
              </a:ext>
            </a:extLst>
          </p:cNvPr>
          <p:cNvSpPr/>
          <p:nvPr/>
        </p:nvSpPr>
        <p:spPr>
          <a:xfrm>
            <a:off x="7605378" y="1750920"/>
            <a:ext cx="1528894" cy="420840"/>
          </a:xfrm>
          <a:prstGeom prst="rect">
            <a:avLst/>
          </a:prstGeom>
          <a:noFill/>
          <a:ln w="57150">
            <a:solidFill>
              <a:srgbClr val="00CC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427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B6E01-928E-4818-9CE2-4618DE211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2007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C2D28F-54A5-4CFF-A832-B99C2F1CE91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EFD8A4E-03ED-4F66-8FE4-066E24C2964E}"/>
              </a:ext>
            </a:extLst>
          </p:cNvPr>
          <p:cNvSpPr/>
          <p:nvPr/>
        </p:nvSpPr>
        <p:spPr>
          <a:xfrm>
            <a:off x="139959" y="83072"/>
            <a:ext cx="11905443" cy="6636058"/>
          </a:xfrm>
          <a:prstGeom prst="roundRect">
            <a:avLst/>
          </a:prstGeom>
          <a:gradFill>
            <a:gsLst>
              <a:gs pos="0">
                <a:srgbClr val="00FF99">
                  <a:alpha val="32000"/>
                </a:srgbClr>
              </a:gs>
              <a:gs pos="39000">
                <a:srgbClr val="0000FF">
                  <a:alpha val="39000"/>
                </a:srgbClr>
              </a:gs>
              <a:gs pos="68000">
                <a:srgbClr val="FFFF00">
                  <a:alpha val="41000"/>
                </a:srgbClr>
              </a:gs>
              <a:gs pos="100000">
                <a:srgbClr val="9966FF">
                  <a:alpha val="64000"/>
                </a:srgbClr>
              </a:gs>
            </a:gsLst>
            <a:lin ang="5400000" scaled="1"/>
          </a:gradFill>
          <a:ln>
            <a:noFill/>
          </a:ln>
          <a:scene3d>
            <a:camera prst="orthographicFront"/>
            <a:lightRig rig="sunset" dir="t"/>
          </a:scene3d>
          <a:sp3d>
            <a:bevelT w="241300" h="1143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4800" b="1" i="0" u="none" strike="noStrike" kern="1200" cap="none" spc="0" normalizeH="0" baseline="0" noProof="0" dirty="0">
              <a:ln w="19050">
                <a:solidFill>
                  <a:srgbClr val="0045D0"/>
                </a:solidFill>
              </a:ln>
              <a:solidFill>
                <a:srgbClr val="0000FF"/>
              </a:solidFill>
              <a:effectLst>
                <a:outerShdw blurRad="50800" dist="50800" dir="5400000" algn="ctr" rotWithShape="0">
                  <a:srgbClr val="ED7D31">
                    <a:lumMod val="40000"/>
                    <a:lumOff val="60000"/>
                  </a:srgbClr>
                </a:outerShdw>
              </a:effectLst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F604BF-72C7-469B-953A-B1CFD419DFFE}"/>
              </a:ext>
            </a:extLst>
          </p:cNvPr>
          <p:cNvSpPr/>
          <p:nvPr/>
        </p:nvSpPr>
        <p:spPr>
          <a:xfrm>
            <a:off x="803092" y="416067"/>
            <a:ext cx="10372439" cy="3636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CA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CC00CC"/>
                </a:solidFill>
                <a:effectLst>
                  <a:glow rad="127000">
                    <a:srgbClr val="FFFF00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CA" sz="32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CC00CC"/>
              </a:solidFill>
              <a:effectLst>
                <a:glow rad="127000">
                  <a:srgbClr val="FFFF00"/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32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CC00CC"/>
              </a:solidFill>
              <a:effectLst>
                <a:glow rad="127000">
                  <a:srgbClr val="FFFF00"/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EC5DD1-CDFF-47F0-BE68-CDA3E6C7D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1394" y="1139394"/>
            <a:ext cx="1434791" cy="1546983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84D8E9A-5C1E-4B25-B496-5E0190ACDE7C}"/>
              </a:ext>
            </a:extLst>
          </p:cNvPr>
          <p:cNvSpPr/>
          <p:nvPr/>
        </p:nvSpPr>
        <p:spPr>
          <a:xfrm>
            <a:off x="325123" y="476577"/>
            <a:ext cx="1700552" cy="55569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rgbClr val="9966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 err="1">
                <a:ln>
                  <a:solidFill>
                    <a:srgbClr val="0000FF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Ecc</a:t>
            </a:r>
            <a:r>
              <a:rPr kumimoji="0" lang="en-CA" sz="32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1:5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4F0A32-9B84-4D9C-BF9F-29E0208FCF55}"/>
              </a:ext>
            </a:extLst>
          </p:cNvPr>
          <p:cNvSpPr/>
          <p:nvPr/>
        </p:nvSpPr>
        <p:spPr>
          <a:xfrm>
            <a:off x="801395" y="1136052"/>
            <a:ext cx="1434791" cy="1655710"/>
          </a:xfrm>
          <a:prstGeom prst="rect">
            <a:avLst/>
          </a:prstGeom>
          <a:noFill/>
          <a:ln w="168275">
            <a:solidFill>
              <a:srgbClr val="CC00CC"/>
            </a:solidFill>
          </a:ln>
          <a:effectLst>
            <a:outerShdw blurRad="63500" sx="104000" sy="104000" algn="ctr" rotWithShape="0">
              <a:srgbClr val="FFFF00"/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6DAD5D-900C-42C5-A9DD-29438AA55603}"/>
              </a:ext>
            </a:extLst>
          </p:cNvPr>
          <p:cNvSpPr/>
          <p:nvPr/>
        </p:nvSpPr>
        <p:spPr>
          <a:xfrm>
            <a:off x="2873828" y="392482"/>
            <a:ext cx="8375002" cy="548366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Hebrew Lexicon   </a:t>
            </a:r>
            <a:r>
              <a:rPr kumimoji="0" lang="en-CA" sz="3200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W.H. Barker  </a:t>
            </a:r>
            <a:r>
              <a:rPr kumimoji="0" lang="en-CA" sz="3200" b="0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(1776) </a:t>
            </a:r>
            <a:r>
              <a:rPr kumimoji="0" lang="en-CA" sz="1800" b="0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pg. 226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75A0ECF-EC9D-489D-AADB-3DAA67CAB6F7}"/>
              </a:ext>
            </a:extLst>
          </p:cNvPr>
          <p:cNvSpPr/>
          <p:nvPr/>
        </p:nvSpPr>
        <p:spPr>
          <a:xfrm>
            <a:off x="4375447" y="1088708"/>
            <a:ext cx="6873382" cy="154224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Continuing on the same quote – </a:t>
            </a:r>
            <a:b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0045D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here we see </a:t>
            </a:r>
            <a:r>
              <a:rPr kumimoji="0" lang="en-CA" sz="3200" b="1" i="0" u="sng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addition of the</a:t>
            </a:r>
            <a:r>
              <a:rPr kumimoji="0" lang="en-CA" sz="3200" b="1" i="0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CA" sz="32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3200" b="1" i="0" u="sng" strike="noStrike" kern="1200" cap="none" spc="0" normalizeH="0" baseline="0" noProof="0" dirty="0">
                <a:ln>
                  <a:noFill/>
                </a:ln>
                <a:solidFill>
                  <a:srgbClr val="0045D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Ale</a:t>
            </a: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srgbClr val="0045D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  <a:r>
              <a:rPr kumimoji="0" lang="en-CA" sz="3200" b="1" i="0" u="sng" strike="noStrike" kern="1200" cap="none" spc="0" normalizeH="0" baseline="0" noProof="0" dirty="0">
                <a:ln>
                  <a:noFill/>
                </a:ln>
                <a:solidFill>
                  <a:srgbClr val="0045D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</a:t>
            </a: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0045D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letter at the </a:t>
            </a:r>
            <a:r>
              <a:rPr kumimoji="0" lang="en-CA" sz="3200" b="0" i="0" u="sng" strike="noStrike" kern="1200" cap="none" spc="0" normalizeH="0" baseline="0" noProof="0" dirty="0">
                <a:ln>
                  <a:noFill/>
                </a:ln>
                <a:solidFill>
                  <a:srgbClr val="0045D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end</a:t>
            </a: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0045D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the word!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0FFF11B-8AD4-4F17-AACA-22D56A25C4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3552" y="2683627"/>
            <a:ext cx="8855905" cy="1806478"/>
          </a:xfrm>
          <a:prstGeom prst="rect">
            <a:avLst/>
          </a:prstGeom>
          <a:ln>
            <a:solidFill>
              <a:srgbClr val="002060"/>
            </a:solidFill>
          </a:ln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10C2553-1785-4890-9FBE-AAA79B3C268E}"/>
              </a:ext>
            </a:extLst>
          </p:cNvPr>
          <p:cNvCxnSpPr>
            <a:cxnSpLocks/>
          </p:cNvCxnSpPr>
          <p:nvPr/>
        </p:nvCxnSpPr>
        <p:spPr>
          <a:xfrm>
            <a:off x="4847210" y="3169328"/>
            <a:ext cx="627651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624489FC-4EBC-46EF-AA02-7048E65AAD6C}"/>
              </a:ext>
            </a:extLst>
          </p:cNvPr>
          <p:cNvSpPr/>
          <p:nvPr/>
        </p:nvSpPr>
        <p:spPr>
          <a:xfrm>
            <a:off x="1350660" y="4617319"/>
            <a:ext cx="9484040" cy="1803968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0045D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now need to ask ourselves: is this Tequfah circuit </a:t>
            </a:r>
            <a:b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0045D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3200" b="1" i="0" u="sng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vanit</a:t>
            </a:r>
            <a:r>
              <a:rPr kumimoji="0" lang="en-CA" sz="32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</a:t>
            </a:r>
            <a:r>
              <a:rPr kumimoji="0" lang="en-CA" sz="3200" b="1" i="0" u="sng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vain</a:t>
            </a:r>
            <a:r>
              <a:rPr kumimoji="0" lang="en-CA" sz="32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 </a:t>
            </a:r>
            <a:r>
              <a:rPr kumimoji="0" lang="en-CA" sz="3200" b="0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45D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0045D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Does it contain a false message?  </a:t>
            </a:r>
            <a:b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0045D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0045D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Let’s look at some more definitions!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E605B34-ADCE-4BC4-A33B-FF6F387F1AA8}"/>
              </a:ext>
            </a:extLst>
          </p:cNvPr>
          <p:cNvSpPr/>
          <p:nvPr/>
        </p:nvSpPr>
        <p:spPr>
          <a:xfrm rot="20461937">
            <a:off x="187535" y="3338956"/>
            <a:ext cx="2230711" cy="9144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>
                <a:solidFill>
                  <a:srgbClr val="FFFF00"/>
                </a:solidFill>
              </a:rPr>
              <a:t>Remember –</a:t>
            </a:r>
            <a:br>
              <a:rPr lang="en-CA" sz="2800" dirty="0">
                <a:solidFill>
                  <a:srgbClr val="FFFF00"/>
                </a:solidFill>
              </a:rPr>
            </a:br>
            <a:r>
              <a:rPr lang="en-CA" sz="28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CCFF">
                      <a:alpha val="99000"/>
                    </a:srgbClr>
                  </a:outerShdw>
                </a:effectLst>
              </a:rPr>
              <a:t>EQUALITY!?</a:t>
            </a:r>
            <a:r>
              <a:rPr lang="en-CA" sz="2800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00CCFF">
                      <a:alpha val="99000"/>
                    </a:srgbClr>
                  </a:outerShdw>
                </a:effectLst>
              </a:rPr>
              <a:t>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77BA95D-5EE6-4D35-BECF-822D16AA990A}"/>
              </a:ext>
            </a:extLst>
          </p:cNvPr>
          <p:cNvCxnSpPr>
            <a:cxnSpLocks/>
          </p:cNvCxnSpPr>
          <p:nvPr/>
        </p:nvCxnSpPr>
        <p:spPr>
          <a:xfrm>
            <a:off x="2973936" y="3597549"/>
            <a:ext cx="814978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10D8CD1-6C83-4FCB-A3E8-89E78325D56C}"/>
              </a:ext>
            </a:extLst>
          </p:cNvPr>
          <p:cNvCxnSpPr>
            <a:cxnSpLocks/>
          </p:cNvCxnSpPr>
          <p:nvPr/>
        </p:nvCxnSpPr>
        <p:spPr>
          <a:xfrm>
            <a:off x="2973936" y="4082014"/>
            <a:ext cx="173479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AA341BAB-BD4C-4571-A209-CAA713229F44}"/>
              </a:ext>
            </a:extLst>
          </p:cNvPr>
          <p:cNvSpPr/>
          <p:nvPr/>
        </p:nvSpPr>
        <p:spPr>
          <a:xfrm>
            <a:off x="1379153" y="1714280"/>
            <a:ext cx="560741" cy="367574"/>
          </a:xfrm>
          <a:prstGeom prst="rect">
            <a:avLst/>
          </a:prstGeom>
          <a:noFill/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81F3A01-8F5D-4B2F-8D7D-C07B24846B37}"/>
              </a:ext>
            </a:extLst>
          </p:cNvPr>
          <p:cNvCxnSpPr>
            <a:cxnSpLocks/>
          </p:cNvCxnSpPr>
          <p:nvPr/>
        </p:nvCxnSpPr>
        <p:spPr>
          <a:xfrm>
            <a:off x="1939894" y="1995305"/>
            <a:ext cx="2827752" cy="909784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  <a:effectLst>
            <a:outerShdw blurRad="50800" dist="50800" dir="5400000" algn="ctr" rotWithShape="0">
              <a:srgbClr val="00CCFF"/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2E7716C1-AAF7-4C8E-83E4-56430F35B75F}"/>
              </a:ext>
            </a:extLst>
          </p:cNvPr>
          <p:cNvSpPr/>
          <p:nvPr/>
        </p:nvSpPr>
        <p:spPr>
          <a:xfrm>
            <a:off x="4016524" y="1847445"/>
            <a:ext cx="692210" cy="67565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א</a:t>
            </a:r>
            <a:endParaRPr lang="en-CA" sz="6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16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6" grpId="0" animBg="1"/>
      <p:bldP spid="2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B6E01-928E-4818-9CE2-4618DE211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2007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C2D28F-54A5-4CFF-A832-B99C2F1CE91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EFD8A4E-03ED-4F66-8FE4-066E24C2964E}"/>
              </a:ext>
            </a:extLst>
          </p:cNvPr>
          <p:cNvSpPr/>
          <p:nvPr/>
        </p:nvSpPr>
        <p:spPr>
          <a:xfrm>
            <a:off x="139959" y="83072"/>
            <a:ext cx="11905443" cy="6636058"/>
          </a:xfrm>
          <a:prstGeom prst="roundRect">
            <a:avLst/>
          </a:prstGeom>
          <a:gradFill>
            <a:gsLst>
              <a:gs pos="0">
                <a:srgbClr val="00FF99">
                  <a:alpha val="32000"/>
                </a:srgbClr>
              </a:gs>
              <a:gs pos="39000">
                <a:srgbClr val="0000FF">
                  <a:alpha val="39000"/>
                </a:srgbClr>
              </a:gs>
              <a:gs pos="68000">
                <a:srgbClr val="FFFF00">
                  <a:alpha val="41000"/>
                </a:srgbClr>
              </a:gs>
              <a:gs pos="100000">
                <a:srgbClr val="9966FF">
                  <a:alpha val="64000"/>
                </a:srgbClr>
              </a:gs>
            </a:gsLst>
            <a:lin ang="5400000" scaled="1"/>
          </a:gradFill>
          <a:ln>
            <a:noFill/>
          </a:ln>
          <a:scene3d>
            <a:camera prst="orthographicFront"/>
            <a:lightRig rig="sunset" dir="t"/>
          </a:scene3d>
          <a:sp3d>
            <a:bevelT w="241300" h="1143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4800" b="1" i="0" u="none" strike="noStrike" kern="1200" cap="none" spc="0" normalizeH="0" baseline="0" noProof="0" dirty="0">
              <a:ln w="19050">
                <a:solidFill>
                  <a:srgbClr val="0045D0"/>
                </a:solidFill>
              </a:ln>
              <a:solidFill>
                <a:srgbClr val="0000FF"/>
              </a:solidFill>
              <a:effectLst>
                <a:outerShdw blurRad="50800" dist="50800" dir="5400000" algn="ctr" rotWithShape="0">
                  <a:srgbClr val="ED7D31">
                    <a:lumMod val="40000"/>
                    <a:lumOff val="60000"/>
                  </a:srgbClr>
                </a:outerShdw>
              </a:effectLst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F604BF-72C7-469B-953A-B1CFD419DFFE}"/>
              </a:ext>
            </a:extLst>
          </p:cNvPr>
          <p:cNvSpPr/>
          <p:nvPr/>
        </p:nvSpPr>
        <p:spPr>
          <a:xfrm>
            <a:off x="803092" y="416067"/>
            <a:ext cx="10372439" cy="3636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CA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CC00CC"/>
                </a:solidFill>
                <a:effectLst>
                  <a:glow rad="127000">
                    <a:srgbClr val="FFFF00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CA" sz="32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CC00CC"/>
              </a:solidFill>
              <a:effectLst>
                <a:glow rad="127000">
                  <a:srgbClr val="FFFF00"/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32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CC00CC"/>
              </a:solidFill>
              <a:effectLst>
                <a:glow rad="127000">
                  <a:srgbClr val="FFFF00"/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EC5DD1-CDFF-47F0-BE68-CDA3E6C7D4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996" y="816738"/>
            <a:ext cx="1312900" cy="1553667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84D8E9A-5C1E-4B25-B496-5E0190ACDE7C}"/>
              </a:ext>
            </a:extLst>
          </p:cNvPr>
          <p:cNvSpPr/>
          <p:nvPr/>
        </p:nvSpPr>
        <p:spPr>
          <a:xfrm>
            <a:off x="303405" y="138870"/>
            <a:ext cx="1700552" cy="55569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rgbClr val="9966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 err="1">
                <a:ln>
                  <a:solidFill>
                    <a:srgbClr val="0000FF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Ecc</a:t>
            </a:r>
            <a:r>
              <a:rPr kumimoji="0" lang="en-CA" sz="32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1:5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4F0A32-9B84-4D9C-BF9F-29E0208FCF55}"/>
              </a:ext>
            </a:extLst>
          </p:cNvPr>
          <p:cNvSpPr/>
          <p:nvPr/>
        </p:nvSpPr>
        <p:spPr>
          <a:xfrm>
            <a:off x="435996" y="816738"/>
            <a:ext cx="1434791" cy="1655710"/>
          </a:xfrm>
          <a:prstGeom prst="rect">
            <a:avLst/>
          </a:prstGeom>
          <a:noFill/>
          <a:ln w="168275">
            <a:solidFill>
              <a:srgbClr val="CC00CC"/>
            </a:solidFill>
          </a:ln>
          <a:effectLst>
            <a:outerShdw blurRad="63500" sx="104000" sy="104000" algn="ctr" rotWithShape="0">
              <a:srgbClr val="FFFF00"/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6DAD5D-900C-42C5-A9DD-29438AA55603}"/>
              </a:ext>
            </a:extLst>
          </p:cNvPr>
          <p:cNvSpPr/>
          <p:nvPr/>
        </p:nvSpPr>
        <p:spPr>
          <a:xfrm>
            <a:off x="2873828" y="392482"/>
            <a:ext cx="8375002" cy="726986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Hebrew Lexicon   J. Parkhurst   </a:t>
            </a:r>
            <a:r>
              <a:rPr kumimoji="0" lang="en-CA" sz="3200" b="0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(1762)  pg.</a:t>
            </a:r>
            <a:r>
              <a:rPr kumimoji="0" lang="en-CA" sz="32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CA" sz="1800" b="0" i="0" u="none" strike="noStrike" kern="1200" cap="none" spc="0" normalizeH="0" baseline="0" noProof="0" dirty="0">
              <a:ln>
                <a:solidFill>
                  <a:srgbClr val="0000FF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24489FC-4EBC-46EF-AA02-7048E65AAD6C}"/>
              </a:ext>
            </a:extLst>
          </p:cNvPr>
          <p:cNvSpPr/>
          <p:nvPr/>
        </p:nvSpPr>
        <p:spPr>
          <a:xfrm>
            <a:off x="230820" y="2873118"/>
            <a:ext cx="3454603" cy="3846011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0045D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seems quite clear  the definitions of Shin Vav Aleph are not getting </a:t>
            </a:r>
            <a:b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0045D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0045D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any better! </a:t>
            </a:r>
            <a:b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0045D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the </a:t>
            </a: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srgbClr val="0045D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Tequfah </a:t>
            </a: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(circuit), </a:t>
            </a: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0045D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CA" sz="3200" b="1" i="0" u="sng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vanit</a:t>
            </a:r>
            <a:r>
              <a:rPr kumimoji="0" lang="en-CA" sz="32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4A624FD-26EA-4150-A969-7A5B8C6A5F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32021" y="1312860"/>
            <a:ext cx="8006643" cy="520721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E5C1CB5-5EAB-42D0-BCEC-0B9574F8CBE5}"/>
              </a:ext>
            </a:extLst>
          </p:cNvPr>
          <p:cNvCxnSpPr/>
          <p:nvPr/>
        </p:nvCxnSpPr>
        <p:spPr>
          <a:xfrm>
            <a:off x="10502283" y="4052681"/>
            <a:ext cx="1120551" cy="0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B10EACD-9D64-4D7E-85B5-DE456B11B6E6}"/>
              </a:ext>
            </a:extLst>
          </p:cNvPr>
          <p:cNvCxnSpPr>
            <a:cxnSpLocks/>
          </p:cNvCxnSpPr>
          <p:nvPr/>
        </p:nvCxnSpPr>
        <p:spPr>
          <a:xfrm>
            <a:off x="4218373" y="4427023"/>
            <a:ext cx="2129161" cy="0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F335931-211E-4E7F-942F-ABD0E1091A16}"/>
              </a:ext>
            </a:extLst>
          </p:cNvPr>
          <p:cNvCxnSpPr>
            <a:cxnSpLocks/>
          </p:cNvCxnSpPr>
          <p:nvPr/>
        </p:nvCxnSpPr>
        <p:spPr>
          <a:xfrm>
            <a:off x="6767744" y="3256650"/>
            <a:ext cx="4855090" cy="0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9867A99-ECCB-4C61-B5E5-066E35D2C3E7}"/>
              </a:ext>
            </a:extLst>
          </p:cNvPr>
          <p:cNvCxnSpPr>
            <a:cxnSpLocks/>
          </p:cNvCxnSpPr>
          <p:nvPr/>
        </p:nvCxnSpPr>
        <p:spPr>
          <a:xfrm>
            <a:off x="4218373" y="3638390"/>
            <a:ext cx="682101" cy="0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CA74451-1277-47C2-BD27-D71539C727F8}"/>
              </a:ext>
            </a:extLst>
          </p:cNvPr>
          <p:cNvCxnSpPr>
            <a:cxnSpLocks/>
          </p:cNvCxnSpPr>
          <p:nvPr/>
        </p:nvCxnSpPr>
        <p:spPr>
          <a:xfrm>
            <a:off x="6954175" y="5200860"/>
            <a:ext cx="4668659" cy="0"/>
          </a:xfrm>
          <a:prstGeom prst="line">
            <a:avLst/>
          </a:pr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8FF937BD-96C7-4E29-9B7A-913700E10AC6}"/>
              </a:ext>
            </a:extLst>
          </p:cNvPr>
          <p:cNvSpPr/>
          <p:nvPr/>
        </p:nvSpPr>
        <p:spPr>
          <a:xfrm>
            <a:off x="2115992" y="1287247"/>
            <a:ext cx="1807937" cy="1419797"/>
          </a:xfrm>
          <a:prstGeom prst="wedgeRoundRectCallout">
            <a:avLst>
              <a:gd name="adj1" fmla="val 63927"/>
              <a:gd name="adj2" fmla="val 24984"/>
              <a:gd name="adj3" fmla="val 16667"/>
            </a:avLst>
          </a:prstGeom>
          <a:solidFill>
            <a:schemeClr val="tx1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NOTE</a:t>
            </a:r>
            <a:r>
              <a:rPr lang="en-CA" sz="2800" dirty="0"/>
              <a:t> </a:t>
            </a:r>
            <a:r>
              <a:rPr lang="en-CA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this spelling carefully!</a:t>
            </a:r>
          </a:p>
        </p:txBody>
      </p:sp>
    </p:spTree>
    <p:extLst>
      <p:ext uri="{BB962C8B-B14F-4D97-AF65-F5344CB8AC3E}">
        <p14:creationId xmlns:p14="http://schemas.microsoft.com/office/powerpoint/2010/main" val="331651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6" grpId="0" animBg="1"/>
      <p:bldP spid="2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A1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B6E01-928E-4818-9CE2-4618DE211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2007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C2D28F-54A5-4CFF-A832-B99C2F1CE91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EFD8A4E-03ED-4F66-8FE4-066E24C2964E}"/>
              </a:ext>
            </a:extLst>
          </p:cNvPr>
          <p:cNvSpPr>
            <a:spLocks noChangeAspect="1"/>
          </p:cNvSpPr>
          <p:nvPr/>
        </p:nvSpPr>
        <p:spPr>
          <a:xfrm>
            <a:off x="269266" y="81533"/>
            <a:ext cx="11719534" cy="6721468"/>
          </a:xfrm>
          <a:prstGeom prst="roundRect">
            <a:avLst/>
          </a:prstGeom>
          <a:gradFill>
            <a:gsLst>
              <a:gs pos="0">
                <a:srgbClr val="00FF99">
                  <a:alpha val="32000"/>
                </a:srgbClr>
              </a:gs>
              <a:gs pos="39000">
                <a:srgbClr val="0000FF">
                  <a:alpha val="39000"/>
                </a:srgbClr>
              </a:gs>
              <a:gs pos="68000">
                <a:srgbClr val="FFFF00">
                  <a:alpha val="41000"/>
                </a:srgbClr>
              </a:gs>
              <a:gs pos="100000">
                <a:srgbClr val="B59B60"/>
              </a:gs>
            </a:gsLst>
            <a:lin ang="5400000" scaled="1"/>
          </a:gradFill>
          <a:ln>
            <a:noFill/>
          </a:ln>
          <a:scene3d>
            <a:camera prst="orthographicFront"/>
            <a:lightRig rig="sunset" dir="t"/>
          </a:scene3d>
          <a:sp3d>
            <a:bevelT w="241300" h="1143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4800" b="1" i="0" u="none" strike="noStrike" kern="1200" cap="none" spc="0" normalizeH="0" baseline="0" noProof="0" dirty="0">
              <a:ln w="19050">
                <a:solidFill>
                  <a:srgbClr val="0045D0"/>
                </a:solidFill>
              </a:ln>
              <a:solidFill>
                <a:srgbClr val="0000FF"/>
              </a:solidFill>
              <a:effectLst>
                <a:outerShdw blurRad="50800" dist="50800" dir="5400000" algn="ctr" rotWithShape="0">
                  <a:srgbClr val="ED7D31">
                    <a:lumMod val="40000"/>
                    <a:lumOff val="60000"/>
                  </a:srgbClr>
                </a:outerShdw>
              </a:effectLst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EC5DD1-CDFF-47F0-BE68-CDA3E6C7D4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624" y="1135085"/>
            <a:ext cx="1312900" cy="1553667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84D8E9A-5C1E-4B25-B496-5E0190ACDE7C}"/>
              </a:ext>
            </a:extLst>
          </p:cNvPr>
          <p:cNvSpPr/>
          <p:nvPr/>
        </p:nvSpPr>
        <p:spPr>
          <a:xfrm>
            <a:off x="347452" y="74223"/>
            <a:ext cx="1700552" cy="55569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rgbClr val="9966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 err="1">
                <a:ln>
                  <a:solidFill>
                    <a:srgbClr val="0000FF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Ecc</a:t>
            </a:r>
            <a:r>
              <a:rPr kumimoji="0" lang="en-CA" sz="32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1:5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4F0A32-9B84-4D9C-BF9F-29E0208FCF55}"/>
              </a:ext>
            </a:extLst>
          </p:cNvPr>
          <p:cNvSpPr/>
          <p:nvPr/>
        </p:nvSpPr>
        <p:spPr>
          <a:xfrm>
            <a:off x="450624" y="1135085"/>
            <a:ext cx="1434791" cy="1655710"/>
          </a:xfrm>
          <a:prstGeom prst="rect">
            <a:avLst/>
          </a:prstGeom>
          <a:noFill/>
          <a:ln w="168275">
            <a:solidFill>
              <a:srgbClr val="CC00CC"/>
            </a:solidFill>
          </a:ln>
          <a:effectLst>
            <a:outerShdw blurRad="63500" sx="104000" sy="104000" algn="ctr" rotWithShape="0">
              <a:srgbClr val="FFFF00"/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8FF937BD-96C7-4E29-9B7A-913700E10AC6}"/>
              </a:ext>
            </a:extLst>
          </p:cNvPr>
          <p:cNvSpPr/>
          <p:nvPr/>
        </p:nvSpPr>
        <p:spPr>
          <a:xfrm>
            <a:off x="2455347" y="620118"/>
            <a:ext cx="9337040" cy="5444605"/>
          </a:xfrm>
          <a:prstGeom prst="wedgeRoundRectCallout">
            <a:avLst>
              <a:gd name="adj1" fmla="val -56709"/>
              <a:gd name="adj2" fmla="val -24264"/>
              <a:gd name="adj3" fmla="val 16667"/>
            </a:avLst>
          </a:prstGeom>
          <a:solidFill>
            <a:schemeClr val="tx1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600" b="1" u="sng" dirty="0">
                <a:solidFill>
                  <a:srgbClr val="C00000"/>
                </a:solidFill>
              </a:rPr>
              <a:t>Com</a:t>
            </a:r>
            <a:r>
              <a:rPr lang="en-CA" sz="3600" b="1" dirty="0">
                <a:solidFill>
                  <a:srgbClr val="C00000"/>
                </a:solidFill>
              </a:rPr>
              <a:t>p</a:t>
            </a:r>
            <a:r>
              <a:rPr lang="en-CA" sz="3600" b="1" u="sng" dirty="0">
                <a:solidFill>
                  <a:srgbClr val="C00000"/>
                </a:solidFill>
              </a:rPr>
              <a:t>arison</a:t>
            </a:r>
            <a:r>
              <a:rPr lang="en-CA" sz="3600" b="1" dirty="0">
                <a:solidFill>
                  <a:srgbClr val="C00000"/>
                </a:solidFill>
              </a:rPr>
              <a:t>!</a:t>
            </a:r>
            <a:r>
              <a:rPr lang="en-CA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CA" sz="2800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Lookin</a:t>
            </a:r>
            <a:r>
              <a:rPr lang="en-CA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g </a:t>
            </a:r>
            <a:r>
              <a:rPr lang="en-CA" sz="2800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at the</a:t>
            </a:r>
            <a:r>
              <a:rPr lang="en-CA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CA" sz="2800" b="1" u="sng" dirty="0">
                <a:solidFill>
                  <a:srgbClr val="CC00FF"/>
                </a:solidFill>
              </a:rPr>
              <a:t>Ancient</a:t>
            </a:r>
            <a:r>
              <a:rPr lang="en-CA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CA" sz="2800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Hebrew understandin</a:t>
            </a:r>
            <a:r>
              <a:rPr lang="en-CA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g,  the </a:t>
            </a:r>
            <a:r>
              <a:rPr lang="en-CA" sz="2800" b="1" dirty="0">
                <a:solidFill>
                  <a:srgbClr val="FFFF00"/>
                </a:solidFill>
              </a:rPr>
              <a:t>Shin</a:t>
            </a:r>
            <a:r>
              <a:rPr lang="en-CA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        letter is understood as resembling a </a:t>
            </a:r>
            <a:r>
              <a:rPr lang="en-CA" sz="2800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set of teeth</a:t>
            </a:r>
            <a:r>
              <a:rPr lang="en-CA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which p</a:t>
            </a:r>
            <a:r>
              <a:rPr lang="en-CA" sz="2800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ress in</a:t>
            </a:r>
            <a:r>
              <a:rPr lang="en-CA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with intensity. </a:t>
            </a:r>
            <a:br>
              <a:rPr lang="en-CA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CA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This causes a </a:t>
            </a:r>
            <a:r>
              <a:rPr lang="en-CA" sz="2800" b="1" u="sng" dirty="0">
                <a:solidFill>
                  <a:srgbClr val="FFFF00"/>
                </a:solidFill>
              </a:rPr>
              <a:t>se</a:t>
            </a:r>
            <a:r>
              <a:rPr lang="en-CA" sz="2800" b="1" dirty="0">
                <a:solidFill>
                  <a:srgbClr val="FFFF00"/>
                </a:solidFill>
              </a:rPr>
              <a:t>p</a:t>
            </a:r>
            <a:r>
              <a:rPr lang="en-CA" sz="2800" b="1" u="sng" dirty="0">
                <a:solidFill>
                  <a:srgbClr val="FFFF00"/>
                </a:solidFill>
              </a:rPr>
              <a:t>aration action</a:t>
            </a:r>
            <a:r>
              <a:rPr lang="en-CA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and a </a:t>
            </a:r>
            <a:r>
              <a:rPr lang="en-CA" sz="2800" b="1" u="sng" dirty="0">
                <a:solidFill>
                  <a:srgbClr val="FFFF00"/>
                </a:solidFill>
              </a:rPr>
              <a:t>distin</a:t>
            </a:r>
            <a:r>
              <a:rPr lang="en-CA" sz="2800" b="1" dirty="0">
                <a:solidFill>
                  <a:srgbClr val="FFFF00"/>
                </a:solidFill>
              </a:rPr>
              <a:t>g</a:t>
            </a:r>
            <a:r>
              <a:rPr lang="en-CA" sz="2800" b="1" u="sng" dirty="0">
                <a:solidFill>
                  <a:srgbClr val="FFFF00"/>
                </a:solidFill>
              </a:rPr>
              <a:t>uishin</a:t>
            </a:r>
            <a:r>
              <a:rPr lang="en-CA" sz="2800" b="1" dirty="0">
                <a:solidFill>
                  <a:srgbClr val="FFFF00"/>
                </a:solidFill>
              </a:rPr>
              <a:t>g </a:t>
            </a:r>
            <a:r>
              <a:rPr lang="en-CA" sz="2800" b="1" u="sng" dirty="0">
                <a:solidFill>
                  <a:srgbClr val="FFFF00"/>
                </a:solidFill>
              </a:rPr>
              <a:t>focus </a:t>
            </a:r>
            <a:r>
              <a:rPr lang="en-CA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placed upon the two </a:t>
            </a:r>
            <a:r>
              <a:rPr lang="en-CA" sz="2800" b="1" u="sng" dirty="0">
                <a:solidFill>
                  <a:srgbClr val="FF0000"/>
                </a:solidFill>
              </a:rPr>
              <a:t>se</a:t>
            </a:r>
            <a:r>
              <a:rPr lang="en-CA" sz="2800" b="1" dirty="0">
                <a:solidFill>
                  <a:srgbClr val="FF0000"/>
                </a:solidFill>
              </a:rPr>
              <a:t>p</a:t>
            </a:r>
            <a:r>
              <a:rPr lang="en-CA" sz="2800" b="1" u="sng" dirty="0">
                <a:solidFill>
                  <a:srgbClr val="FF0000"/>
                </a:solidFill>
              </a:rPr>
              <a:t>arated</a:t>
            </a:r>
            <a:r>
              <a:rPr lang="en-CA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identities. </a:t>
            </a:r>
          </a:p>
          <a:p>
            <a:pPr algn="ctr"/>
            <a:r>
              <a:rPr lang="en-CA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</a:p>
          <a:p>
            <a:pPr algn="ctr"/>
            <a:r>
              <a:rPr lang="en-CA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This (</a:t>
            </a:r>
            <a:r>
              <a:rPr lang="en-CA" sz="2800" b="1" dirty="0">
                <a:solidFill>
                  <a:srgbClr val="FFFF00"/>
                </a:solidFill>
              </a:rPr>
              <a:t>Shin</a:t>
            </a:r>
            <a:r>
              <a:rPr lang="en-CA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) </a:t>
            </a:r>
            <a:r>
              <a:rPr lang="en-CA" sz="2800" b="1" dirty="0">
                <a:solidFill>
                  <a:srgbClr val="FF0000"/>
                </a:solidFill>
              </a:rPr>
              <a:t>separation</a:t>
            </a:r>
            <a:r>
              <a:rPr lang="en-CA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is </a:t>
            </a:r>
            <a:r>
              <a:rPr lang="en-CA" sz="2800" b="1" u="sng" dirty="0">
                <a:solidFill>
                  <a:srgbClr val="FF33CC"/>
                </a:solidFill>
              </a:rPr>
              <a:t>connected</a:t>
            </a:r>
            <a:r>
              <a:rPr lang="en-CA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(</a:t>
            </a:r>
            <a:r>
              <a:rPr lang="en-CA" sz="2800" b="1" dirty="0" err="1">
                <a:solidFill>
                  <a:srgbClr val="FF33CC"/>
                </a:solidFill>
              </a:rPr>
              <a:t>Vav</a:t>
            </a:r>
            <a:r>
              <a:rPr lang="en-CA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     – hook &amp; or nail) to </a:t>
            </a:r>
            <a:r>
              <a:rPr lang="en-CA" sz="2800" b="1" dirty="0">
                <a:solidFill>
                  <a:srgbClr val="00CCFF"/>
                </a:solidFill>
              </a:rPr>
              <a:t>Aleph</a:t>
            </a:r>
            <a:r>
              <a:rPr lang="en-CA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         </a:t>
            </a:r>
            <a:r>
              <a:rPr lang="en-CA" sz="2800" b="1" dirty="0">
                <a:solidFill>
                  <a:srgbClr val="0000FF"/>
                </a:solidFill>
                <a:effectLst>
                  <a:outerShdw blurRad="50800" dist="50800" dir="5400000" algn="ctr" rotWithShape="0">
                    <a:srgbClr val="00CCFF"/>
                  </a:outerShdw>
                </a:effectLst>
              </a:rPr>
              <a:t>(</a:t>
            </a:r>
            <a:r>
              <a:rPr lang="en-CA" sz="2800" b="1" dirty="0">
                <a:ln>
                  <a:solidFill>
                    <a:srgbClr val="CC00FF"/>
                  </a:solidFill>
                </a:ln>
                <a:solidFill>
                  <a:srgbClr val="0000FF"/>
                </a:solidFill>
                <a:effectLst>
                  <a:outerShdw blurRad="50800" dist="50800" dir="5400000" algn="ctr" rotWithShape="0">
                    <a:srgbClr val="00CCFF"/>
                  </a:outerShdw>
                </a:effectLst>
              </a:rPr>
              <a:t>The Almighty Provider),</a:t>
            </a:r>
            <a:r>
              <a:rPr lang="en-CA" sz="2800" dirty="0">
                <a:ln>
                  <a:solidFill>
                    <a:srgbClr val="CC00FF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rgbClr val="00CCFF"/>
                  </a:outerShdw>
                </a:effectLst>
              </a:rPr>
              <a:t> </a:t>
            </a:r>
            <a:r>
              <a:rPr lang="en-CA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and conveys a </a:t>
            </a:r>
            <a:r>
              <a:rPr lang="en-CA" sz="2800" u="sng" dirty="0">
                <a:ln>
                  <a:solidFill>
                    <a:srgbClr val="00CCFF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Snap ITC" panose="04040A07060A02020202" pitchFamily="82" charset="0"/>
              </a:rPr>
              <a:t>MESSAGE</a:t>
            </a:r>
            <a:r>
              <a:rPr lang="en-CA" sz="2800" dirty="0">
                <a:ln>
                  <a:solidFill>
                    <a:srgbClr val="00CCFF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Snap ITC" panose="04040A07060A02020202" pitchFamily="82" charset="0"/>
              </a:rPr>
              <a:t> which </a:t>
            </a:r>
            <a:r>
              <a:rPr lang="en-CA" sz="4000" dirty="0">
                <a:ln>
                  <a:solidFill>
                    <a:srgbClr val="00CCFF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rgbClr val="FFFF00"/>
                  </a:glow>
                </a:effectLst>
                <a:latin typeface="Snap ITC" panose="04040A07060A02020202" pitchFamily="82" charset="0"/>
              </a:rPr>
              <a:t>SPEAKS!</a:t>
            </a:r>
            <a:r>
              <a:rPr lang="en-CA" sz="2800" dirty="0">
                <a:ln>
                  <a:solidFill>
                    <a:srgbClr val="00CCFF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Snap ITC" panose="04040A07060A02020202" pitchFamily="82" charset="0"/>
              </a:rPr>
              <a:t> </a:t>
            </a:r>
            <a:br>
              <a:rPr lang="en-CA" sz="2800" dirty="0">
                <a:ln>
                  <a:solidFill>
                    <a:srgbClr val="00CCFF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Snap ITC" panose="04040A07060A02020202" pitchFamily="82" charset="0"/>
              </a:rPr>
            </a:br>
            <a:r>
              <a:rPr lang="en-CA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</a:t>
            </a:r>
            <a:r>
              <a:rPr lang="en-CA" sz="2800" b="1" dirty="0" err="1">
                <a:solidFill>
                  <a:srgbClr val="00B050"/>
                </a:solidFill>
              </a:rPr>
              <a:t>Pey</a:t>
            </a:r>
            <a:r>
              <a:rPr lang="en-CA" sz="2800" b="1" dirty="0">
                <a:solidFill>
                  <a:srgbClr val="00B050"/>
                </a:solidFill>
              </a:rPr>
              <a:t>,</a:t>
            </a:r>
            <a:r>
              <a:rPr lang="en-CA" sz="2800" dirty="0">
                <a:solidFill>
                  <a:srgbClr val="00B050"/>
                </a:solidFill>
              </a:rPr>
              <a:t>                    </a:t>
            </a:r>
            <a:r>
              <a:rPr lang="en-CA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a mouth).   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0F38A1A-54E4-4CFC-9650-0D5E101C5CE9}"/>
              </a:ext>
            </a:extLst>
          </p:cNvPr>
          <p:cNvSpPr/>
          <p:nvPr/>
        </p:nvSpPr>
        <p:spPr>
          <a:xfrm>
            <a:off x="6717129" y="1652143"/>
            <a:ext cx="537839" cy="4237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ש</a:t>
            </a:r>
            <a:endParaRPr lang="en-CA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7A1C6AE-E0AA-4CE5-BEA8-FF79FFCEF184}"/>
              </a:ext>
            </a:extLst>
          </p:cNvPr>
          <p:cNvSpPr/>
          <p:nvPr/>
        </p:nvSpPr>
        <p:spPr>
          <a:xfrm>
            <a:off x="5414209" y="4229354"/>
            <a:ext cx="502339" cy="46464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א</a:t>
            </a:r>
            <a:endParaRPr lang="en-CA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28A874D-30C8-4C94-B9EC-DC165A3E7C13}"/>
              </a:ext>
            </a:extLst>
          </p:cNvPr>
          <p:cNvSpPr/>
          <p:nvPr/>
        </p:nvSpPr>
        <p:spPr>
          <a:xfrm>
            <a:off x="6116781" y="5243454"/>
            <a:ext cx="537839" cy="54593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ף</a:t>
            </a:r>
            <a:endParaRPr lang="en-CA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8A8952C-7502-4CCF-989B-296D56AB128B}"/>
              </a:ext>
            </a:extLst>
          </p:cNvPr>
          <p:cNvGrpSpPr/>
          <p:nvPr/>
        </p:nvGrpSpPr>
        <p:grpSpPr>
          <a:xfrm>
            <a:off x="8772451" y="3747670"/>
            <a:ext cx="508944" cy="464649"/>
            <a:chOff x="3000309" y="2248276"/>
            <a:chExt cx="508944" cy="545935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5E7D34D-7E15-4A86-B99B-E6BEFD0D592B}"/>
                </a:ext>
              </a:extLst>
            </p:cNvPr>
            <p:cNvSpPr/>
            <p:nvPr/>
          </p:nvSpPr>
          <p:spPr>
            <a:xfrm>
              <a:off x="3000309" y="2248276"/>
              <a:ext cx="508944" cy="54593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וֹ</a:t>
              </a:r>
              <a:endParaRPr lang="en-CA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606D493-A4A2-4055-B935-C8C7DAAEAF7C}"/>
                </a:ext>
              </a:extLst>
            </p:cNvPr>
            <p:cNvSpPr/>
            <p:nvPr/>
          </p:nvSpPr>
          <p:spPr>
            <a:xfrm rot="893083">
              <a:off x="3116700" y="2338061"/>
              <a:ext cx="207171" cy="92424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7B8C889F-9959-43DC-BF7A-80AA2F4E5D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9045" y="4205547"/>
            <a:ext cx="502339" cy="59098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319E6B2-C1AB-487B-9ED2-59840DD563D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3869" y="3747670"/>
            <a:ext cx="227936" cy="55594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CC301EB-A0C1-439D-A7A2-9649715F2A4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5764" y="5238572"/>
            <a:ext cx="755748" cy="555697"/>
          </a:xfrm>
          <a:prstGeom prst="rect">
            <a:avLst/>
          </a:prstGeom>
        </p:spPr>
      </p:pic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A3C222C-A7A8-49FE-93F3-A85DF7DAF571}"/>
              </a:ext>
            </a:extLst>
          </p:cNvPr>
          <p:cNvSpPr/>
          <p:nvPr/>
        </p:nvSpPr>
        <p:spPr>
          <a:xfrm>
            <a:off x="2168357" y="6076200"/>
            <a:ext cx="8746053" cy="544253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dirty="0">
                <a:solidFill>
                  <a:schemeClr val="accent2">
                    <a:lumMod val="50000"/>
                  </a:schemeClr>
                </a:solidFill>
                <a:effectLst>
                  <a:glow rad="127000">
                    <a:schemeClr val="accent5">
                      <a:lumMod val="40000"/>
                      <a:lumOff val="60000"/>
                    </a:schemeClr>
                  </a:glow>
                </a:effectLst>
              </a:rPr>
              <a:t>Now for </a:t>
            </a:r>
            <a:r>
              <a:rPr lang="en-CA" sz="4800" b="1" u="sng" dirty="0">
                <a:solidFill>
                  <a:schemeClr val="tx1"/>
                </a:solidFill>
                <a:effectLst>
                  <a:glow rad="127000">
                    <a:schemeClr val="accent5">
                      <a:lumMod val="40000"/>
                      <a:lumOff val="60000"/>
                    </a:schemeClr>
                  </a:glow>
                </a:effectLst>
              </a:rPr>
              <a:t>THE</a:t>
            </a:r>
            <a:r>
              <a:rPr lang="en-CA" sz="4800" dirty="0">
                <a:solidFill>
                  <a:schemeClr val="accent2">
                    <a:lumMod val="50000"/>
                  </a:schemeClr>
                </a:solidFill>
                <a:effectLst>
                  <a:glow rad="127000">
                    <a:schemeClr val="accent5">
                      <a:lumMod val="40000"/>
                      <a:lumOff val="60000"/>
                    </a:schemeClr>
                  </a:glow>
                </a:effectLst>
              </a:rPr>
              <a:t> questions!</a:t>
            </a:r>
          </a:p>
        </p:txBody>
      </p:sp>
      <p:pic>
        <p:nvPicPr>
          <p:cNvPr id="32" name="Picture 12" descr="C:\Users\Rae\Desktop\Art on Desktop\white man clip art\yellow-blue smiley faces\Smiley Face  jpeg.png">
            <a:extLst>
              <a:ext uri="{FF2B5EF4-FFF2-40B4-BE49-F238E27FC236}">
                <a16:creationId xmlns:a16="http://schemas.microsoft.com/office/drawing/2014/main" id="{5F57F463-3331-47E0-8B67-8F81B5540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93172" y="3918397"/>
            <a:ext cx="1412281" cy="191123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Rae\Desktop\Art on Desktop\white man clip art\3d white people\attention horn.jpg">
            <a:extLst>
              <a:ext uri="{FF2B5EF4-FFF2-40B4-BE49-F238E27FC236}">
                <a16:creationId xmlns:a16="http://schemas.microsoft.com/office/drawing/2014/main" id="{FB099EE9-6B35-4C2F-6B7F-12C86AF1AC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9982477" y="5417844"/>
            <a:ext cx="1616351" cy="1253952"/>
          </a:xfrm>
          <a:prstGeom prst="rect">
            <a:avLst/>
          </a:prstGeom>
          <a:ln w="76200" cap="sq">
            <a:solidFill>
              <a:srgbClr val="00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B4E2B0-5778-4872-9275-CD4B368B0CE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9244" y="1596207"/>
            <a:ext cx="570452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28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75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6" grpId="0" animBg="1"/>
      <p:bldP spid="17" grpId="0" animBg="1"/>
      <p:bldP spid="21" grpId="0" animBg="1"/>
      <p:bldP spid="2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B6E01-928E-4818-9CE2-4618DE211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60396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C2D28F-54A5-4CFF-A832-B99C2F1CE91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522309-BB4E-49C8-9060-7BBBBC1A7262}"/>
              </a:ext>
            </a:extLst>
          </p:cNvPr>
          <p:cNvSpPr/>
          <p:nvPr/>
        </p:nvSpPr>
        <p:spPr>
          <a:xfrm>
            <a:off x="593388" y="145915"/>
            <a:ext cx="11147898" cy="6458054"/>
          </a:xfrm>
          <a:prstGeom prst="rect">
            <a:avLst/>
          </a:prstGeom>
          <a:solidFill>
            <a:schemeClr val="accent1">
              <a:lumMod val="40000"/>
              <a:lumOff val="60000"/>
              <a:alpha val="62000"/>
            </a:schemeClr>
          </a:solidFill>
          <a:ln w="57150">
            <a:solidFill>
              <a:srgbClr val="FF9900"/>
            </a:solidFill>
          </a:ln>
          <a:scene3d>
            <a:camera prst="orthographicFront"/>
            <a:lightRig rig="freezing" dir="t"/>
          </a:scene3d>
          <a:sp3d extrusionH="152400" prstMaterial="metal">
            <a:bevelT w="184150" h="165100" prst="angle"/>
            <a:bevelB w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#1.  </a:t>
            </a:r>
            <a:r>
              <a:rPr kumimoji="0" lang="en-CA" sz="40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00FF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could possibly</a:t>
            </a:r>
            <a:r>
              <a:rPr kumimoji="0" lang="en-CA" sz="4000" b="0" i="0" u="none" strike="noStrike" kern="1200" cap="none" spc="0" normalizeH="0" noProof="0" dirty="0">
                <a:ln>
                  <a:solidFill>
                    <a:prstClr val="black"/>
                  </a:solidFill>
                </a:ln>
                <a:solidFill>
                  <a:srgbClr val="00FF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be </a:t>
            </a:r>
            <a:r>
              <a:rPr kumimoji="0" lang="en-CA" sz="4000" b="1" i="0" u="none" strike="noStrike" kern="1200" cap="none" spc="0" normalizeH="0" noProof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connected,</a:t>
            </a:r>
            <a:r>
              <a:rPr kumimoji="0" lang="en-CA" sz="4000" b="0" i="0" u="none" strike="noStrike" kern="1200" cap="none" spc="0" normalizeH="0" noProof="0" dirty="0">
                <a:ln>
                  <a:solidFill>
                    <a:prstClr val="black"/>
                  </a:solidFill>
                </a:ln>
                <a:solidFill>
                  <a:srgbClr val="00FF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with the </a:t>
            </a:r>
            <a:r>
              <a:rPr kumimoji="0" lang="en-CA" sz="4000" b="1" i="0" u="none" strike="noStrike" kern="1200" cap="none" spc="0" normalizeH="0" noProof="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sun</a:t>
            </a:r>
            <a:r>
              <a:rPr kumimoji="0" lang="en-CA" sz="4000" b="0" i="0" u="none" strike="noStrike" kern="1200" cap="none" spc="0" normalizeH="0" noProof="0" dirty="0">
                <a:ln>
                  <a:solidFill>
                    <a:prstClr val="black"/>
                  </a:solidFill>
                </a:ln>
                <a:solidFill>
                  <a:srgbClr val="00FF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being </a:t>
            </a:r>
            <a:r>
              <a:rPr kumimoji="0" lang="en-CA" sz="4000" b="1" i="0" u="sng" strike="noStrike" kern="1200" cap="none" spc="0" normalizeH="0" noProof="0" dirty="0">
                <a:ln>
                  <a:solidFill>
                    <a:prstClr val="black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A HURRY</a:t>
            </a:r>
            <a:r>
              <a:rPr kumimoji="0" lang="en-CA" sz="4000" b="1" i="0" strike="noStrike" kern="1200" cap="none" spc="0" normalizeH="0" noProof="0" dirty="0">
                <a:ln>
                  <a:solidFill>
                    <a:prstClr val="black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CA" sz="4000" b="0" i="0" u="none" strike="noStrike" kern="1200" cap="none" spc="0" normalizeH="0" noProof="0" dirty="0">
                <a:ln>
                  <a:solidFill>
                    <a:prstClr val="black"/>
                  </a:solidFill>
                </a:ln>
                <a:solidFill>
                  <a:srgbClr val="00FF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within its </a:t>
            </a:r>
            <a:r>
              <a:rPr kumimoji="0" lang="en-CA" sz="4000" b="1" i="0" u="none" strike="noStrike" kern="1200" cap="none" spc="0" normalizeH="0" noProof="0" dirty="0">
                <a:ln>
                  <a:solidFill>
                    <a:prstClr val="black"/>
                  </a:solidFill>
                </a:ln>
                <a:solidFill>
                  <a:srgbClr val="00CC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Tequfah,</a:t>
            </a:r>
            <a:r>
              <a:rPr kumimoji="0" lang="en-CA" sz="4000" b="0" i="0" u="none" strike="noStrike" kern="1200" cap="none" spc="0" normalizeH="0" noProof="0" dirty="0">
                <a:ln>
                  <a:solidFill>
                    <a:prstClr val="black"/>
                  </a:solidFill>
                </a:ln>
                <a:solidFill>
                  <a:srgbClr val="00FF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to, its  </a:t>
            </a:r>
            <a:r>
              <a:rPr kumimoji="0" lang="en-CA" sz="4000" b="0" i="0" u="none" strike="noStrike" kern="1200" cap="none" spc="0" normalizeH="0" noProof="0" dirty="0">
                <a:ln>
                  <a:solidFill>
                    <a:prstClr val="black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intense focus </a:t>
            </a:r>
            <a:r>
              <a:rPr kumimoji="0" lang="en-CA" sz="4000" b="0" i="0" u="none" strike="noStrike" kern="1200" cap="none" spc="0" normalizeH="0" noProof="0" dirty="0">
                <a:ln>
                  <a:solidFill>
                    <a:prstClr val="black"/>
                  </a:solidFill>
                </a:ln>
                <a:solidFill>
                  <a:srgbClr val="00FF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 - </a:t>
            </a:r>
            <a:r>
              <a:rPr kumimoji="0" lang="en-CA" sz="4000" b="1" i="0" u="sng" strike="noStrike" kern="1200" cap="none" spc="0" normalizeH="0" noProof="0" dirty="0">
                <a:ln>
                  <a:solidFill>
                    <a:prstClr val="black"/>
                  </a:solidFill>
                </a:ln>
                <a:solidFill>
                  <a:srgbClr val="00FF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GASPING</a:t>
            </a:r>
            <a:r>
              <a:rPr kumimoji="0" lang="en-CA" sz="4000" b="0" i="0" u="none" strike="noStrike" kern="1200" cap="none" spc="0" normalizeH="0" noProof="0" dirty="0">
                <a:ln>
                  <a:solidFill>
                    <a:prstClr val="black"/>
                  </a:solidFill>
                </a:ln>
                <a:solidFill>
                  <a:srgbClr val="00FF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</a:t>
            </a:r>
            <a:r>
              <a:rPr kumimoji="0" lang="en-CA" sz="4000" b="1" i="0" u="sng" strike="noStrike" kern="1200" cap="none" spc="0" normalizeH="0" noProof="0" dirty="0">
                <a:ln>
                  <a:solidFill>
                    <a:prstClr val="black"/>
                  </a:solidFill>
                </a:ln>
                <a:solidFill>
                  <a:srgbClr val="00CC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ACHIEVE</a:t>
            </a:r>
            <a:r>
              <a:rPr kumimoji="0" lang="en-CA" sz="4000" b="1" i="0" strike="noStrike" kern="1200" cap="none" spc="0" normalizeH="0" noProof="0" dirty="0">
                <a:ln>
                  <a:solidFill>
                    <a:prstClr val="black"/>
                  </a:solidFill>
                </a:ln>
                <a:solidFill>
                  <a:srgbClr val="00CC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CA" sz="4000" b="1" i="1" strike="noStrike" kern="1200" cap="none" spc="0" normalizeH="0" noProof="0" dirty="0">
                <a:ln>
                  <a:solidFill>
                    <a:prstClr val="black"/>
                  </a:solidFill>
                </a:ln>
                <a:solidFill>
                  <a:srgbClr val="00CCFF"/>
                </a:solidFill>
                <a:effectLst>
                  <a:glow rad="127000">
                    <a:srgbClr val="FFFF00"/>
                  </a:glow>
                  <a:outerShdw blurRad="50800" dist="50800" dir="5400000" sx="102000" sy="102000" algn="ctr" rotWithShape="0">
                    <a:srgbClr val="CC00FF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LIFE</a:t>
            </a:r>
            <a:r>
              <a:rPr kumimoji="0" lang="en-CA" sz="4000" b="1" i="0" u="none" strike="noStrike" kern="1200" cap="none" spc="0" normalizeH="0" noProof="0" dirty="0">
                <a:ln>
                  <a:solidFill>
                    <a:prstClr val="black"/>
                  </a:solidFill>
                </a:ln>
                <a:solidFill>
                  <a:srgbClr val="00CCFF"/>
                </a:solidFill>
                <a:effectLst>
                  <a:glow rad="127000">
                    <a:srgbClr val="FFFF00"/>
                  </a:glow>
                  <a:outerShdw blurRad="50800" dist="50800" dir="5400000" sx="102000" sy="102000" algn="ctr" rotWithShape="0">
                    <a:srgbClr val="CC00FF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? ??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4000" b="1" dirty="0">
              <a:ln>
                <a:solidFill>
                  <a:prstClr val="black"/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4000" b="1" dirty="0">
              <a:ln>
                <a:solidFill>
                  <a:prstClr val="black"/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4000" b="1" dirty="0">
                <a:ln>
                  <a:solidFill>
                    <a:prstClr val="black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4000" b="1" dirty="0">
                <a:ln>
                  <a:solidFill>
                    <a:prstClr val="black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        could connect this </a:t>
            </a:r>
            <a:r>
              <a:rPr lang="en-CA" sz="4000" b="1" dirty="0">
                <a:ln>
                  <a:solidFill>
                    <a:prstClr val="black"/>
                  </a:solidFill>
                </a:ln>
                <a:solidFill>
                  <a:srgbClr val="C0000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latin typeface="Calibri" panose="020F0502020204030204"/>
              </a:rPr>
              <a:t>“HURRY” </a:t>
            </a:r>
            <a:r>
              <a:rPr lang="en-CA" sz="4000" b="1" dirty="0">
                <a:ln>
                  <a:solidFill>
                    <a:prstClr val="black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scenario, causing</a:t>
            </a:r>
            <a:br>
              <a:rPr lang="en-CA" sz="4000" b="1" dirty="0">
                <a:ln>
                  <a:solidFill>
                    <a:prstClr val="black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</a:br>
            <a:r>
              <a:rPr lang="en-CA" sz="4000" b="1" dirty="0">
                <a:ln>
                  <a:solidFill>
                    <a:prstClr val="black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        Abraham to be found by </a:t>
            </a:r>
            <a:r>
              <a:rPr lang="en-CA" sz="4000" b="1" dirty="0">
                <a:ln>
                  <a:solidFill>
                    <a:prstClr val="black"/>
                  </a:solidFill>
                </a:ln>
                <a:solidFill>
                  <a:srgbClr val="00CCFF"/>
                </a:solidFill>
                <a:latin typeface="Calibri" panose="020F0502020204030204"/>
              </a:rPr>
              <a:t>Yahuah, </a:t>
            </a:r>
            <a:r>
              <a:rPr lang="en-CA" sz="4000" b="1" dirty="0">
                <a:ln w="19050">
                  <a:solidFill>
                    <a:srgbClr val="00CCFF"/>
                  </a:solidFill>
                </a:ln>
                <a:solidFill>
                  <a:srgbClr val="CC00FF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latin typeface="Snap ITC" panose="04040A07060A02020202" pitchFamily="82" charset="0"/>
              </a:rPr>
              <a:t>SITTING</a:t>
            </a:r>
            <a:r>
              <a:rPr lang="en-CA" sz="4000" b="1" dirty="0">
                <a:ln>
                  <a:solidFill>
                    <a:prstClr val="black"/>
                  </a:solidFill>
                </a:ln>
                <a:solidFill>
                  <a:srgbClr val="00CCFF"/>
                </a:solidFill>
                <a:latin typeface="Calibri" panose="020F0502020204030204"/>
              </a:rPr>
              <a:t> </a:t>
            </a:r>
            <a:r>
              <a:rPr lang="en-CA" sz="4000" b="1" u="sng" dirty="0">
                <a:ln>
                  <a:solidFill>
                    <a:prstClr val="black"/>
                  </a:solidFill>
                </a:ln>
                <a:solidFill>
                  <a:srgbClr val="00CCFF"/>
                </a:solidFill>
                <a:latin typeface="Calibri" panose="020F0502020204030204"/>
              </a:rPr>
              <a:t>IN THE</a:t>
            </a:r>
            <a:r>
              <a:rPr lang="en-CA" sz="4000" b="1" dirty="0">
                <a:ln>
                  <a:solidFill>
                    <a:prstClr val="black"/>
                  </a:solidFill>
                </a:ln>
                <a:solidFill>
                  <a:srgbClr val="00CCFF"/>
                </a:solidFill>
                <a:latin typeface="Calibri" panose="020F0502020204030204"/>
              </a:rPr>
              <a:t> </a:t>
            </a:r>
            <a:r>
              <a:rPr lang="en-CA" sz="4000" b="1" dirty="0">
                <a:ln>
                  <a:solidFill>
                    <a:prstClr val="black"/>
                  </a:solidFill>
                </a:ln>
                <a:solidFill>
                  <a:srgbClr val="00CCFF"/>
                </a:solidFill>
                <a:effectLst>
                  <a:glow rad="127000">
                    <a:srgbClr val="FFFF00"/>
                  </a:glow>
                </a:effectLst>
                <a:latin typeface="Calibri" panose="020F0502020204030204"/>
              </a:rPr>
              <a:t>DOOR</a:t>
            </a:r>
            <a:r>
              <a:rPr lang="en-CA" sz="4000" b="1" dirty="0">
                <a:ln>
                  <a:solidFill>
                    <a:prstClr val="black"/>
                  </a:solidFill>
                </a:ln>
                <a:solidFill>
                  <a:srgbClr val="00CCFF"/>
                </a:solidFill>
                <a:latin typeface="Calibri" panose="020F0502020204030204"/>
              </a:rPr>
              <a:t> </a:t>
            </a:r>
            <a:r>
              <a:rPr lang="en-CA" sz="4000" b="1" dirty="0">
                <a:ln>
                  <a:solidFill>
                    <a:prstClr val="black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of his </a:t>
            </a:r>
            <a:r>
              <a:rPr lang="en-CA" sz="4000" b="1" dirty="0">
                <a:ln>
                  <a:solidFill>
                    <a:prstClr val="black"/>
                  </a:solidFill>
                </a:ln>
                <a:solidFill>
                  <a:srgbClr val="00CCFF"/>
                </a:solidFill>
                <a:latin typeface="Calibri" panose="020F0502020204030204"/>
              </a:rPr>
              <a:t>DWELLING PLACE </a:t>
            </a:r>
            <a:r>
              <a:rPr lang="en-CA" sz="4000" b="1" dirty="0">
                <a:ln>
                  <a:solidFill>
                    <a:prstClr val="black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under the </a:t>
            </a:r>
            <a:r>
              <a:rPr lang="en-CA" sz="4000" b="1" u="sng" dirty="0">
                <a:ln>
                  <a:solidFill>
                    <a:prstClr val="black"/>
                  </a:solidFill>
                </a:ln>
                <a:solidFill>
                  <a:srgbClr val="00CCFF"/>
                </a:solidFill>
                <a:latin typeface="Calibri" panose="020F0502020204030204"/>
              </a:rPr>
              <a:t>PROTECTIVE COVERING</a:t>
            </a:r>
            <a:r>
              <a:rPr lang="en-CA" sz="4000" b="1" dirty="0">
                <a:ln>
                  <a:solidFill>
                    <a:prstClr val="black"/>
                  </a:solidFill>
                </a:ln>
                <a:solidFill>
                  <a:srgbClr val="00CCFF"/>
                </a:solidFill>
                <a:latin typeface="Calibri" panose="020F0502020204030204"/>
              </a:rPr>
              <a:t> </a:t>
            </a:r>
            <a:r>
              <a:rPr lang="en-CA" sz="4000" b="1" dirty="0">
                <a:ln>
                  <a:solidFill>
                    <a:prstClr val="black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Calibri" panose="020F0502020204030204"/>
              </a:rPr>
              <a:t>of the </a:t>
            </a:r>
            <a:r>
              <a:rPr lang="en-CA" sz="4000" b="1" dirty="0">
                <a:ln>
                  <a:solidFill>
                    <a:prstClr val="black"/>
                  </a:solidFill>
                </a:ln>
                <a:solidFill>
                  <a:srgbClr val="0000FF"/>
                </a:solidFill>
                <a:latin typeface="Calibri" panose="020F0502020204030204"/>
              </a:rPr>
              <a:t>OAKS</a:t>
            </a:r>
            <a:r>
              <a:rPr lang="en-CA" sz="4000" b="1" dirty="0">
                <a:ln>
                  <a:solidFill>
                    <a:prstClr val="black"/>
                  </a:solidFill>
                </a:ln>
                <a:solidFill>
                  <a:srgbClr val="00CCFF"/>
                </a:solidFill>
                <a:latin typeface="Calibri" panose="020F0502020204030204"/>
              </a:rPr>
              <a:t> of </a:t>
            </a:r>
            <a:r>
              <a:rPr lang="en-CA" sz="4000" b="1" dirty="0" err="1">
                <a:ln>
                  <a:solidFill>
                    <a:prstClr val="black"/>
                  </a:solidFill>
                </a:ln>
                <a:solidFill>
                  <a:srgbClr val="00CCFF"/>
                </a:solidFill>
                <a:latin typeface="Calibri" panose="020F0502020204030204"/>
              </a:rPr>
              <a:t>Mamre</a:t>
            </a:r>
            <a:r>
              <a:rPr lang="en-CA" sz="4000" b="1" dirty="0">
                <a:ln>
                  <a:solidFill>
                    <a:prstClr val="black"/>
                  </a:solidFill>
                </a:ln>
                <a:solidFill>
                  <a:srgbClr val="00CCFF"/>
                </a:solidFill>
                <a:latin typeface="Calibri" panose="020F0502020204030204"/>
              </a:rPr>
              <a:t>? </a:t>
            </a:r>
            <a:endParaRPr kumimoji="0" lang="en-CA" sz="40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00CC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400D462-9A33-4992-916A-4BAD95B6541F}"/>
              </a:ext>
            </a:extLst>
          </p:cNvPr>
          <p:cNvSpPr/>
          <p:nvPr/>
        </p:nvSpPr>
        <p:spPr>
          <a:xfrm rot="20719719">
            <a:off x="47101" y="161119"/>
            <a:ext cx="1342418" cy="544749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 contourW="12700">
            <a:bevelT w="139700" h="133350" prst="convex"/>
            <a:contourClr>
              <a:srgbClr val="CC00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 err="1"/>
              <a:t>Ecc</a:t>
            </a:r>
            <a:r>
              <a:rPr lang="en-CA" sz="2400" dirty="0"/>
              <a:t> 1:5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B31B252-99D3-49E9-B955-0445458A5FA7}"/>
              </a:ext>
            </a:extLst>
          </p:cNvPr>
          <p:cNvSpPr/>
          <p:nvPr/>
        </p:nvSpPr>
        <p:spPr>
          <a:xfrm rot="20719719">
            <a:off x="2009492" y="2723132"/>
            <a:ext cx="1342418" cy="544749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 contourW="12700">
            <a:bevelT w="139700" h="133350" prst="convex"/>
            <a:contourClr>
              <a:srgbClr val="CC00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Gen 18</a:t>
            </a:r>
          </a:p>
        </p:txBody>
      </p:sp>
      <p:pic>
        <p:nvPicPr>
          <p:cNvPr id="15" name="Picture 2" descr="https://www.bhphotovideo.com/images/images2500x2500/polsen_mp_25_25w_megaphone_mp3_whistle_1026759.jpg">
            <a:extLst>
              <a:ext uri="{FF2B5EF4-FFF2-40B4-BE49-F238E27FC236}">
                <a16:creationId xmlns:a16="http://schemas.microsoft.com/office/drawing/2014/main" id="{AFC2CA68-2A23-458D-AFF9-067EC242F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232" y="3177991"/>
            <a:ext cx="1369005" cy="1369005"/>
          </a:xfrm>
          <a:prstGeom prst="rect">
            <a:avLst/>
          </a:prstGeom>
          <a:ln w="127000" cap="sq">
            <a:solidFill>
              <a:srgbClr val="0000FF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790CF79-1FA7-48CF-9330-2AC86C5FD806}"/>
              </a:ext>
            </a:extLst>
          </p:cNvPr>
          <p:cNvCxnSpPr>
            <a:cxnSpLocks/>
          </p:cNvCxnSpPr>
          <p:nvPr/>
        </p:nvCxnSpPr>
        <p:spPr>
          <a:xfrm>
            <a:off x="1274323" y="3628418"/>
            <a:ext cx="10038942" cy="0"/>
          </a:xfrm>
          <a:prstGeom prst="line">
            <a:avLst/>
          </a:prstGeom>
          <a:ln w="190500">
            <a:solidFill>
              <a:schemeClr val="tx1">
                <a:lumMod val="65000"/>
                <a:lumOff val="3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3AADCA8-5B5C-4317-AE7C-26083BC7BBDB}"/>
              </a:ext>
            </a:extLst>
          </p:cNvPr>
          <p:cNvSpPr/>
          <p:nvPr/>
        </p:nvSpPr>
        <p:spPr>
          <a:xfrm>
            <a:off x="9149919" y="3053594"/>
            <a:ext cx="1982271" cy="482073"/>
          </a:xfrm>
          <a:prstGeom prst="roundRect">
            <a:avLst/>
          </a:prstGeom>
          <a:solidFill>
            <a:srgbClr val="C7A1E3"/>
          </a:solidFill>
          <a:scene3d>
            <a:camera prst="orthographicFront"/>
            <a:lightRig rig="threePt" dir="t"/>
          </a:scene3d>
          <a:sp3d contourW="12700">
            <a:bevelT w="139700" h="133350" prst="convex"/>
            <a:contourClr>
              <a:srgbClr val="CC00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>
                <a:solidFill>
                  <a:srgbClr val="0000FF"/>
                </a:solidFill>
              </a:rPr>
              <a:t>Ya’aqov 1:17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C884262-4983-4B11-8CB3-F2BD2AAC9BBC}"/>
              </a:ext>
            </a:extLst>
          </p:cNvPr>
          <p:cNvSpPr/>
          <p:nvPr/>
        </p:nvSpPr>
        <p:spPr>
          <a:xfrm>
            <a:off x="424521" y="2832066"/>
            <a:ext cx="537839" cy="54593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ף</a:t>
            </a:r>
            <a:endParaRPr lang="en-CA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CDD3AB0-3C97-402D-A74B-593F481FB8A4}"/>
              </a:ext>
            </a:extLst>
          </p:cNvPr>
          <p:cNvSpPr/>
          <p:nvPr/>
        </p:nvSpPr>
        <p:spPr>
          <a:xfrm>
            <a:off x="3581502" y="2210621"/>
            <a:ext cx="5271723" cy="12736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CA" sz="4000" b="1" dirty="0">
                <a:ln>
                  <a:solidFill>
                    <a:prstClr val="black"/>
                  </a:solidFill>
                </a:ln>
                <a:solidFill>
                  <a:srgbClr val="CC00FF"/>
                </a:solidFill>
              </a:rPr>
              <a:t>&amp;</a:t>
            </a:r>
          </a:p>
          <a:p>
            <a:pPr lvl="0" algn="ctr">
              <a:defRPr/>
            </a:pPr>
            <a:r>
              <a:rPr lang="en-CA" sz="4000" b="1" dirty="0">
                <a:ln>
                  <a:solidFill>
                    <a:prstClr val="black"/>
                  </a:solidFill>
                </a:ln>
                <a:solidFill>
                  <a:srgbClr val="00CCFF"/>
                </a:solidFill>
              </a:rPr>
              <a:t>#2. </a:t>
            </a:r>
            <a:r>
              <a:rPr lang="en-CA" sz="4000" b="1" dirty="0">
                <a:ln>
                  <a:solidFill>
                    <a:prstClr val="black"/>
                  </a:solidFill>
                </a:ln>
                <a:solidFill>
                  <a:srgbClr val="ED7D31">
                    <a:lumMod val="75000"/>
                  </a:srgbClr>
                </a:solidFill>
              </a:rPr>
              <a:t>What</a:t>
            </a:r>
            <a:r>
              <a:rPr lang="en-CA" sz="4000" b="1" dirty="0">
                <a:ln>
                  <a:solidFill>
                    <a:prstClr val="black"/>
                  </a:solidFill>
                </a:ln>
                <a:solidFill>
                  <a:srgbClr val="00CCFF"/>
                </a:solidFill>
              </a:rPr>
              <a:t> - </a:t>
            </a:r>
            <a:r>
              <a:rPr lang="en-CA" sz="4000" b="1" u="sng" dirty="0">
                <a:ln>
                  <a:solidFill>
                    <a:prstClr val="black"/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</a:rPr>
              <a:t>on this earth</a:t>
            </a:r>
            <a:endParaRPr lang="en-CA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2F3FC4A-300B-4673-8B99-2F2457437040}"/>
              </a:ext>
            </a:extLst>
          </p:cNvPr>
          <p:cNvSpPr/>
          <p:nvPr/>
        </p:nvSpPr>
        <p:spPr>
          <a:xfrm>
            <a:off x="9244416" y="3513218"/>
            <a:ext cx="1814818" cy="1806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>
                <a:solidFill>
                  <a:srgbClr val="C7A1E3"/>
                </a:solidFill>
                <a:latin typeface="Wide Latin" panose="020A0A07050505020404" pitchFamily="18" charset="0"/>
              </a:rPr>
              <a:t>shadow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7FBC16-CBB9-454E-9145-44CF39DA0C49}"/>
              </a:ext>
            </a:extLst>
          </p:cNvPr>
          <p:cNvSpPr/>
          <p:nvPr/>
        </p:nvSpPr>
        <p:spPr>
          <a:xfrm>
            <a:off x="255805" y="2363460"/>
            <a:ext cx="875272" cy="45776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Pey</a:t>
            </a:r>
            <a:endParaRPr lang="en-CA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19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25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8" grpId="0" animBg="1"/>
      <p:bldP spid="19" grpId="0" animBg="1"/>
      <p:bldP spid="20" grpId="0" animBg="1"/>
      <p:bldP spid="3" grpId="0"/>
      <p:bldP spid="1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B6E01-928E-4818-9CE2-4618DE211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2007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C2D28F-54A5-4CFF-A832-B99C2F1CE91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EFD8A4E-03ED-4F66-8FE4-066E24C2964E}"/>
              </a:ext>
            </a:extLst>
          </p:cNvPr>
          <p:cNvSpPr/>
          <p:nvPr/>
        </p:nvSpPr>
        <p:spPr>
          <a:xfrm>
            <a:off x="139959" y="83072"/>
            <a:ext cx="11905443" cy="6636058"/>
          </a:xfrm>
          <a:prstGeom prst="roundRect">
            <a:avLst/>
          </a:prstGeom>
          <a:gradFill>
            <a:gsLst>
              <a:gs pos="0">
                <a:srgbClr val="00FF99">
                  <a:alpha val="32000"/>
                </a:srgbClr>
              </a:gs>
              <a:gs pos="39000">
                <a:srgbClr val="0000FF">
                  <a:alpha val="39000"/>
                </a:srgbClr>
              </a:gs>
              <a:gs pos="68000">
                <a:srgbClr val="FFFF00">
                  <a:alpha val="41000"/>
                </a:srgbClr>
              </a:gs>
              <a:gs pos="100000">
                <a:srgbClr val="9966FF">
                  <a:alpha val="64000"/>
                </a:srgbClr>
              </a:gs>
            </a:gsLst>
            <a:lin ang="5400000" scaled="1"/>
          </a:gradFill>
          <a:ln>
            <a:noFill/>
          </a:ln>
          <a:scene3d>
            <a:camera prst="orthographicFront"/>
            <a:lightRig rig="sunset" dir="t"/>
          </a:scene3d>
          <a:sp3d>
            <a:bevelT w="241300" h="1143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4800" b="1" i="0" u="none" strike="noStrike" kern="1200" cap="none" spc="0" normalizeH="0" baseline="0" noProof="0" dirty="0">
              <a:ln w="19050">
                <a:solidFill>
                  <a:srgbClr val="0045D0"/>
                </a:solidFill>
              </a:ln>
              <a:solidFill>
                <a:srgbClr val="0000FF"/>
              </a:solidFill>
              <a:effectLst>
                <a:outerShdw blurRad="50800" dist="50800" dir="5400000" algn="ctr" rotWithShape="0">
                  <a:srgbClr val="ED7D31">
                    <a:lumMod val="40000"/>
                    <a:lumOff val="60000"/>
                  </a:srgbClr>
                </a:outerShdw>
              </a:effectLst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F604BF-72C7-469B-953A-B1CFD419DFFE}"/>
              </a:ext>
            </a:extLst>
          </p:cNvPr>
          <p:cNvSpPr/>
          <p:nvPr/>
        </p:nvSpPr>
        <p:spPr>
          <a:xfrm>
            <a:off x="803092" y="416067"/>
            <a:ext cx="10372439" cy="3636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CA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CC00CC"/>
                </a:solidFill>
                <a:effectLst>
                  <a:glow rad="127000">
                    <a:srgbClr val="FFFF00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CA" sz="32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CC00CC"/>
              </a:solidFill>
              <a:effectLst>
                <a:glow rad="127000">
                  <a:srgbClr val="FFFF00"/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32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CC00CC"/>
              </a:solidFill>
              <a:effectLst>
                <a:glow rad="127000">
                  <a:srgbClr val="FFFF00"/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6DAD5D-900C-42C5-A9DD-29438AA55603}"/>
              </a:ext>
            </a:extLst>
          </p:cNvPr>
          <p:cNvSpPr/>
          <p:nvPr/>
        </p:nvSpPr>
        <p:spPr>
          <a:xfrm>
            <a:off x="1181099" y="416067"/>
            <a:ext cx="9719733" cy="1125726"/>
          </a:xfrm>
          <a:prstGeom prst="rect">
            <a:avLst/>
          </a:prstGeom>
          <a:solidFill>
            <a:srgbClr val="80800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CA" sz="32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Would it be prudent to look closer at – </a:t>
            </a:r>
            <a:r>
              <a:rPr kumimoji="0" lang="en-CA" sz="3200" b="1" i="0" u="none" strike="noStrike" kern="1200" cap="none" spc="0" normalizeH="0" baseline="0" noProof="0" dirty="0" err="1">
                <a:ln>
                  <a:solidFill>
                    <a:srgbClr val="0000FF"/>
                  </a:solidFill>
                </a:ln>
                <a:solidFill>
                  <a:srgbClr val="0045D0"/>
                </a:solidFill>
                <a:effectLst>
                  <a:glow rad="127000">
                    <a:srgbClr val="E983DD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Tequf</a:t>
            </a:r>
            <a:r>
              <a:rPr lang="en-CA" sz="3200" b="1" dirty="0">
                <a:ln>
                  <a:solidFill>
                    <a:srgbClr val="0000FF"/>
                  </a:solidFill>
                </a:ln>
                <a:solidFill>
                  <a:sysClr val="windowText" lastClr="000000"/>
                </a:solidFill>
                <a:latin typeface="Calibri" panose="020F0502020204030204"/>
              </a:rPr>
              <a:t>; the</a:t>
            </a:r>
            <a:br>
              <a:rPr kumimoji="0" lang="en-CA" sz="32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3200" b="1" i="0" u="sng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letters that form</a:t>
            </a:r>
            <a:r>
              <a:rPr kumimoji="0" lang="en-CA" sz="32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lang="en-CA" sz="3200" b="1" dirty="0">
                <a:ln>
                  <a:solidFill>
                    <a:srgbClr val="0000FF"/>
                  </a:solidFill>
                </a:ln>
                <a:solidFill>
                  <a:srgbClr val="0045D0"/>
                </a:solidFill>
                <a:effectLst>
                  <a:glow rad="127000">
                    <a:srgbClr val="E983DD"/>
                  </a:glow>
                </a:effectLst>
              </a:rPr>
              <a:t>Tequf</a:t>
            </a:r>
            <a:r>
              <a:rPr lang="en-CA" sz="3200" b="1" dirty="0">
                <a:ln>
                  <a:solidFill>
                    <a:srgbClr val="0000FF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27000">
                    <a:srgbClr val="E983DD"/>
                  </a:glow>
                </a:effectLst>
              </a:rPr>
              <a:t>ah</a:t>
            </a:r>
            <a:r>
              <a:rPr lang="en-CA" sz="3200" b="1" dirty="0">
                <a:ln>
                  <a:solidFill>
                    <a:srgbClr val="0000FF"/>
                  </a:solidFill>
                </a:ln>
                <a:solidFill>
                  <a:srgbClr val="0045D0"/>
                </a:solidFill>
                <a:effectLst>
                  <a:glow rad="127000">
                    <a:srgbClr val="E983DD"/>
                  </a:glow>
                </a:effectLst>
              </a:rPr>
              <a:t>  </a:t>
            </a:r>
            <a:r>
              <a:rPr kumimoji="0" lang="en-CA" sz="32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before proceeding further? </a:t>
            </a:r>
            <a:endParaRPr kumimoji="0" lang="en-CA" sz="1800" b="0" i="0" u="none" strike="noStrike" kern="1200" cap="none" spc="0" normalizeH="0" baseline="0" noProof="0" dirty="0">
              <a:ln>
                <a:solidFill>
                  <a:srgbClr val="0000FF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EB194C-89A6-4393-BBEB-A82A2E1E83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2269" y="1810245"/>
            <a:ext cx="7494626" cy="454376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FAD2FBE-464B-4ADE-B77A-7D2D948327C5}"/>
              </a:ext>
            </a:extLst>
          </p:cNvPr>
          <p:cNvSpPr/>
          <p:nvPr/>
        </p:nvSpPr>
        <p:spPr>
          <a:xfrm rot="20461937">
            <a:off x="625279" y="2088709"/>
            <a:ext cx="2230711" cy="9144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>
                <a:solidFill>
                  <a:srgbClr val="FFFF00"/>
                </a:solidFill>
              </a:rPr>
              <a:t>Remember –</a:t>
            </a:r>
            <a:br>
              <a:rPr lang="en-CA" sz="2800" dirty="0">
                <a:solidFill>
                  <a:srgbClr val="FFFF00"/>
                </a:solidFill>
              </a:rPr>
            </a:br>
            <a:r>
              <a:rPr lang="en-CA" sz="2800" b="1" dirty="0">
                <a:solidFill>
                  <a:srgbClr val="FFFF00"/>
                </a:solidFill>
                <a:effectLst>
                  <a:outerShdw blurRad="50800" dist="50800" dir="5400000" algn="ctr" rotWithShape="0">
                    <a:srgbClr val="CC00FF"/>
                  </a:outerShdw>
                </a:effectLst>
              </a:rPr>
              <a:t>EQUALITY!</a:t>
            </a:r>
            <a:r>
              <a:rPr lang="en-CA" sz="2800" b="1" dirty="0">
                <a:solidFill>
                  <a:srgbClr val="FFFF00"/>
                </a:solidFill>
              </a:rPr>
              <a:t> </a:t>
            </a:r>
            <a:r>
              <a:rPr lang="en-CA" sz="2800" b="1" dirty="0">
                <a:solidFill>
                  <a:srgbClr val="00CCFF"/>
                </a:solidFill>
              </a:rPr>
              <a:t>?</a:t>
            </a:r>
            <a:r>
              <a:rPr lang="en-CA" sz="28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20AE4FE-1020-486D-BE9F-BAC990F10B2D}"/>
              </a:ext>
            </a:extLst>
          </p:cNvPr>
          <p:cNvSpPr/>
          <p:nvPr/>
        </p:nvSpPr>
        <p:spPr>
          <a:xfrm rot="20461937">
            <a:off x="607820" y="3386692"/>
            <a:ext cx="2624078" cy="247119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>
                <a:ln>
                  <a:solidFill>
                    <a:srgbClr val="00CCFF"/>
                  </a:solidFill>
                </a:ln>
                <a:solidFill>
                  <a:srgbClr val="FF9966"/>
                </a:solidFill>
              </a:rPr>
              <a:t>Might this be getting closer to a better understanding</a:t>
            </a:r>
            <a:r>
              <a:rPr lang="en-CA" sz="2800" dirty="0">
                <a:ln>
                  <a:solidFill>
                    <a:srgbClr val="00CCFF"/>
                  </a:solidFill>
                </a:ln>
                <a:solidFill>
                  <a:srgbClr val="FF9966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D828BD-1590-4AD5-A40D-C75C83703AF5}"/>
              </a:ext>
            </a:extLst>
          </p:cNvPr>
          <p:cNvCxnSpPr/>
          <p:nvPr/>
        </p:nvCxnSpPr>
        <p:spPr>
          <a:xfrm>
            <a:off x="7230533" y="2523067"/>
            <a:ext cx="313266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F5A32D2-5220-4CCB-8F74-14757D43521B}"/>
              </a:ext>
            </a:extLst>
          </p:cNvPr>
          <p:cNvCxnSpPr>
            <a:cxnSpLocks/>
          </p:cNvCxnSpPr>
          <p:nvPr/>
        </p:nvCxnSpPr>
        <p:spPr>
          <a:xfrm>
            <a:off x="3809999" y="2836334"/>
            <a:ext cx="123613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1AF8133-7075-4D53-B876-CC611AFFC0B6}"/>
              </a:ext>
            </a:extLst>
          </p:cNvPr>
          <p:cNvCxnSpPr>
            <a:cxnSpLocks/>
          </p:cNvCxnSpPr>
          <p:nvPr/>
        </p:nvCxnSpPr>
        <p:spPr>
          <a:xfrm>
            <a:off x="6316133" y="3200401"/>
            <a:ext cx="404706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82BCF6F-F191-4F64-BC60-0B3AEAA77DEF}"/>
              </a:ext>
            </a:extLst>
          </p:cNvPr>
          <p:cNvCxnSpPr>
            <a:cxnSpLocks/>
          </p:cNvCxnSpPr>
          <p:nvPr/>
        </p:nvCxnSpPr>
        <p:spPr>
          <a:xfrm>
            <a:off x="3809999" y="3539067"/>
            <a:ext cx="280246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A29B8DE-E0D8-4A45-9248-72A8EC8DCD4B}"/>
              </a:ext>
            </a:extLst>
          </p:cNvPr>
          <p:cNvCxnSpPr>
            <a:cxnSpLocks/>
          </p:cNvCxnSpPr>
          <p:nvPr/>
        </p:nvCxnSpPr>
        <p:spPr>
          <a:xfrm>
            <a:off x="4648199" y="3979336"/>
            <a:ext cx="2785534" cy="0"/>
          </a:xfrm>
          <a:prstGeom prst="line">
            <a:avLst/>
          </a:prstGeom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411CF9CA-1E7E-4E91-883D-AAFA107E01DA}"/>
              </a:ext>
            </a:extLst>
          </p:cNvPr>
          <p:cNvSpPr/>
          <p:nvPr/>
        </p:nvSpPr>
        <p:spPr>
          <a:xfrm>
            <a:off x="9448800" y="5321072"/>
            <a:ext cx="1058333" cy="427795"/>
          </a:xfrm>
          <a:prstGeom prst="rect">
            <a:avLst/>
          </a:prstGeom>
          <a:noFill/>
          <a:ln w="57150">
            <a:solidFill>
              <a:srgbClr val="00CC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75156A2-58F8-46F6-8E29-B3E517030D77}"/>
              </a:ext>
            </a:extLst>
          </p:cNvPr>
          <p:cNvSpPr/>
          <p:nvPr/>
        </p:nvSpPr>
        <p:spPr>
          <a:xfrm>
            <a:off x="3562269" y="1770379"/>
            <a:ext cx="958932" cy="500294"/>
          </a:xfrm>
          <a:prstGeom prst="rect">
            <a:avLst/>
          </a:prstGeom>
          <a:noFill/>
          <a:ln w="57150">
            <a:solidFill>
              <a:srgbClr val="00CC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F4FD17A-EABC-4BD3-977E-3B7FF07A7095}"/>
              </a:ext>
            </a:extLst>
          </p:cNvPr>
          <p:cNvCxnSpPr>
            <a:cxnSpLocks/>
          </p:cNvCxnSpPr>
          <p:nvPr/>
        </p:nvCxnSpPr>
        <p:spPr>
          <a:xfrm>
            <a:off x="3809999" y="5969000"/>
            <a:ext cx="4682068" cy="592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65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5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7030A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7A29DCE9-7335-47F0-8A0A-D89346027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88400" y="1299874"/>
            <a:ext cx="3119663" cy="29970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racking the shadow2.png">
            <a:extLst>
              <a:ext uri="{FF2B5EF4-FFF2-40B4-BE49-F238E27FC236}">
                <a16:creationId xmlns:a16="http://schemas.microsoft.com/office/drawing/2014/main" id="{3CC4066B-6782-4C1E-AD2B-D796C8633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078" y="3237600"/>
            <a:ext cx="4718582" cy="321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2737214-E98E-4378-9FFF-F9F4D31896E0}"/>
              </a:ext>
            </a:extLst>
          </p:cNvPr>
          <p:cNvSpPr/>
          <p:nvPr/>
        </p:nvSpPr>
        <p:spPr>
          <a:xfrm>
            <a:off x="886436" y="216315"/>
            <a:ext cx="10419127" cy="914400"/>
          </a:xfrm>
          <a:prstGeom prst="roundRect">
            <a:avLst/>
          </a:prstGeom>
          <a:solidFill>
            <a:schemeClr val="accent2"/>
          </a:solidFill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 contourW="95250">
            <a:bevelT w="165100" h="120650" prst="convex"/>
            <a:bevelB w="63500"/>
            <a:contourClr>
              <a:srgbClr val="0000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7200" b="1" dirty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Edwardian Script ITC" panose="030303020407070D0804" pitchFamily="66" charset="0"/>
                <a:ea typeface="Microsoft YaHei UI Light" panose="020B0502040204020203" pitchFamily="34" charset="-122"/>
              </a:rPr>
              <a:t>Shemar the </a:t>
            </a:r>
            <a:r>
              <a:rPr lang="en-CA" sz="7200" b="1" dirty="0" err="1">
                <a:ln>
                  <a:solidFill>
                    <a:srgbClr val="FFFF00"/>
                  </a:solidFill>
                </a:ln>
                <a:solidFill>
                  <a:srgbClr val="7030A0"/>
                </a:solidFill>
                <a:latin typeface="Edwardian Script ITC" panose="030303020407070D0804" pitchFamily="66" charset="0"/>
                <a:ea typeface="Microsoft YaHei UI Light" panose="020B0502040204020203" pitchFamily="34" charset="-122"/>
              </a:rPr>
              <a:t>Shemesh</a:t>
            </a:r>
            <a:r>
              <a:rPr lang="en-CA" sz="7200" b="1" dirty="0">
                <a:ln>
                  <a:solidFill>
                    <a:srgbClr val="FFFF00"/>
                  </a:solidFill>
                </a:ln>
                <a:solidFill>
                  <a:srgbClr val="7030A0"/>
                </a:solidFill>
                <a:latin typeface="Edwardian Script ITC" panose="030303020407070D0804" pitchFamily="66" charset="0"/>
                <a:ea typeface="Microsoft YaHei UI Light" panose="020B0502040204020203" pitchFamily="34" charset="-122"/>
              </a:rPr>
              <a:t> Scurry!    </a:t>
            </a:r>
            <a:r>
              <a:rPr lang="en-CA" sz="7200" b="1" dirty="0">
                <a:ln>
                  <a:solidFill>
                    <a:srgbClr val="FFFF00"/>
                  </a:solidFill>
                </a:ln>
                <a:solidFill>
                  <a:srgbClr val="7030A0"/>
                </a:solidFill>
                <a:latin typeface="Edwardian Script ITC" panose="030303020407070D0804" pitchFamily="66" charset="0"/>
                <a:ea typeface="Microsoft YaHei UI Light" panose="020B0502040204020203" pitchFamily="34" charset="-122"/>
                <a:sym typeface="Wingdings" panose="05000000000000000000" pitchFamily="2" charset="2"/>
              </a:rPr>
              <a:t></a:t>
            </a:r>
            <a:endParaRPr lang="en-CA" sz="7200" b="1" dirty="0">
              <a:ln>
                <a:solidFill>
                  <a:srgbClr val="FFFF00"/>
                </a:solidFill>
              </a:ln>
              <a:solidFill>
                <a:srgbClr val="7030A0"/>
              </a:solidFill>
              <a:latin typeface="Edwardian Script ITC" panose="030303020407070D0804" pitchFamily="66" charset="0"/>
              <a:ea typeface="Microsoft YaHei UI Light" panose="020B0502040204020203" pitchFamily="34" charset="-122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AD4F979-3237-4962-8651-5B1851A690B5}"/>
              </a:ext>
            </a:extLst>
          </p:cNvPr>
          <p:cNvSpPr/>
          <p:nvPr/>
        </p:nvSpPr>
        <p:spPr>
          <a:xfrm>
            <a:off x="510618" y="1579154"/>
            <a:ext cx="3704225" cy="141825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CA" sz="2800" dirty="0">
                <a:ln>
                  <a:solidFill>
                    <a:schemeClr val="bg1"/>
                  </a:solidFill>
                </a:ln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Have you marked </a:t>
            </a:r>
            <a:r>
              <a:rPr lang="en-CA" sz="28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your</a:t>
            </a:r>
            <a:r>
              <a:rPr lang="en-CA" sz="28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CA" sz="2800" dirty="0">
                <a:ln>
                  <a:solidFill>
                    <a:srgbClr val="0000FF"/>
                  </a:solidFill>
                </a:ln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straight shadow </a:t>
            </a:r>
            <a:r>
              <a:rPr lang="en-CA" sz="2800" dirty="0">
                <a:ln>
                  <a:solidFill>
                    <a:schemeClr val="bg1"/>
                  </a:solidFill>
                </a:ln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yet?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EAC06FD-4CF3-4A2C-8153-B8985E5ACFF1}"/>
              </a:ext>
            </a:extLst>
          </p:cNvPr>
          <p:cNvSpPr/>
          <p:nvPr/>
        </p:nvSpPr>
        <p:spPr>
          <a:xfrm>
            <a:off x="8501427" y="4864100"/>
            <a:ext cx="3431097" cy="1703100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>
                <a:solidFill>
                  <a:srgbClr val="FFFF00"/>
                </a:solidFill>
                <a:latin typeface="Arial Black" panose="020B0A04020102020204" pitchFamily="34" charset="0"/>
              </a:rPr>
              <a:t>… Nor Shadow </a:t>
            </a:r>
            <a:br>
              <a:rPr lang="en-CA" sz="2800" dirty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en-CA" sz="2800" dirty="0">
                <a:solidFill>
                  <a:srgbClr val="FFFF00"/>
                </a:solidFill>
                <a:latin typeface="Arial Black" panose="020B0A04020102020204" pitchFamily="34" charset="0"/>
              </a:rPr>
              <a:t>of Turning!</a:t>
            </a:r>
            <a:br>
              <a:rPr lang="en-CA" sz="2800" dirty="0"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en-CA" sz="2800" dirty="0">
                <a:solidFill>
                  <a:srgbClr val="00B0F0"/>
                </a:solidFill>
              </a:rPr>
              <a:t>Ya’aqov 1:17</a:t>
            </a:r>
            <a:br>
              <a:rPr lang="en-CA" sz="2800" dirty="0">
                <a:solidFill>
                  <a:srgbClr val="00B0F0"/>
                </a:solidFill>
              </a:rPr>
            </a:br>
            <a:r>
              <a:rPr lang="en-CA" sz="1400" dirty="0">
                <a:solidFill>
                  <a:srgbClr val="00B0F0"/>
                </a:solidFill>
              </a:rPr>
              <a:t>James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3844EAB-271C-4227-B329-2806AC09DD95}"/>
              </a:ext>
            </a:extLst>
          </p:cNvPr>
          <p:cNvCxnSpPr>
            <a:cxnSpLocks/>
          </p:cNvCxnSpPr>
          <p:nvPr/>
        </p:nvCxnSpPr>
        <p:spPr>
          <a:xfrm flipV="1">
            <a:off x="10796631" y="4034005"/>
            <a:ext cx="83890" cy="104995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E4CBFD4A-3D0F-4B8D-BF14-33E65E5E84A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3749" y="1781722"/>
            <a:ext cx="3313929" cy="468903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F7E0EA0-0A7E-4BCE-BEFC-8390878B3073}"/>
              </a:ext>
            </a:extLst>
          </p:cNvPr>
          <p:cNvSpPr/>
          <p:nvPr/>
        </p:nvSpPr>
        <p:spPr>
          <a:xfrm>
            <a:off x="5368771" y="6194871"/>
            <a:ext cx="1560991" cy="2562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>
                <a:solidFill>
                  <a:schemeClr val="tx1"/>
                </a:solidFill>
              </a:rPr>
              <a:t>03/</a:t>
            </a:r>
            <a:r>
              <a:rPr lang="en-CA" b="1" dirty="0">
                <a:solidFill>
                  <a:schemeClr val="tx1"/>
                </a:solidFill>
                <a:effectLst>
                  <a:glow rad="127000">
                    <a:srgbClr val="FF9966"/>
                  </a:glow>
                </a:effectLst>
              </a:rPr>
              <a:t>19</a:t>
            </a:r>
            <a:r>
              <a:rPr lang="en-CA" b="1" dirty="0">
                <a:solidFill>
                  <a:schemeClr val="tx1"/>
                </a:solidFill>
              </a:rPr>
              <a:t>/2023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7D5B99C-68B5-4639-8052-D3DA3F00E8B4}"/>
              </a:ext>
            </a:extLst>
          </p:cNvPr>
          <p:cNvCxnSpPr/>
          <p:nvPr/>
        </p:nvCxnSpPr>
        <p:spPr>
          <a:xfrm flipV="1">
            <a:off x="5734975" y="5486400"/>
            <a:ext cx="834501" cy="133165"/>
          </a:xfrm>
          <a:prstGeom prst="straightConnector1">
            <a:avLst/>
          </a:prstGeom>
          <a:ln w="57150">
            <a:solidFill>
              <a:srgbClr val="00CCFF"/>
            </a:solidFill>
            <a:tailEnd type="triangle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29CBD1D-38DA-4260-8F14-854907A56FBC}"/>
              </a:ext>
            </a:extLst>
          </p:cNvPr>
          <p:cNvCxnSpPr/>
          <p:nvPr/>
        </p:nvCxnSpPr>
        <p:spPr>
          <a:xfrm flipV="1">
            <a:off x="5826212" y="3276510"/>
            <a:ext cx="834501" cy="133165"/>
          </a:xfrm>
          <a:prstGeom prst="straightConnector1">
            <a:avLst/>
          </a:prstGeom>
          <a:ln w="57150">
            <a:solidFill>
              <a:srgbClr val="00CCFF"/>
            </a:solidFill>
            <a:tailEnd type="triangle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CA43693-2540-4938-AD41-F658C7CBF1C9}"/>
              </a:ext>
            </a:extLst>
          </p:cNvPr>
          <p:cNvCxnSpPr>
            <a:cxnSpLocks/>
          </p:cNvCxnSpPr>
          <p:nvPr/>
        </p:nvCxnSpPr>
        <p:spPr>
          <a:xfrm flipH="1">
            <a:off x="6678469" y="1892839"/>
            <a:ext cx="988381" cy="309074"/>
          </a:xfrm>
          <a:prstGeom prst="straightConnector1">
            <a:avLst/>
          </a:prstGeom>
          <a:ln w="57150">
            <a:solidFill>
              <a:srgbClr val="00CCFF"/>
            </a:solidFill>
            <a:tailEnd type="triangle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50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B6E01-928E-4818-9CE2-4618DE211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2007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C2D28F-54A5-4CFF-A832-B99C2F1CE91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EFD8A4E-03ED-4F66-8FE4-066E24C2964E}"/>
              </a:ext>
            </a:extLst>
          </p:cNvPr>
          <p:cNvSpPr/>
          <p:nvPr/>
        </p:nvSpPr>
        <p:spPr>
          <a:xfrm>
            <a:off x="139959" y="83072"/>
            <a:ext cx="11905443" cy="6636058"/>
          </a:xfrm>
          <a:prstGeom prst="roundRect">
            <a:avLst/>
          </a:prstGeom>
          <a:gradFill>
            <a:gsLst>
              <a:gs pos="0">
                <a:srgbClr val="00FF99">
                  <a:alpha val="32000"/>
                </a:srgbClr>
              </a:gs>
              <a:gs pos="39000">
                <a:srgbClr val="0000FF">
                  <a:alpha val="39000"/>
                </a:srgbClr>
              </a:gs>
              <a:gs pos="68000">
                <a:srgbClr val="FFFF00">
                  <a:alpha val="41000"/>
                </a:srgbClr>
              </a:gs>
              <a:gs pos="100000">
                <a:srgbClr val="9966FF">
                  <a:alpha val="64000"/>
                </a:srgbClr>
              </a:gs>
            </a:gsLst>
            <a:lin ang="5400000" scaled="1"/>
          </a:gradFill>
          <a:ln>
            <a:noFill/>
          </a:ln>
          <a:scene3d>
            <a:camera prst="orthographicFront"/>
            <a:lightRig rig="sunset" dir="t"/>
          </a:scene3d>
          <a:sp3d>
            <a:bevelT w="241300" h="1143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4800" b="1" i="0" u="none" strike="noStrike" kern="1200" cap="none" spc="0" normalizeH="0" baseline="0" noProof="0" dirty="0">
              <a:ln w="19050">
                <a:solidFill>
                  <a:srgbClr val="0045D0"/>
                </a:solidFill>
              </a:ln>
              <a:solidFill>
                <a:srgbClr val="0000FF"/>
              </a:solidFill>
              <a:effectLst>
                <a:outerShdw blurRad="50800" dist="50800" dir="5400000" algn="ctr" rotWithShape="0">
                  <a:srgbClr val="ED7D31">
                    <a:lumMod val="40000"/>
                    <a:lumOff val="60000"/>
                  </a:srgbClr>
                </a:outerShdw>
              </a:effectLst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F604BF-72C7-469B-953A-B1CFD419DFFE}"/>
              </a:ext>
            </a:extLst>
          </p:cNvPr>
          <p:cNvSpPr/>
          <p:nvPr/>
        </p:nvSpPr>
        <p:spPr>
          <a:xfrm>
            <a:off x="803092" y="416067"/>
            <a:ext cx="10372439" cy="3636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CA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CC00CC"/>
                </a:solidFill>
                <a:effectLst>
                  <a:glow rad="127000">
                    <a:srgbClr val="FFFF00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CA" sz="32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CC00CC"/>
              </a:solidFill>
              <a:effectLst>
                <a:glow rad="127000">
                  <a:srgbClr val="FFFF00"/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32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CC00CC"/>
              </a:solidFill>
              <a:effectLst>
                <a:glow rad="127000">
                  <a:srgbClr val="FFFF00"/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6DAD5D-900C-42C5-A9DD-29438AA55603}"/>
              </a:ext>
            </a:extLst>
          </p:cNvPr>
          <p:cNvSpPr/>
          <p:nvPr/>
        </p:nvSpPr>
        <p:spPr>
          <a:xfrm>
            <a:off x="1622116" y="114061"/>
            <a:ext cx="9306296" cy="60503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looking closer at – </a:t>
            </a:r>
            <a:r>
              <a:rPr kumimoji="0" lang="en-CA" sz="3200" b="1" i="0" u="none" strike="noStrike" kern="1200" cap="none" spc="0" normalizeH="0" baseline="0" noProof="0" dirty="0" err="1">
                <a:ln>
                  <a:solidFill>
                    <a:srgbClr val="0000FF"/>
                  </a:solidFill>
                </a:ln>
                <a:solidFill>
                  <a:srgbClr val="0045D0"/>
                </a:solidFill>
                <a:effectLst>
                  <a:glow rad="127000">
                    <a:srgbClr val="E983DD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Tquf</a:t>
            </a:r>
            <a:r>
              <a:rPr kumimoji="0" lang="en-CA" sz="32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45D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root (</a:t>
            </a:r>
            <a:r>
              <a:rPr kumimoji="0" lang="en-CA" sz="32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45D0"/>
                </a:solidFill>
                <a:effectLst>
                  <a:glow rad="127000">
                    <a:srgbClr val="FF9966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power/authority</a:t>
            </a:r>
            <a:r>
              <a:rPr kumimoji="0" lang="en-CA" sz="32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45D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r>
              <a:rPr kumimoji="0" lang="en-CA" sz="32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CA" sz="1800" b="0" i="0" u="none" strike="noStrike" kern="1200" cap="none" spc="0" normalizeH="0" baseline="0" noProof="0" dirty="0">
              <a:ln>
                <a:solidFill>
                  <a:srgbClr val="0000FF"/>
                </a:solidFill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51EB17-13F4-46CF-A7EA-0DD22B4AA5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107" y="1254893"/>
            <a:ext cx="4826442" cy="2550209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0251FDC-BD60-4A3B-A031-C3D25FAE90D0}"/>
              </a:ext>
            </a:extLst>
          </p:cNvPr>
          <p:cNvSpPr/>
          <p:nvPr/>
        </p:nvSpPr>
        <p:spPr>
          <a:xfrm>
            <a:off x="355108" y="820427"/>
            <a:ext cx="3053918" cy="463318"/>
          </a:xfrm>
          <a:prstGeom prst="roundRect">
            <a:avLst/>
          </a:prstGeom>
          <a:solidFill>
            <a:srgbClr val="00B050"/>
          </a:solidFill>
          <a:ln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Esth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10:2   </a:t>
            </a:r>
            <a:r>
              <a:rPr kumimoji="0" lang="en-CA" sz="2400" b="1" i="0" u="none" strike="noStrike" kern="1200" cap="none" spc="0" normalizeH="0" baseline="0" noProof="0" dirty="0" err="1">
                <a:ln>
                  <a:solidFill>
                    <a:srgbClr val="0000CC"/>
                  </a:solidFill>
                </a:ln>
                <a:solidFill>
                  <a:srgbClr val="00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Tqph</a:t>
            </a:r>
            <a:r>
              <a:rPr kumimoji="0" lang="en-CA" sz="2400" b="1" i="0" u="none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rgbClr val="00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18142E-E211-432E-8009-000149E784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9534" y="1317292"/>
            <a:ext cx="6373687" cy="2058524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55F3E56-25F7-455A-BC7A-8E36A8603803}"/>
              </a:ext>
            </a:extLst>
          </p:cNvPr>
          <p:cNvSpPr/>
          <p:nvPr/>
        </p:nvSpPr>
        <p:spPr>
          <a:xfrm>
            <a:off x="7590408" y="820427"/>
            <a:ext cx="3480047" cy="463318"/>
          </a:xfrm>
          <a:prstGeom prst="roundRect">
            <a:avLst/>
          </a:prstGeom>
          <a:solidFill>
            <a:srgbClr val="00B050"/>
          </a:solidFill>
          <a:ln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Dan 2:40  </a:t>
            </a:r>
            <a:r>
              <a:rPr kumimoji="0" lang="en-CA" sz="2400" b="1" i="0" u="none" strike="noStrike" kern="1200" cap="none" spc="0" normalizeH="0" baseline="0" noProof="0" dirty="0" err="1">
                <a:ln>
                  <a:solidFill>
                    <a:srgbClr val="0000CC"/>
                  </a:solidFill>
                </a:ln>
                <a:solidFill>
                  <a:srgbClr val="00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Tqipha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92EAAD-27DF-41CA-AEF3-D926BAFD57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563" y="4252094"/>
            <a:ext cx="11588583" cy="2032932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96B92A8-762B-4C2D-AE3D-4F6497F185CC}"/>
              </a:ext>
            </a:extLst>
          </p:cNvPr>
          <p:cNvSpPr/>
          <p:nvPr/>
        </p:nvSpPr>
        <p:spPr>
          <a:xfrm>
            <a:off x="6554045" y="3822808"/>
            <a:ext cx="2652944" cy="463318"/>
          </a:xfrm>
          <a:prstGeom prst="roundRect">
            <a:avLst/>
          </a:prstGeom>
          <a:solidFill>
            <a:srgbClr val="00B050"/>
          </a:solidFill>
          <a:ln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  9:29   </a:t>
            </a:r>
            <a:r>
              <a:rPr kumimoji="0" lang="en-CA" sz="2400" b="1" i="0" u="none" strike="noStrike" kern="1200" cap="none" spc="0" normalizeH="0" baseline="0" noProof="0" dirty="0" err="1">
                <a:ln>
                  <a:solidFill>
                    <a:srgbClr val="0000CC"/>
                  </a:solidFill>
                </a:ln>
                <a:solidFill>
                  <a:srgbClr val="00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Tqph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F5A7224-DEE6-4AA2-B7BA-F6BA34F68C36}"/>
              </a:ext>
            </a:extLst>
          </p:cNvPr>
          <p:cNvCxnSpPr/>
          <p:nvPr/>
        </p:nvCxnSpPr>
        <p:spPr>
          <a:xfrm>
            <a:off x="188779" y="1254893"/>
            <a:ext cx="614313" cy="831359"/>
          </a:xfrm>
          <a:prstGeom prst="straightConnector1">
            <a:avLst/>
          </a:prstGeom>
          <a:ln w="149225">
            <a:solidFill>
              <a:srgbClr val="CC00CC"/>
            </a:solidFill>
            <a:tailEnd type="triangle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EB23C9E-5638-4835-9596-2C96618588D1}"/>
              </a:ext>
            </a:extLst>
          </p:cNvPr>
          <p:cNvCxnSpPr/>
          <p:nvPr/>
        </p:nvCxnSpPr>
        <p:spPr>
          <a:xfrm>
            <a:off x="5347877" y="1204636"/>
            <a:ext cx="614313" cy="831359"/>
          </a:xfrm>
          <a:prstGeom prst="straightConnector1">
            <a:avLst/>
          </a:prstGeom>
          <a:ln w="149225">
            <a:solidFill>
              <a:srgbClr val="CC00CC"/>
            </a:solidFill>
            <a:tailEnd type="triangle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56B9709-2048-427D-B89E-F0D457C4E510}"/>
              </a:ext>
            </a:extLst>
          </p:cNvPr>
          <p:cNvCxnSpPr>
            <a:cxnSpLocks/>
          </p:cNvCxnSpPr>
          <p:nvPr/>
        </p:nvCxnSpPr>
        <p:spPr>
          <a:xfrm flipH="1">
            <a:off x="1274302" y="4292504"/>
            <a:ext cx="863580" cy="777751"/>
          </a:xfrm>
          <a:prstGeom prst="straightConnector1">
            <a:avLst/>
          </a:prstGeom>
          <a:ln w="149225">
            <a:solidFill>
              <a:srgbClr val="CC00CC"/>
            </a:solidFill>
            <a:tailEnd type="triangle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DADEFEA-1008-4108-8E95-316E3567055C}"/>
              </a:ext>
            </a:extLst>
          </p:cNvPr>
          <p:cNvCxnSpPr/>
          <p:nvPr/>
        </p:nvCxnSpPr>
        <p:spPr>
          <a:xfrm>
            <a:off x="6597589" y="2214880"/>
            <a:ext cx="1337371" cy="8737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3DC112D-4A30-4F37-B816-FF10114D6F54}"/>
              </a:ext>
            </a:extLst>
          </p:cNvPr>
          <p:cNvCxnSpPr>
            <a:cxnSpLocks/>
          </p:cNvCxnSpPr>
          <p:nvPr/>
        </p:nvCxnSpPr>
        <p:spPr>
          <a:xfrm>
            <a:off x="8598093" y="2515231"/>
            <a:ext cx="1122222" cy="59290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28723F7-B497-4766-89F5-7A269F4D0D3C}"/>
              </a:ext>
            </a:extLst>
          </p:cNvPr>
          <p:cNvCxnSpPr/>
          <p:nvPr/>
        </p:nvCxnSpPr>
        <p:spPr>
          <a:xfrm flipH="1" flipV="1">
            <a:off x="6607749" y="2184970"/>
            <a:ext cx="2000504" cy="3329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0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2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B6E01-928E-4818-9CE2-4618DE211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2007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C2D28F-54A5-4CFF-A832-B99C2F1CE91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EFD8A4E-03ED-4F66-8FE4-066E24C2964E}"/>
              </a:ext>
            </a:extLst>
          </p:cNvPr>
          <p:cNvSpPr/>
          <p:nvPr/>
        </p:nvSpPr>
        <p:spPr>
          <a:xfrm>
            <a:off x="143278" y="66583"/>
            <a:ext cx="11905443" cy="6636058"/>
          </a:xfrm>
          <a:prstGeom prst="roundRect">
            <a:avLst/>
          </a:prstGeom>
          <a:gradFill>
            <a:gsLst>
              <a:gs pos="26000">
                <a:schemeClr val="accent4">
                  <a:lumMod val="60000"/>
                  <a:lumOff val="40000"/>
                </a:schemeClr>
              </a:gs>
              <a:gs pos="46000">
                <a:srgbClr val="00B0F0"/>
              </a:gs>
              <a:gs pos="68000">
                <a:srgbClr val="FFFF00">
                  <a:alpha val="41000"/>
                </a:srgbClr>
              </a:gs>
              <a:gs pos="90000">
                <a:srgbClr val="9966FF">
                  <a:alpha val="64000"/>
                </a:srgbClr>
              </a:gs>
            </a:gsLst>
            <a:lin ang="5400000" scaled="1"/>
          </a:gradFill>
          <a:ln>
            <a:noFill/>
          </a:ln>
          <a:scene3d>
            <a:camera prst="orthographicFront"/>
            <a:lightRig rig="freezing" dir="t"/>
          </a:scene3d>
          <a:sp3d>
            <a:bevelT w="241300" h="1143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ahnschrift Light SemiCondensed" panose="020B0502040204020203" pitchFamily="34" charset="0"/>
                <a:ea typeface="+mn-ea"/>
                <a:cs typeface="+mn-cs"/>
              </a:rPr>
              <a:t>We have seen the examples with the context showing the </a:t>
            </a:r>
            <a:r>
              <a:rPr kumimoji="0" lang="en-CA" sz="2800" b="1" i="0" u="none" strike="noStrike" kern="1200" cap="none" spc="0" normalizeH="0" baseline="0" noProof="0" dirty="0">
                <a:ln w="0">
                  <a:solidFill>
                    <a:srgbClr val="C00000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Tav </a:t>
            </a:r>
            <a:r>
              <a:rPr kumimoji="0" lang="en-CA" sz="2800" b="1" i="0" u="none" strike="noStrike" kern="1200" cap="none" spc="0" normalizeH="0" baseline="0" noProof="0" dirty="0" err="1">
                <a:ln w="0">
                  <a:solidFill>
                    <a:srgbClr val="C00000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Quf</a:t>
            </a:r>
            <a:r>
              <a:rPr kumimoji="0" lang="en-CA" sz="2800" b="1" i="0" u="none" strike="noStrike" kern="1200" cap="none" spc="0" normalizeH="0" baseline="0" noProof="0" dirty="0">
                <a:ln w="0">
                  <a:solidFill>
                    <a:srgbClr val="C00000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CA" sz="2800" b="1" i="0" u="none" strike="noStrike" kern="1200" cap="none" spc="0" normalizeH="0" baseline="0" noProof="0" dirty="0" err="1">
                <a:ln w="0">
                  <a:solidFill>
                    <a:srgbClr val="C00000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Pey</a:t>
            </a:r>
            <a:r>
              <a:rPr kumimoji="0" lang="en-CA" sz="2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br>
              <a:rPr kumimoji="0" lang="en-CA" sz="2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r>
              <a:rPr kumimoji="0" lang="en-CA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ahnschrift Light SemiCondensed" panose="020B0502040204020203" pitchFamily="34" charset="0"/>
                <a:ea typeface="+mn-ea"/>
                <a:cs typeface="+mn-cs"/>
              </a:rPr>
              <a:t>root word being emphasized as – </a:t>
            </a:r>
            <a:r>
              <a:rPr kumimoji="0" lang="en-CA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mighty,</a:t>
            </a:r>
            <a:r>
              <a:rPr kumimoji="0" lang="en-CA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ahnschrift Light SemiCondensed" panose="020B0502040204020203" pitchFamily="34" charset="0"/>
                <a:ea typeface="+mn-ea"/>
                <a:cs typeface="+mn-cs"/>
              </a:rPr>
              <a:t> and </a:t>
            </a:r>
            <a:r>
              <a:rPr kumimoji="0" lang="en-CA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powerful</a:t>
            </a:r>
            <a:r>
              <a:rPr lang="en-CA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SemiCondensed" panose="020B0502040204020203" pitchFamily="34" charset="0"/>
              </a:rPr>
              <a:t>.</a:t>
            </a:r>
            <a:r>
              <a:rPr kumimoji="0" lang="en-CA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ahnschrift Light SemiCondensed" panose="020B0502040204020203" pitchFamily="34" charset="0"/>
                <a:ea typeface="+mn-ea"/>
                <a:cs typeface="+mn-cs"/>
              </a:rPr>
              <a:t> </a:t>
            </a:r>
            <a:r>
              <a:rPr lang="en-CA" sz="28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SemiCondensed" panose="020B0502040204020203" pitchFamily="34" charset="0"/>
              </a:rPr>
              <a:t>H</a:t>
            </a:r>
            <a:r>
              <a:rPr kumimoji="0" lang="en-CA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ahnschrift Light SemiCondensed" panose="020B0502040204020203" pitchFamily="34" charset="0"/>
                <a:ea typeface="+mn-ea"/>
                <a:cs typeface="+mn-cs"/>
              </a:rPr>
              <a:t>ow can this word </a:t>
            </a:r>
            <a:r>
              <a:rPr kumimoji="0" lang="en-CA" sz="2800" b="1" i="1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ahnschrift Light SemiCondensed" panose="020B0502040204020203" pitchFamily="34" charset="0"/>
                <a:ea typeface="+mn-ea"/>
                <a:cs typeface="+mn-cs"/>
              </a:rPr>
              <a:t>shuaph</a:t>
            </a:r>
            <a:r>
              <a:rPr kumimoji="0" lang="en-CA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ahnschrift Light SemiCondensed" panose="020B0502040204020203" pitchFamily="34" charset="0"/>
                <a:ea typeface="+mn-ea"/>
                <a:cs typeface="+mn-cs"/>
              </a:rPr>
              <a:t> </a:t>
            </a:r>
            <a:r>
              <a:rPr kumimoji="0" lang="en-CA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ahnschrift Light SemiCondensed" panose="020B0502040204020203" pitchFamily="34" charset="0"/>
                <a:ea typeface="+mn-ea"/>
                <a:cs typeface="+mn-cs"/>
              </a:rPr>
              <a:t>H7602</a:t>
            </a:r>
            <a:r>
              <a:rPr kumimoji="0" lang="en-CA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ahnschrift Light SemiCondensed" panose="020B0502040204020203" pitchFamily="34" charset="0"/>
                <a:ea typeface="+mn-ea"/>
                <a:cs typeface="+mn-cs"/>
              </a:rPr>
              <a:t> </a:t>
            </a:r>
            <a:r>
              <a:rPr lang="en-CA" sz="2800" u="sng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SemiCondensed" panose="020B0502040204020203" pitchFamily="34" charset="0"/>
              </a:rPr>
              <a:t>be</a:t>
            </a:r>
            <a:r>
              <a:rPr kumimoji="0" lang="en-CA" sz="2800" b="0" i="0" u="sng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ahnschrift Light SemiCondensed" panose="020B0502040204020203" pitchFamily="34" charset="0"/>
                <a:ea typeface="+mn-ea"/>
                <a:cs typeface="+mn-cs"/>
              </a:rPr>
              <a:t> linked</a:t>
            </a:r>
            <a:r>
              <a:rPr kumimoji="0" lang="en-CA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ahnschrift Light SemiCondensed" panose="020B0502040204020203" pitchFamily="34" charset="0"/>
                <a:ea typeface="+mn-ea"/>
                <a:cs typeface="+mn-cs"/>
              </a:rPr>
              <a:t> as descriptive information when delivering – </a:t>
            </a:r>
            <a:br>
              <a:rPr kumimoji="0" lang="en-CA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ahnschrift Light SemiCondensed" panose="020B0502040204020203" pitchFamily="34" charset="0"/>
                <a:ea typeface="+mn-ea"/>
                <a:cs typeface="+mn-cs"/>
              </a:rPr>
            </a:br>
            <a:r>
              <a:rPr kumimoji="0" lang="en-CA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ahnschrift Light SemiCondensed" panose="020B0502040204020203" pitchFamily="34" charset="0"/>
                <a:ea typeface="+mn-ea"/>
                <a:cs typeface="+mn-cs"/>
              </a:rPr>
              <a:t>VAIN, VANITY, FALSE and, an IDOL?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1" i="0" u="none" strike="noStrike" kern="1200" cap="none" spc="0" normalizeH="0" baseline="0" noProof="0" dirty="0">
                <a:ln w="0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ahnschrift Light SemiCondensed" panose="020B0502040204020203" pitchFamily="34" charset="0"/>
                <a:ea typeface="+mn-ea"/>
                <a:cs typeface="+mn-cs"/>
              </a:rPr>
              <a:t>Is there perhaps something more </a:t>
            </a:r>
            <a:r>
              <a:rPr kumimoji="0" lang="en-CA" sz="3600" b="1" i="0" u="sng" strike="noStrike" kern="1200" cap="none" spc="0" normalizeH="0" baseline="0" noProof="0" dirty="0">
                <a:ln w="0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ahnschrift Light SemiCondensed" panose="020B0502040204020203" pitchFamily="34" charset="0"/>
                <a:ea typeface="+mn-ea"/>
                <a:cs typeface="+mn-cs"/>
              </a:rPr>
              <a:t>in context</a:t>
            </a:r>
            <a:r>
              <a:rPr kumimoji="0" lang="en-CA" sz="3600" b="1" i="0" u="none" strike="noStrike" kern="1200" cap="none" spc="0" normalizeH="0" baseline="0" noProof="0" dirty="0">
                <a:ln w="0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ahnschrift Light SemiCondensed" panose="020B0502040204020203" pitchFamily="34" charset="0"/>
                <a:ea typeface="+mn-ea"/>
                <a:cs typeface="+mn-cs"/>
              </a:rPr>
              <a:t> we are missing?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Bahnschrift Light SemiCondensed" panose="020B0502040204020203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ahnschrift Light SemiCondensed" panose="020B0502040204020203" pitchFamily="34" charset="0"/>
                <a:ea typeface="+mn-ea"/>
                <a:cs typeface="+mn-cs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7D5445-336B-1D38-05A6-EC9F1A4E05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7034" y="3177088"/>
            <a:ext cx="2129422" cy="250908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FF604BF-72C7-469B-953A-B1CFD419DFFE}"/>
              </a:ext>
            </a:extLst>
          </p:cNvPr>
          <p:cNvSpPr/>
          <p:nvPr/>
        </p:nvSpPr>
        <p:spPr>
          <a:xfrm>
            <a:off x="803092" y="416067"/>
            <a:ext cx="10372439" cy="3636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CA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CC00CC"/>
                </a:solidFill>
                <a:effectLst>
                  <a:glow rad="127000">
                    <a:srgbClr val="FFFF00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CA" sz="32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CC00CC"/>
              </a:solidFill>
              <a:effectLst>
                <a:glow rad="127000">
                  <a:srgbClr val="FFFF00"/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32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CC00CC"/>
              </a:solidFill>
              <a:effectLst>
                <a:glow rad="127000">
                  <a:srgbClr val="FFFF00"/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2759016-73B1-4FF5-A410-0779DFCB6656}"/>
              </a:ext>
            </a:extLst>
          </p:cNvPr>
          <p:cNvSpPr/>
          <p:nvPr/>
        </p:nvSpPr>
        <p:spPr>
          <a:xfrm>
            <a:off x="1399414" y="3177088"/>
            <a:ext cx="2304662" cy="2509086"/>
          </a:xfrm>
          <a:prstGeom prst="rect">
            <a:avLst/>
          </a:prstGeom>
          <a:noFill/>
          <a:ln w="168275">
            <a:solidFill>
              <a:srgbClr val="CC00CC"/>
            </a:solidFill>
          </a:ln>
          <a:effectLst>
            <a:outerShdw blurRad="63500" sx="104000" sy="104000" algn="ctr" rotWithShape="0">
              <a:srgbClr val="FFFF00"/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AE5937A7-4BFD-4900-88CF-A6AA82FAA717}"/>
              </a:ext>
            </a:extLst>
          </p:cNvPr>
          <p:cNvSpPr/>
          <p:nvPr/>
        </p:nvSpPr>
        <p:spPr>
          <a:xfrm>
            <a:off x="4406171" y="3229292"/>
            <a:ext cx="6738080" cy="3108224"/>
          </a:xfrm>
          <a:prstGeom prst="wedgeRoundRectCallout">
            <a:avLst>
              <a:gd name="adj1" fmla="val -66987"/>
              <a:gd name="adj2" fmla="val -30009"/>
              <a:gd name="adj3" fmla="val 16667"/>
            </a:avLst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419100" h="2222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Shall we dig deeper into </a:t>
            </a:r>
            <a:br>
              <a:rPr kumimoji="0" lang="en-CA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astonishing word?</a:t>
            </a:r>
            <a:br>
              <a:rPr kumimoji="0" lang="en-CA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CA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there something </a:t>
            </a:r>
            <a:br>
              <a:rPr kumimoji="0" lang="en-CA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have not seen yet?</a:t>
            </a:r>
          </a:p>
        </p:txBody>
      </p:sp>
    </p:spTree>
    <p:extLst>
      <p:ext uri="{BB962C8B-B14F-4D97-AF65-F5344CB8AC3E}">
        <p14:creationId xmlns:p14="http://schemas.microsoft.com/office/powerpoint/2010/main" val="220451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2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B6E01-928E-4818-9CE2-4618DE211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2007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C2D28F-54A5-4CFF-A832-B99C2F1CE91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EFD8A4E-03ED-4F66-8FE4-066E24C2964E}"/>
              </a:ext>
            </a:extLst>
          </p:cNvPr>
          <p:cNvSpPr/>
          <p:nvPr/>
        </p:nvSpPr>
        <p:spPr>
          <a:xfrm>
            <a:off x="143278" y="91923"/>
            <a:ext cx="11905443" cy="6636058"/>
          </a:xfrm>
          <a:prstGeom prst="roundRect">
            <a:avLst/>
          </a:prstGeom>
          <a:gradFill>
            <a:gsLst>
              <a:gs pos="26000">
                <a:schemeClr val="accent4">
                  <a:lumMod val="60000"/>
                  <a:lumOff val="40000"/>
                </a:schemeClr>
              </a:gs>
              <a:gs pos="46000">
                <a:srgbClr val="00B0F0"/>
              </a:gs>
              <a:gs pos="68000">
                <a:srgbClr val="FFFF00">
                  <a:alpha val="41000"/>
                </a:srgbClr>
              </a:gs>
              <a:gs pos="90000">
                <a:srgbClr val="9966FF">
                  <a:alpha val="64000"/>
                </a:srgbClr>
              </a:gs>
            </a:gsLst>
            <a:lin ang="5400000" scaled="1"/>
          </a:gradFill>
          <a:ln>
            <a:noFill/>
          </a:ln>
          <a:scene3d>
            <a:camera prst="orthographicFront"/>
            <a:lightRig rig="freezing" dir="t"/>
          </a:scene3d>
          <a:sp3d>
            <a:bevelT w="241300" h="1143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ahnschrift Light SemiCondensed" panose="020B0502040204020203" pitchFamily="34" charset="0"/>
                <a:ea typeface="+mn-ea"/>
                <a:cs typeface="+mn-cs"/>
              </a:rPr>
              <a:t>       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ahnschrift Light SemiCondensed" panose="020B0502040204020203" pitchFamily="34" charset="0"/>
                <a:ea typeface="+mn-ea"/>
                <a:cs typeface="+mn-cs"/>
              </a:rPr>
              <a:t>                                         </a:t>
            </a:r>
            <a:r>
              <a:rPr kumimoji="0" lang="en-CA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ahnschrift Light SemiCondensed" panose="020B0502040204020203" pitchFamily="34" charset="0"/>
                <a:ea typeface="+mn-ea"/>
                <a:cs typeface="+mn-cs"/>
              </a:rPr>
              <a:t>Notice the interesting revelations </a:t>
            </a:r>
            <a:br>
              <a:rPr kumimoji="0" lang="en-CA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ahnschrift Light SemiCondensed" panose="020B0502040204020203" pitchFamily="34" charset="0"/>
                <a:ea typeface="+mn-ea"/>
                <a:cs typeface="+mn-cs"/>
              </a:rPr>
            </a:br>
            <a:r>
              <a:rPr kumimoji="0" lang="en-CA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ahnschrift Light SemiCondensed" panose="020B0502040204020203" pitchFamily="34" charset="0"/>
                <a:ea typeface="+mn-ea"/>
                <a:cs typeface="+mn-cs"/>
              </a:rPr>
              <a:t>                          </a:t>
            </a:r>
            <a:r>
              <a:rPr lang="en-CA" sz="4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ahnschrift Light SemiCondensed" panose="020B0502040204020203" pitchFamily="34" charset="0"/>
              </a:rPr>
              <a:t>   </a:t>
            </a:r>
            <a:r>
              <a:rPr kumimoji="0" lang="en-CA" sz="44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ahnschrift Light SemiCondensed" panose="020B0502040204020203" pitchFamily="34" charset="0"/>
                <a:ea typeface="+mn-ea"/>
                <a:cs typeface="+mn-cs"/>
              </a:rPr>
              <a:t>Job has on H7602 for Job 5:5.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ahnschrift Light SemiCondensed" panose="020B0502040204020203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F604BF-72C7-469B-953A-B1CFD419DFFE}"/>
              </a:ext>
            </a:extLst>
          </p:cNvPr>
          <p:cNvSpPr/>
          <p:nvPr/>
        </p:nvSpPr>
        <p:spPr>
          <a:xfrm>
            <a:off x="803092" y="416067"/>
            <a:ext cx="10372439" cy="3636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CA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CC00CC"/>
                </a:solidFill>
                <a:effectLst>
                  <a:glow rad="127000">
                    <a:srgbClr val="FFFF00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CA" sz="32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CC00CC"/>
              </a:solidFill>
              <a:effectLst>
                <a:glow rad="127000">
                  <a:srgbClr val="FFFF00"/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32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CC00CC"/>
              </a:solidFill>
              <a:effectLst>
                <a:glow rad="127000">
                  <a:srgbClr val="FFFF00"/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DF8CF5-E0DB-4958-B7CD-6DD08BAFBA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325" y="2947167"/>
            <a:ext cx="11585801" cy="639446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660F6C-BA4D-44A3-BB26-E4E3913334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640" y="3994114"/>
            <a:ext cx="11599314" cy="339844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FABAB8A-A7DC-4A27-89B9-A5834225FAB4}"/>
              </a:ext>
            </a:extLst>
          </p:cNvPr>
          <p:cNvSpPr/>
          <p:nvPr/>
        </p:nvSpPr>
        <p:spPr>
          <a:xfrm>
            <a:off x="11249689" y="4350693"/>
            <a:ext cx="621437" cy="29362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ESV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E52DA8-AA6E-4A55-A44E-37863D063BC4}"/>
              </a:ext>
            </a:extLst>
          </p:cNvPr>
          <p:cNvSpPr/>
          <p:nvPr/>
        </p:nvSpPr>
        <p:spPr>
          <a:xfrm>
            <a:off x="320873" y="2903967"/>
            <a:ext cx="1117309" cy="474079"/>
          </a:xfrm>
          <a:prstGeom prst="rect">
            <a:avLst/>
          </a:prstGeom>
          <a:noFill/>
          <a:ln w="76200">
            <a:solidFill>
              <a:srgbClr val="E983DD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A34C76-A35B-4501-BC9E-8C4ACF743C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7" t="11877"/>
          <a:stretch/>
        </p:blipFill>
        <p:spPr>
          <a:xfrm>
            <a:off x="320872" y="4749502"/>
            <a:ext cx="11563767" cy="304629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9A268A3-1374-4A5D-BB53-293A5BD0F12B}"/>
              </a:ext>
            </a:extLst>
          </p:cNvPr>
          <p:cNvSpPr/>
          <p:nvPr/>
        </p:nvSpPr>
        <p:spPr>
          <a:xfrm>
            <a:off x="10928413" y="5068879"/>
            <a:ext cx="969348" cy="29362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Peshitta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A56B732-861A-4C55-80CF-0890558EF961}"/>
              </a:ext>
            </a:extLst>
          </p:cNvPr>
          <p:cNvSpPr/>
          <p:nvPr/>
        </p:nvSpPr>
        <p:spPr>
          <a:xfrm>
            <a:off x="9516861" y="4637351"/>
            <a:ext cx="701337" cy="489486"/>
          </a:xfrm>
          <a:prstGeom prst="rect">
            <a:avLst/>
          </a:prstGeom>
          <a:noFill/>
          <a:ln w="76200">
            <a:solidFill>
              <a:srgbClr val="E983DD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8C312C-0522-4C60-A59C-57E610DA777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873" y="5447193"/>
            <a:ext cx="11599314" cy="312008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FE06AD9-5425-4672-8B92-48B37D4054AA}"/>
              </a:ext>
            </a:extLst>
          </p:cNvPr>
          <p:cNvSpPr/>
          <p:nvPr/>
        </p:nvSpPr>
        <p:spPr>
          <a:xfrm>
            <a:off x="11336783" y="5782434"/>
            <a:ext cx="583403" cy="29362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KJV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AB75CFB-B4BC-42F0-A0CA-ABDFE72D90E7}"/>
              </a:ext>
            </a:extLst>
          </p:cNvPr>
          <p:cNvSpPr/>
          <p:nvPr/>
        </p:nvSpPr>
        <p:spPr>
          <a:xfrm>
            <a:off x="10679836" y="3590243"/>
            <a:ext cx="1191289" cy="29362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Interlinear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DA83F69-2425-4CCD-A1C1-4636393EB1B0}"/>
              </a:ext>
            </a:extLst>
          </p:cNvPr>
          <p:cNvCxnSpPr/>
          <p:nvPr/>
        </p:nvCxnSpPr>
        <p:spPr>
          <a:xfrm>
            <a:off x="8875081" y="3513431"/>
            <a:ext cx="825623" cy="0"/>
          </a:xfrm>
          <a:prstGeom prst="line">
            <a:avLst/>
          </a:prstGeom>
          <a:ln w="76200">
            <a:solidFill>
              <a:srgbClr val="CC00C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6B0EDC2-78FA-4606-A645-85741D1A6CB9}"/>
              </a:ext>
            </a:extLst>
          </p:cNvPr>
          <p:cNvCxnSpPr>
            <a:cxnSpLocks/>
          </p:cNvCxnSpPr>
          <p:nvPr/>
        </p:nvCxnSpPr>
        <p:spPr>
          <a:xfrm>
            <a:off x="8743950" y="4331643"/>
            <a:ext cx="695972" cy="0"/>
          </a:xfrm>
          <a:prstGeom prst="line">
            <a:avLst/>
          </a:prstGeom>
          <a:ln w="76200">
            <a:solidFill>
              <a:srgbClr val="CC00C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085560BB-FC94-427E-B6E3-F43A77DB2260}"/>
              </a:ext>
            </a:extLst>
          </p:cNvPr>
          <p:cNvSpPr/>
          <p:nvPr/>
        </p:nvSpPr>
        <p:spPr>
          <a:xfrm>
            <a:off x="9439922" y="3933321"/>
            <a:ext cx="558654" cy="489486"/>
          </a:xfrm>
          <a:prstGeom prst="rect">
            <a:avLst/>
          </a:prstGeom>
          <a:noFill/>
          <a:ln w="76200">
            <a:solidFill>
              <a:srgbClr val="E983DD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8F080D-78C1-130D-3AD7-B628F6D863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527" y="143805"/>
            <a:ext cx="2129422" cy="2509086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70D65F8-A0BB-4E79-B5C4-FFA4156863F7}"/>
              </a:ext>
            </a:extLst>
          </p:cNvPr>
          <p:cNvCxnSpPr>
            <a:cxnSpLocks/>
          </p:cNvCxnSpPr>
          <p:nvPr/>
        </p:nvCxnSpPr>
        <p:spPr>
          <a:xfrm>
            <a:off x="8390878" y="5723990"/>
            <a:ext cx="655468" cy="0"/>
          </a:xfrm>
          <a:prstGeom prst="line">
            <a:avLst/>
          </a:prstGeom>
          <a:ln w="76200">
            <a:solidFill>
              <a:srgbClr val="CC00C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6955FC7D-9A2A-428C-9FEB-32D629AAEDAA}"/>
              </a:ext>
            </a:extLst>
          </p:cNvPr>
          <p:cNvSpPr/>
          <p:nvPr/>
        </p:nvSpPr>
        <p:spPr>
          <a:xfrm>
            <a:off x="9046346" y="5348407"/>
            <a:ext cx="1305018" cy="489487"/>
          </a:xfrm>
          <a:prstGeom prst="rect">
            <a:avLst/>
          </a:prstGeom>
          <a:noFill/>
          <a:ln w="76200">
            <a:solidFill>
              <a:srgbClr val="E983DD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1D9F552-7981-4EB1-BB42-2D57C04AAF5D}"/>
              </a:ext>
            </a:extLst>
          </p:cNvPr>
          <p:cNvCxnSpPr>
            <a:cxnSpLocks/>
          </p:cNvCxnSpPr>
          <p:nvPr/>
        </p:nvCxnSpPr>
        <p:spPr>
          <a:xfrm>
            <a:off x="8881431" y="5085758"/>
            <a:ext cx="603680" cy="0"/>
          </a:xfrm>
          <a:prstGeom prst="line">
            <a:avLst/>
          </a:prstGeom>
          <a:ln w="76200">
            <a:solidFill>
              <a:srgbClr val="CC00C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12759016-73B1-4FF5-A410-0779DFCB6656}"/>
              </a:ext>
            </a:extLst>
          </p:cNvPr>
          <p:cNvSpPr/>
          <p:nvPr/>
        </p:nvSpPr>
        <p:spPr>
          <a:xfrm>
            <a:off x="803092" y="190242"/>
            <a:ext cx="2304662" cy="2509086"/>
          </a:xfrm>
          <a:prstGeom prst="rect">
            <a:avLst/>
          </a:prstGeom>
          <a:noFill/>
          <a:ln w="168275">
            <a:solidFill>
              <a:srgbClr val="CC00CC"/>
            </a:solidFill>
          </a:ln>
          <a:effectLst>
            <a:outerShdw blurRad="63500" sx="104000" sy="104000" algn="ctr" rotWithShape="0">
              <a:srgbClr val="FFFF00"/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284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2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B6E01-928E-4818-9CE2-4618DE211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2007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C2D28F-54A5-4CFF-A832-B99C2F1CE91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EFD8A4E-03ED-4F66-8FE4-066E24C2964E}"/>
              </a:ext>
            </a:extLst>
          </p:cNvPr>
          <p:cNvSpPr/>
          <p:nvPr/>
        </p:nvSpPr>
        <p:spPr>
          <a:xfrm>
            <a:off x="197314" y="110971"/>
            <a:ext cx="11905443" cy="6636058"/>
          </a:xfrm>
          <a:prstGeom prst="roundRect">
            <a:avLst/>
          </a:prstGeom>
          <a:gradFill>
            <a:gsLst>
              <a:gs pos="26000">
                <a:schemeClr val="accent4">
                  <a:lumMod val="60000"/>
                  <a:lumOff val="40000"/>
                </a:schemeClr>
              </a:gs>
              <a:gs pos="46000">
                <a:srgbClr val="00B0F0"/>
              </a:gs>
              <a:gs pos="68000">
                <a:srgbClr val="FFFF00">
                  <a:alpha val="41000"/>
                </a:srgbClr>
              </a:gs>
              <a:gs pos="90000">
                <a:srgbClr val="9966FF">
                  <a:alpha val="64000"/>
                </a:srgbClr>
              </a:gs>
            </a:gsLst>
            <a:lin ang="5400000" scaled="1"/>
          </a:gradFill>
          <a:ln>
            <a:noFill/>
          </a:ln>
          <a:scene3d>
            <a:camera prst="orthographicFront"/>
            <a:lightRig rig="freezing" dir="t"/>
          </a:scene3d>
          <a:sp3d>
            <a:bevelT w="241300" h="1143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9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ahnschrift Light SemiCondensed" panose="020B0502040204020203" pitchFamily="34" charset="0"/>
                <a:ea typeface="+mn-ea"/>
                <a:cs typeface="+mn-cs"/>
              </a:rPr>
              <a:t>                                     </a:t>
            </a:r>
            <a:endParaRPr kumimoji="0" lang="en-CA" sz="7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Bahnschrift Light SemiCondensed" panose="020B0502040204020203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ahnschrift Light SemiCondensed" panose="020B0502040204020203" pitchFamily="34" charset="0"/>
                <a:ea typeface="+mn-ea"/>
                <a:cs typeface="+mn-cs"/>
              </a:rPr>
              <a:t>                                    </a:t>
            </a:r>
            <a:r>
              <a:rPr kumimoji="0" lang="en-CA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ahnschrift Light SemiCondensed" panose="020B0502040204020203" pitchFamily="34" charset="0"/>
                <a:ea typeface="+mn-ea"/>
                <a:cs typeface="+mn-cs"/>
              </a:rPr>
              <a:t>   </a:t>
            </a:r>
            <a:r>
              <a:rPr kumimoji="0" lang="en-CA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ahnschrift Light SemiCondensed" panose="020B0502040204020203" pitchFamily="34" charset="0"/>
                <a:ea typeface="+mn-ea"/>
                <a:cs typeface="+mn-cs"/>
              </a:rPr>
              <a:t>Job has more to declare with - H7602</a:t>
            </a:r>
            <a:br>
              <a:rPr kumimoji="0" lang="en-CA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ahnschrift Light SemiCondensed" panose="020B0502040204020203" pitchFamily="34" charset="0"/>
                <a:ea typeface="+mn-ea"/>
                <a:cs typeface="+mn-cs"/>
              </a:rPr>
            </a:br>
            <a:r>
              <a:rPr kumimoji="0" lang="en-CA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ahnschrift Light SemiCondensed" panose="020B0502040204020203" pitchFamily="34" charset="0"/>
                <a:ea typeface="+mn-ea"/>
                <a:cs typeface="+mn-cs"/>
              </a:rPr>
              <a:t>               in Job 7 </a:t>
            </a:r>
            <a:r>
              <a:rPr kumimoji="0" lang="en-CA" sz="3600" b="1" i="0" u="sng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ahnschrift Light SemiCondensed" panose="020B0502040204020203" pitchFamily="34" charset="0"/>
                <a:ea typeface="+mn-ea"/>
                <a:cs typeface="+mn-cs"/>
              </a:rPr>
              <a:t>and Job 36</a:t>
            </a:r>
            <a:r>
              <a:rPr kumimoji="0" lang="en-CA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ahnschrift Light SemiCondensed" panose="020B0502040204020203" pitchFamily="34" charset="0"/>
                <a:ea typeface="+mn-ea"/>
                <a:cs typeface="+mn-cs"/>
              </a:rPr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ahnschrift Light SemiCondensed" panose="020B0502040204020203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F604BF-72C7-469B-953A-B1CFD419DFFE}"/>
              </a:ext>
            </a:extLst>
          </p:cNvPr>
          <p:cNvSpPr/>
          <p:nvPr/>
        </p:nvSpPr>
        <p:spPr>
          <a:xfrm>
            <a:off x="803092" y="416067"/>
            <a:ext cx="10372439" cy="3636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CA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CC00CC"/>
                </a:solidFill>
                <a:effectLst>
                  <a:glow rad="127000">
                    <a:srgbClr val="FFFF00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CA" sz="32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CC00CC"/>
              </a:solidFill>
              <a:effectLst>
                <a:glow rad="127000">
                  <a:srgbClr val="FFFF00"/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32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CC00CC"/>
              </a:solidFill>
              <a:effectLst>
                <a:glow rad="127000">
                  <a:srgbClr val="FFFF00"/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2759016-73B1-4FF5-A410-0779DFCB6656}"/>
              </a:ext>
            </a:extLst>
          </p:cNvPr>
          <p:cNvSpPr/>
          <p:nvPr/>
        </p:nvSpPr>
        <p:spPr>
          <a:xfrm>
            <a:off x="1576599" y="187846"/>
            <a:ext cx="1254150" cy="1659250"/>
          </a:xfrm>
          <a:prstGeom prst="rect">
            <a:avLst/>
          </a:prstGeom>
          <a:noFill/>
          <a:ln w="168275">
            <a:solidFill>
              <a:srgbClr val="CC00CC"/>
            </a:solidFill>
          </a:ln>
          <a:effectLst>
            <a:outerShdw blurRad="63500" sx="104000" sy="104000" algn="ctr" rotWithShape="0">
              <a:srgbClr val="FFFF00"/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ABAB8A-A7DC-4A27-89B9-A5834225FAB4}"/>
              </a:ext>
            </a:extLst>
          </p:cNvPr>
          <p:cNvSpPr/>
          <p:nvPr/>
        </p:nvSpPr>
        <p:spPr>
          <a:xfrm>
            <a:off x="9872655" y="4015728"/>
            <a:ext cx="621437" cy="29362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ISV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A268A3-1374-4A5D-BB53-293A5BD0F12B}"/>
              </a:ext>
            </a:extLst>
          </p:cNvPr>
          <p:cNvSpPr/>
          <p:nvPr/>
        </p:nvSpPr>
        <p:spPr>
          <a:xfrm>
            <a:off x="9756559" y="1586979"/>
            <a:ext cx="2134007" cy="29362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Brenton’s Eng. Sept.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C3DE671-B0D3-45A9-8FEA-7010BC65E928}"/>
              </a:ext>
            </a:extLst>
          </p:cNvPr>
          <p:cNvSpPr/>
          <p:nvPr/>
        </p:nvSpPr>
        <p:spPr>
          <a:xfrm>
            <a:off x="410184" y="4432633"/>
            <a:ext cx="11442744" cy="636492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 careful what your heart has a </a:t>
            </a:r>
            <a:r>
              <a:rPr kumimoji="0" lang="en-CA" sz="2800" b="1" i="1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quest for. 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might well serve you harm!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6F17F6-FB62-44E2-BBF6-CF6B864086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6368" y="1948094"/>
            <a:ext cx="11561394" cy="284439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85560BB-FC94-427E-B6E3-F43A77DB2260}"/>
              </a:ext>
            </a:extLst>
          </p:cNvPr>
          <p:cNvSpPr/>
          <p:nvPr/>
        </p:nvSpPr>
        <p:spPr>
          <a:xfrm>
            <a:off x="6383046" y="1880602"/>
            <a:ext cx="878888" cy="403698"/>
          </a:xfrm>
          <a:prstGeom prst="rect">
            <a:avLst/>
          </a:prstGeom>
          <a:noFill/>
          <a:ln w="76200">
            <a:solidFill>
              <a:srgbClr val="E983DD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503055B-843E-46C7-BF99-06F0F9C82406}"/>
              </a:ext>
            </a:extLst>
          </p:cNvPr>
          <p:cNvSpPr/>
          <p:nvPr/>
        </p:nvSpPr>
        <p:spPr>
          <a:xfrm>
            <a:off x="660558" y="2459068"/>
            <a:ext cx="10913013" cy="1239896"/>
          </a:xfrm>
          <a:prstGeom prst="roundRect">
            <a:avLst>
              <a:gd name="adj" fmla="val 50000"/>
            </a:avLst>
          </a:prstGeom>
          <a:solidFill>
            <a:srgbClr val="00FF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When a servant is labouring diligently on a tedious work, </a:t>
            </a:r>
            <a:b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 it be that he/she </a:t>
            </a:r>
            <a:r>
              <a:rPr kumimoji="0" lang="en-CA" sz="2800" b="1" i="1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very eagerly 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seeks shade from the hot sun?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5901260-1DE0-498D-97C0-B0D0E5CD90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584" y="3996554"/>
            <a:ext cx="9057195" cy="335081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FE52DA8-AA6E-4A55-A44E-37863D063BC4}"/>
              </a:ext>
            </a:extLst>
          </p:cNvPr>
          <p:cNvSpPr/>
          <p:nvPr/>
        </p:nvSpPr>
        <p:spPr>
          <a:xfrm>
            <a:off x="3033114" y="3925499"/>
            <a:ext cx="1117309" cy="474079"/>
          </a:xfrm>
          <a:prstGeom prst="rect">
            <a:avLst/>
          </a:prstGeom>
          <a:noFill/>
          <a:ln w="76200">
            <a:solidFill>
              <a:srgbClr val="E983DD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984879D-29A2-4BDC-98B6-96EEE2481815}"/>
              </a:ext>
            </a:extLst>
          </p:cNvPr>
          <p:cNvSpPr/>
          <p:nvPr/>
        </p:nvSpPr>
        <p:spPr>
          <a:xfrm>
            <a:off x="856757" y="5358970"/>
            <a:ext cx="10586559" cy="1022936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H7602 </a:t>
            </a:r>
            <a:r>
              <a:rPr kumimoji="0" lang="en-CA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Shuaph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supplies us with the understanding of an existence </a:t>
            </a:r>
            <a:b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an </a:t>
            </a:r>
            <a:r>
              <a:rPr kumimoji="0" lang="en-CA" sz="2800" b="1" i="1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E983DD"/>
                </a:solidFill>
                <a:effectLst>
                  <a:glow rad="127000">
                    <a:srgbClr val="00CCFF"/>
                  </a:glow>
                </a:effectLst>
                <a:uLnTx/>
                <a:uFillTx/>
                <a:latin typeface="Ravie" panose="04040805050809020602" pitchFamily="82" charset="0"/>
              </a:rPr>
              <a:t>intense desire from within.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FED992-208A-B425-4AA7-B3220A49944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4142" y="270190"/>
            <a:ext cx="1074348" cy="151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05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7" grpId="0" animBg="1"/>
      <p:bldP spid="28" grpId="0" animBg="1"/>
      <p:bldP spid="3" grpId="0" animBg="1"/>
      <p:bldP spid="2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2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B6E01-928E-4818-9CE2-4618DE211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2007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C2D28F-54A5-4CFF-A832-B99C2F1CE91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503055B-843E-46C7-BF99-06F0F9C82406}"/>
              </a:ext>
            </a:extLst>
          </p:cNvPr>
          <p:cNvSpPr/>
          <p:nvPr/>
        </p:nvSpPr>
        <p:spPr>
          <a:xfrm>
            <a:off x="2266545" y="416066"/>
            <a:ext cx="9600377" cy="1519289"/>
          </a:xfrm>
          <a:prstGeom prst="roundRect">
            <a:avLst>
              <a:gd name="adj" fmla="val 33422"/>
            </a:avLst>
          </a:prstGeom>
          <a:solidFill>
            <a:srgbClr val="00FFFF"/>
          </a:solidFill>
          <a:scene3d>
            <a:camera prst="orthographicFront"/>
            <a:lightRig rig="threePt" dir="t"/>
          </a:scene3d>
          <a:sp3d>
            <a:bevelT w="152400" h="1206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sun rises and the sun goes down and </a:t>
            </a:r>
            <a:r>
              <a:rPr kumimoji="0" lang="en-CA" sz="2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hastens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the place </a:t>
            </a:r>
            <a:r>
              <a:rPr kumimoji="0" lang="en-CA" sz="2800" b="1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where it rose that from thence it ma</a:t>
            </a:r>
            <a:r>
              <a:rPr kumimoji="0" lang="en-CA" sz="2800" b="1" i="0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y </a:t>
            </a:r>
            <a:r>
              <a:rPr kumimoji="0" lang="en-CA" sz="2800" b="1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rise a</a:t>
            </a:r>
            <a:r>
              <a:rPr kumimoji="0" lang="en-CA" sz="2800" b="1" i="0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  <a:r>
              <a:rPr kumimoji="0" lang="en-CA" sz="2800" b="1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ain</a:t>
            </a:r>
            <a:r>
              <a:rPr kumimoji="0" lang="en-CA" sz="2800" b="1" i="0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.    </a:t>
            </a:r>
            <a:r>
              <a:rPr kumimoji="0" lang="en-CA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Ecc</a:t>
            </a:r>
            <a:r>
              <a:rPr kumimoji="0" lang="en-CA" sz="2800" b="0" i="1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1:5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2759016-73B1-4FF5-A410-0779DFCB6656}"/>
              </a:ext>
            </a:extLst>
          </p:cNvPr>
          <p:cNvSpPr/>
          <p:nvPr/>
        </p:nvSpPr>
        <p:spPr>
          <a:xfrm>
            <a:off x="564204" y="104066"/>
            <a:ext cx="1702341" cy="2176601"/>
          </a:xfrm>
          <a:prstGeom prst="rect">
            <a:avLst/>
          </a:prstGeom>
          <a:noFill/>
          <a:ln w="168275">
            <a:solidFill>
              <a:srgbClr val="CC00CC"/>
            </a:solidFill>
          </a:ln>
          <a:effectLst>
            <a:outerShdw blurRad="63500" sx="104000" sy="104000" algn="ctr" rotWithShape="0">
              <a:srgbClr val="FFFF00"/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5EEEA43-D09E-43A1-8C7B-51BABCC6C2B0}"/>
              </a:ext>
            </a:extLst>
          </p:cNvPr>
          <p:cNvSpPr/>
          <p:nvPr/>
        </p:nvSpPr>
        <p:spPr>
          <a:xfrm>
            <a:off x="4495801" y="1701134"/>
            <a:ext cx="4694508" cy="418431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Ancient Eastern Texts of the Aramaic Peshitta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41DA78-23C9-4420-98D0-9CFA930A765C}"/>
              </a:ext>
            </a:extLst>
          </p:cNvPr>
          <p:cNvSpPr/>
          <p:nvPr/>
        </p:nvSpPr>
        <p:spPr>
          <a:xfrm>
            <a:off x="297252" y="2140085"/>
            <a:ext cx="11638585" cy="4515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CA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it about this description – </a:t>
            </a:r>
            <a:br>
              <a:rPr kumimoji="0" lang="en-CA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3600" b="1" i="1" u="none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 intense desire, need, and /or, necessity,</a:t>
            </a:r>
            <a:r>
              <a:rPr kumimoji="0" lang="en-CA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</a:t>
            </a:r>
            <a:br>
              <a:rPr kumimoji="0" lang="en-CA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the sun to accomplish a </a:t>
            </a:r>
            <a:r>
              <a:rPr kumimoji="0" lang="en-CA" sz="36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</a:t>
            </a:r>
            <a:r>
              <a:rPr kumimoji="0" lang="en-CA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  <a:r>
              <a:rPr kumimoji="0" lang="en-CA" sz="36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leted</a:t>
            </a:r>
            <a:r>
              <a:rPr kumimoji="0" lang="en-CA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lang="en-CA" sz="3600" b="1" dirty="0">
                <a:ln>
                  <a:solidFill>
                    <a:srgbClr val="0000CC"/>
                  </a:solidFill>
                </a:ln>
                <a:solidFill>
                  <a:srgbClr val="00FF00"/>
                </a:solidFill>
                <a:latin typeface="Snap ITC" panose="04040A07060A02020202" pitchFamily="82" charset="0"/>
              </a:rPr>
              <a:t>Tequfah </a:t>
            </a:r>
            <a:r>
              <a:rPr lang="en-CA" sz="2800" dirty="0">
                <a:solidFill>
                  <a:srgbClr val="002060"/>
                </a:solidFill>
              </a:rPr>
              <a:t>(</a:t>
            </a:r>
            <a:r>
              <a:rPr kumimoji="0" lang="en-CA" sz="2800" i="0" u="none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rgbClr val="00FF00"/>
                </a:solidFill>
                <a:effectLst/>
                <a:uLnTx/>
                <a:uFillTx/>
                <a:latin typeface="Calibri" panose="020F0502020204030204"/>
              </a:rPr>
              <a:t>circuit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r>
              <a:rPr kumimoji="0" lang="en-CA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it that pertains to this </a:t>
            </a:r>
            <a:r>
              <a:rPr kumimoji="0" lang="en-CA" sz="3600" b="1" i="0" u="none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  <a:r>
              <a:rPr kumimoji="0" lang="en-CA" sz="3600" b="1" i="0" u="sng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innacle</a:t>
            </a:r>
            <a:r>
              <a:rPr kumimoji="0" lang="en-CA" sz="3600" b="1" i="0" u="none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</a:t>
            </a:r>
            <a:r>
              <a:rPr kumimoji="0" lang="en-CA" sz="3600" b="1" i="0" u="sng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oint of termination</a:t>
            </a:r>
            <a:r>
              <a:rPr kumimoji="0" lang="en-CA" sz="3600" b="1" i="0" u="none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</a:t>
            </a:r>
            <a:r>
              <a:rPr kumimoji="0" lang="en-CA" sz="3600" b="1" i="0" u="sng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CA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that </a:t>
            </a:r>
            <a:r>
              <a:rPr kumimoji="0" lang="en-CA" sz="36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enables</a:t>
            </a:r>
            <a:r>
              <a:rPr kumimoji="0" lang="en-CA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new beginning?</a:t>
            </a:r>
            <a:br>
              <a:rPr kumimoji="0" lang="en-CA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CA" sz="3600" b="0" i="0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Wide Latin" panose="020A0A07050505020404" pitchFamily="18" charset="0"/>
                <a:ea typeface="+mn-ea"/>
                <a:cs typeface="+mn-cs"/>
              </a:rPr>
              <a:t>WHO  DECLARED  IT  SO</a:t>
            </a:r>
            <a:r>
              <a:rPr kumimoji="0" lang="en-CA" sz="36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Wide Latin" panose="020A0A07050505020404" pitchFamily="18" charset="0"/>
                <a:ea typeface="+mn-ea"/>
                <a:cs typeface="+mn-cs"/>
              </a:rPr>
              <a:t>?</a:t>
            </a:r>
            <a:br>
              <a:rPr kumimoji="0" lang="en-CA" sz="36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Wide Latin" panose="020A0A07050505020404" pitchFamily="18" charset="0"/>
                <a:ea typeface="+mn-ea"/>
                <a:cs typeface="+mn-cs"/>
              </a:rPr>
            </a:br>
            <a:r>
              <a:rPr kumimoji="0" lang="en-CA" sz="3600" b="0" i="1" u="none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And</a:t>
            </a:r>
            <a:r>
              <a:rPr kumimoji="0" lang="en-CA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Wide Latin" panose="020A0A07050505020404" pitchFamily="18" charset="0"/>
                <a:ea typeface="+mn-ea"/>
                <a:cs typeface="+mn-cs"/>
              </a:rPr>
              <a:t>   –   </a:t>
            </a:r>
            <a:r>
              <a:rPr kumimoji="0" lang="en-CA" sz="3600" b="0" i="0" u="none" strike="noStrike" kern="1200" cap="none" spc="0" normalizeH="0" baseline="0" noProof="0" dirty="0">
                <a:ln w="38100">
                  <a:solidFill>
                    <a:srgbClr val="0000CC"/>
                  </a:solidFill>
                </a:ln>
                <a:solidFill>
                  <a:srgbClr val="CC00CC"/>
                </a:solidFill>
                <a:effectLst>
                  <a:glow rad="127000">
                    <a:srgbClr val="FFFF00"/>
                  </a:glow>
                </a:effectLst>
                <a:uLnTx/>
                <a:uFillTx/>
                <a:latin typeface="Wide Latin" panose="020A0A07050505020404" pitchFamily="18" charset="0"/>
                <a:ea typeface="+mn-ea"/>
                <a:cs typeface="+mn-cs"/>
              </a:rPr>
              <a:t>WHEN?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DBF5AC-0954-0C37-210A-1D1F698420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570" y="113129"/>
            <a:ext cx="1605064" cy="2130187"/>
          </a:xfrm>
          <a:prstGeom prst="rect">
            <a:avLst/>
          </a:prstGeom>
        </p:spPr>
      </p:pic>
      <p:sp>
        <p:nvSpPr>
          <p:cNvPr id="8" name="Arrow: Bent 7">
            <a:extLst>
              <a:ext uri="{FF2B5EF4-FFF2-40B4-BE49-F238E27FC236}">
                <a16:creationId xmlns:a16="http://schemas.microsoft.com/office/drawing/2014/main" id="{A4F31AC9-9995-47D1-B50A-4BC7594102C5}"/>
              </a:ext>
            </a:extLst>
          </p:cNvPr>
          <p:cNvSpPr/>
          <p:nvPr/>
        </p:nvSpPr>
        <p:spPr>
          <a:xfrm rot="5400000">
            <a:off x="5441752" y="-3069951"/>
            <a:ext cx="527044" cy="7188744"/>
          </a:xfrm>
          <a:prstGeom prst="bentArrow">
            <a:avLst>
              <a:gd name="adj1" fmla="val 25000"/>
              <a:gd name="adj2" fmla="val 41924"/>
              <a:gd name="adj3" fmla="val 25000"/>
              <a:gd name="adj4" fmla="val 75000"/>
            </a:avLst>
          </a:prstGeom>
          <a:solidFill>
            <a:srgbClr val="FFC000"/>
          </a:solidFill>
          <a:ln>
            <a:solidFill>
              <a:srgbClr val="CC00C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186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2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B6E01-928E-4818-9CE2-4618DE211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2007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C2D28F-54A5-4CFF-A832-B99C2F1CE91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503055B-843E-46C7-BF99-06F0F9C82406}"/>
              </a:ext>
            </a:extLst>
          </p:cNvPr>
          <p:cNvSpPr/>
          <p:nvPr/>
        </p:nvSpPr>
        <p:spPr>
          <a:xfrm>
            <a:off x="1449691" y="272761"/>
            <a:ext cx="9600377" cy="1164243"/>
          </a:xfrm>
          <a:prstGeom prst="roundRect">
            <a:avLst>
              <a:gd name="adj" fmla="val 33422"/>
            </a:avLst>
          </a:prstGeom>
          <a:solidFill>
            <a:srgbClr val="00FFFF"/>
          </a:solidFill>
          <a:scene3d>
            <a:camera prst="orthographicFront"/>
            <a:lightRig rig="threePt" dir="t"/>
          </a:scene3d>
          <a:sp3d>
            <a:bevelT w="152400" h="1206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month shall be for you the </a:t>
            </a:r>
            <a:r>
              <a:rPr kumimoji="0" lang="en-CA" sz="2800" b="1" i="1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</a:t>
            </a:r>
            <a:r>
              <a:rPr kumimoji="0" lang="en-CA" sz="28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  <a:r>
              <a:rPr kumimoji="0" lang="en-CA" sz="2800" b="1" i="1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innin</a:t>
            </a:r>
            <a:r>
              <a:rPr kumimoji="0" lang="en-CA" sz="28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  <a:r>
              <a:rPr kumimoji="0" lang="en-CA" sz="2800" b="0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months.  </a:t>
            </a:r>
            <a:br>
              <a:rPr kumimoji="0" lang="en-CA" sz="2800" b="0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2800" b="0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shall be the first for you of the months of the year.</a:t>
            </a:r>
          </a:p>
        </p:txBody>
      </p:sp>
      <p:sp>
        <p:nvSpPr>
          <p:cNvPr id="8" name="Arrow: Bent 7">
            <a:extLst>
              <a:ext uri="{FF2B5EF4-FFF2-40B4-BE49-F238E27FC236}">
                <a16:creationId xmlns:a16="http://schemas.microsoft.com/office/drawing/2014/main" id="{A4F31AC9-9995-47D1-B50A-4BC7594102C5}"/>
              </a:ext>
            </a:extLst>
          </p:cNvPr>
          <p:cNvSpPr/>
          <p:nvPr/>
        </p:nvSpPr>
        <p:spPr>
          <a:xfrm rot="5400000">
            <a:off x="3690879" y="-3631667"/>
            <a:ext cx="429554" cy="7811311"/>
          </a:xfrm>
          <a:prstGeom prst="bentArrow">
            <a:avLst>
              <a:gd name="adj1" fmla="val 25000"/>
              <a:gd name="adj2" fmla="val 41924"/>
              <a:gd name="adj3" fmla="val 25000"/>
              <a:gd name="adj4" fmla="val 75000"/>
            </a:avLst>
          </a:prstGeom>
          <a:solidFill>
            <a:srgbClr val="FFC000"/>
          </a:solidFill>
          <a:ln>
            <a:solidFill>
              <a:srgbClr val="CC00C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41DA78-23C9-4420-98D0-9CFA930A765C}"/>
              </a:ext>
            </a:extLst>
          </p:cNvPr>
          <p:cNvSpPr/>
          <p:nvPr/>
        </p:nvSpPr>
        <p:spPr>
          <a:xfrm>
            <a:off x="276707" y="1455565"/>
            <a:ext cx="11638585" cy="412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0" i="0" u="none" strike="noStrike" kern="1200" cap="none" spc="0" normalizeH="0" baseline="0" noProof="0" dirty="0">
                <a:ln w="38100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Was </a:t>
            </a:r>
            <a:r>
              <a:rPr kumimoji="0" lang="en-CA" sz="3200" b="1" i="0" u="none" strike="noStrike" kern="1200" cap="none" spc="0" normalizeH="0" baseline="0" noProof="0" dirty="0">
                <a:ln w="38100"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Yahuah</a:t>
            </a:r>
            <a:r>
              <a:rPr kumimoji="0" lang="en-CA" sz="3200" b="0" i="0" u="none" strike="noStrike" kern="1200" cap="none" spc="0" normalizeH="0" baseline="0" noProof="0" dirty="0">
                <a:ln w="38100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introducing a </a:t>
            </a:r>
            <a:r>
              <a:rPr kumimoji="0" lang="en-CA" sz="3200" b="1" i="1" u="sng" strike="noStrike" kern="1200" cap="none" spc="0" normalizeH="0" baseline="0" noProof="0" dirty="0">
                <a:ln w="38100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conce</a:t>
            </a:r>
            <a:r>
              <a:rPr kumimoji="0" lang="en-CA" sz="3200" b="1" i="1" u="none" strike="noStrike" kern="1200" cap="none" spc="0" normalizeH="0" baseline="0" noProof="0" dirty="0">
                <a:ln w="38100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  <a:r>
              <a:rPr kumimoji="0" lang="en-CA" sz="3200" b="1" i="1" u="sng" strike="noStrike" kern="1200" cap="none" spc="0" normalizeH="0" baseline="0" noProof="0" dirty="0">
                <a:ln w="38100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en-CA" sz="3200" b="1" i="1" u="none" strike="noStrike" kern="1200" cap="none" spc="0" normalizeH="0" baseline="0" noProof="0" dirty="0">
                <a:ln w="38100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CA" sz="3200" b="0" i="0" u="none" strike="noStrike" kern="1200" cap="none" spc="0" normalizeH="0" baseline="0" noProof="0" dirty="0">
                <a:ln w="38100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Mosheh that he knew nothing about?  </a:t>
            </a:r>
            <a:r>
              <a:rPr kumimoji="0" lang="en-CA" sz="3200" b="1" i="0" u="none" strike="noStrike" kern="1200" cap="none" spc="0" normalizeH="0" baseline="0" noProof="0" dirty="0">
                <a:ln w="63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</a:t>
            </a:r>
            <a:r>
              <a:rPr kumimoji="0" lang="en-CA" sz="3200" b="1" i="0" u="sng" strike="noStrike" kern="1200" cap="none" spc="0" normalizeH="0" baseline="0" noProof="0" dirty="0">
                <a:ln w="63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reason</a:t>
            </a:r>
            <a:r>
              <a:rPr kumimoji="0" lang="en-CA" sz="3200" b="1" i="0" u="none" strike="noStrike" kern="1200" cap="none" spc="0" normalizeH="0" baseline="0" noProof="0" dirty="0">
                <a:ln w="63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CA" sz="3200" b="0" i="0" u="none" strike="noStrike" kern="1200" cap="none" spc="0" normalizeH="0" baseline="0" noProof="0" dirty="0">
                <a:ln w="38100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had </a:t>
            </a:r>
            <a:r>
              <a:rPr kumimoji="0" lang="en-CA" sz="3200" b="1" i="0" u="none" strike="noStrike" kern="1200" cap="none" spc="0" normalizeH="0" baseline="0" noProof="0" dirty="0">
                <a:ln w="38100"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Yahuah</a:t>
            </a:r>
            <a:r>
              <a:rPr kumimoji="0" lang="en-CA" sz="3200" b="0" i="0" u="none" strike="noStrike" kern="1200" cap="none" spc="0" normalizeH="0" baseline="0" noProof="0" dirty="0">
                <a:ln w="38100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CA" sz="3200" b="0" i="0" strike="noStrike" kern="1200" cap="none" spc="0" normalizeH="0" baseline="0" noProof="0" dirty="0">
                <a:ln w="38100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  <a:r>
              <a:rPr kumimoji="0" lang="en-CA" sz="3200" b="0" i="0" u="sng" strike="noStrike" kern="1200" cap="none" spc="0" normalizeH="0" baseline="0" noProof="0" dirty="0">
                <a:ln w="38100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reserved Mosheh</a:t>
            </a:r>
            <a:r>
              <a:rPr kumimoji="0" lang="en-CA" sz="3200" b="0" i="0" u="none" strike="noStrike" kern="1200" cap="none" spc="0" normalizeH="0" baseline="0" noProof="0" dirty="0">
                <a:ln w="38100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CA" sz="3200" b="1" i="1" u="none" strike="noStrike" kern="1200" cap="none" spc="0" normalizeH="0" baseline="0" noProof="0" dirty="0">
                <a:ln w="38100"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educated and trained him</a:t>
            </a:r>
            <a:r>
              <a:rPr kumimoji="0" lang="en-CA" sz="3200" b="0" i="1" u="none" strike="noStrike" kern="1200" cap="none" spc="0" normalizeH="0" baseline="0" noProof="0" dirty="0">
                <a:ln w="38100"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CA" sz="3200" b="0" i="0" u="none" strike="noStrike" kern="1200" cap="none" spc="0" normalizeH="0" baseline="0" noProof="0" dirty="0">
                <a:ln w="38100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 </a:t>
            </a:r>
            <a:r>
              <a:rPr kumimoji="0" lang="en-CA" sz="3200" b="0" i="0" u="sng" strike="noStrike" kern="1200" cap="none" spc="0" normalizeH="0" baseline="0" noProof="0" dirty="0">
                <a:ln w="38100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</a:t>
            </a:r>
            <a:r>
              <a:rPr kumimoji="0" lang="en-CA" sz="3200" b="0" i="0" u="none" strike="noStrike" kern="1200" cap="none" spc="0" normalizeH="0" baseline="0" noProof="0" dirty="0">
                <a:ln w="38100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for a future Pharaoh position?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0" i="0" u="none" strike="noStrike" kern="1200" cap="none" spc="0" normalizeH="0" baseline="0" noProof="0" dirty="0">
                <a:ln w="38100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Mosheh became an expert in knowledge </a:t>
            </a:r>
            <a:r>
              <a:rPr kumimoji="0" lang="en-CA" sz="3200" b="1" i="0" u="sng" strike="noStrike" kern="1200" cap="none" spc="0" normalizeH="0" baseline="0" noProof="0" dirty="0">
                <a:ln w="38100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execution of</a:t>
            </a:r>
            <a:r>
              <a:rPr kumimoji="0" lang="en-CA" sz="3200" b="0" i="0" u="none" strike="noStrike" kern="1200" cap="none" spc="0" normalizeH="0" baseline="0" noProof="0" dirty="0">
                <a:ln w="38100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CA" sz="3200" b="1" i="0" u="none" strike="noStrike" kern="1200" cap="none" spc="0" normalizeH="0" baseline="0" noProof="0" dirty="0">
                <a:ln w="38100"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Yahuah’s</a:t>
            </a:r>
            <a:r>
              <a:rPr kumimoji="0" lang="en-CA" sz="3200" b="0" i="0" u="none" strike="noStrike" kern="1200" cap="none" spc="0" normalizeH="0" baseline="0" noProof="0" dirty="0">
                <a:ln w="38100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CA" sz="3200" b="1" i="0" u="none" strike="noStrike" kern="1200" cap="none" spc="0" normalizeH="0" baseline="0" noProof="0" dirty="0">
                <a:ln w="12700">
                  <a:solidFill>
                    <a:srgbClr val="0000CC"/>
                  </a:solidFill>
                </a:ln>
                <a:solidFill>
                  <a:srgbClr val="CC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Shaneh</a:t>
            </a:r>
            <a:r>
              <a:rPr kumimoji="0" lang="en-CA" sz="3200" b="0" i="0" u="none" strike="noStrike" kern="1200" cap="none" spc="0" normalizeH="0" baseline="0" noProof="0" dirty="0">
                <a:ln w="38100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(year) schedule based upon the </a:t>
            </a:r>
            <a:r>
              <a:rPr kumimoji="0" lang="en-CA" sz="3200" b="0" i="0" u="none" strike="noStrike" kern="1200" cap="none" spc="0" normalizeH="0" baseline="0" noProof="0" dirty="0">
                <a:ln w="12700">
                  <a:solidFill>
                    <a:srgbClr val="0045D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Snap ITC" panose="04040A07060A02020202" pitchFamily="82" charset="0"/>
                <a:ea typeface="+mn-ea"/>
                <a:cs typeface="+mn-cs"/>
              </a:rPr>
              <a:t>shadow</a:t>
            </a:r>
            <a:r>
              <a:rPr kumimoji="0" lang="en-CA" sz="3200" b="0" i="0" u="none" strike="noStrike" kern="1200" cap="none" spc="0" normalizeH="0" baseline="0" noProof="0" dirty="0">
                <a:ln w="38100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the </a:t>
            </a:r>
            <a:r>
              <a:rPr kumimoji="0" lang="en-CA" sz="3200" b="1" i="0" u="none" strike="noStrike" kern="1200" cap="none" spc="0" normalizeH="0" baseline="0" noProof="0" dirty="0">
                <a:ln w="12700">
                  <a:solidFill>
                    <a:srgbClr val="0000CC"/>
                  </a:solidFill>
                </a:ln>
                <a:solidFill>
                  <a:srgbClr val="CC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Teshuva. </a:t>
            </a:r>
            <a:r>
              <a:rPr kumimoji="0" lang="en-CA" sz="3200" b="0" i="0" u="none" strike="noStrike" kern="1200" cap="none" spc="0" normalizeH="0" baseline="0" noProof="0" dirty="0">
                <a:ln w="38100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</a:t>
            </a:r>
            <a:r>
              <a:rPr kumimoji="0" lang="en-CA" sz="3200" b="1" i="0" u="none" strike="noStrike" kern="1200" cap="none" spc="0" normalizeH="0" baseline="0" noProof="0" dirty="0">
                <a:ln w="12700">
                  <a:solidFill>
                    <a:srgbClr val="0000CC"/>
                  </a:solidFill>
                </a:ln>
                <a:solidFill>
                  <a:srgbClr val="CC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Teshuva</a:t>
            </a:r>
            <a:r>
              <a:rPr kumimoji="0" lang="en-CA" sz="3200" b="0" i="0" u="none" strike="noStrike" kern="1200" cap="none" spc="0" normalizeH="0" baseline="0" noProof="0" dirty="0">
                <a:ln w="38100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describes </a:t>
            </a:r>
            <a:r>
              <a:rPr kumimoji="0" lang="en-CA" sz="3200" b="1" i="0" u="sng" strike="noStrike" kern="1200" cap="none" spc="0" normalizeH="0" baseline="0" noProof="0" dirty="0">
                <a:ln w="381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action</a:t>
            </a:r>
            <a:r>
              <a:rPr kumimoji="0" lang="en-CA" sz="3200" b="1" i="0" strike="noStrike" kern="1200" cap="none" spc="0" normalizeH="0" baseline="0" noProof="0" dirty="0">
                <a:ln w="3810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CA" sz="3200" b="0" i="0" u="none" strike="noStrike" kern="1200" cap="none" spc="0" normalizeH="0" baseline="0" noProof="0" dirty="0">
                <a:ln w="38100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two </a:t>
            </a:r>
            <a:r>
              <a:rPr kumimoji="0" lang="en-CA" sz="3200" b="1" i="0" u="none" strike="noStrike" kern="1200" cap="none" spc="0" normalizeH="0" baseline="0" noProof="0" dirty="0">
                <a:ln w="12700">
                  <a:solidFill>
                    <a:srgbClr val="0000CC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specific cycles of the year, </a:t>
            </a:r>
            <a:r>
              <a:rPr kumimoji="0" lang="en-CA" sz="3200" b="0" i="0" u="none" strike="noStrike" kern="1200" cap="none" spc="0" normalizeH="0" baseline="0" noProof="0" dirty="0">
                <a:ln w="38100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upon which the </a:t>
            </a:r>
            <a:r>
              <a:rPr kumimoji="0" lang="en-CA" sz="3200" b="1" i="0" u="none" strike="noStrike" kern="1200" cap="none" spc="0" normalizeH="0" baseline="0" noProof="0" dirty="0">
                <a:ln w="12700">
                  <a:solidFill>
                    <a:srgbClr val="0000CC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TURNING</a:t>
            </a:r>
            <a:r>
              <a:rPr kumimoji="0" lang="en-CA" sz="3200" b="0" i="0" u="none" strike="noStrike" kern="1200" cap="none" spc="0" normalizeH="0" baseline="0" noProof="0" dirty="0">
                <a:ln w="38100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CA" sz="3200" b="1" i="0" u="none" strike="noStrike" kern="1200" cap="none" spc="0" normalizeH="0" baseline="0" noProof="0" dirty="0">
                <a:ln w="12700">
                  <a:solidFill>
                    <a:srgbClr val="0000CC"/>
                  </a:solidFill>
                </a:ln>
                <a:solidFill>
                  <a:srgbClr val="CC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(Teshuva), </a:t>
            </a:r>
            <a:r>
              <a:rPr kumimoji="0" lang="en-CA" sz="3200" b="0" i="0" u="none" strike="noStrike" kern="1200" cap="none" spc="0" normalizeH="0" baseline="0" noProof="0" dirty="0">
                <a:ln w="38100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the celestial bodies </a:t>
            </a:r>
            <a:r>
              <a:rPr kumimoji="0" lang="en-CA" sz="3200" b="1" i="0" u="sng" strike="noStrike" kern="1200" cap="none" spc="0" normalizeH="0" baseline="0" noProof="0" dirty="0">
                <a:ln w="38100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REVEALS</a:t>
            </a:r>
            <a:r>
              <a:rPr kumimoji="0" lang="en-CA" sz="3200" b="0" i="0" u="none" strike="noStrike" kern="1200" cap="none" spc="0" normalizeH="0" baseline="0" noProof="0" dirty="0">
                <a:ln w="38100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CA" sz="3200" b="0" i="0" u="none" strike="noStrike" kern="1200" cap="none" spc="0" normalizeH="0" baseline="0" noProof="0" dirty="0">
                <a:ln w="38100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3200" b="1" i="0" u="none" strike="noStrike" kern="1200" cap="none" spc="0" normalizeH="0" baseline="0" noProof="0" dirty="0">
                <a:ln w="12700">
                  <a:solidFill>
                    <a:srgbClr val="0000CC"/>
                  </a:solidFill>
                </a:ln>
                <a:solidFill>
                  <a:srgbClr val="00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degree of </a:t>
            </a:r>
            <a:r>
              <a:rPr kumimoji="0" lang="en-CA" sz="3200" b="1" i="0" u="none" strike="noStrike" kern="1200" cap="none" spc="0" normalizeH="0" baseline="0" noProof="0" dirty="0">
                <a:ln w="12700">
                  <a:solidFill>
                    <a:srgbClr val="0000CC"/>
                  </a:solidFill>
                </a:ln>
                <a:solidFill>
                  <a:srgbClr val="00FFFF"/>
                </a:solidFill>
                <a:effectLst>
                  <a:glow rad="127000">
                    <a:srgbClr val="FFFF00"/>
                  </a:glow>
                  <a:outerShdw blurRad="50800" dist="50800" dir="5400000" sx="101000" sy="101000" algn="ctr" rotWithShape="0">
                    <a:srgbClr val="CC00CC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LIGHT,</a:t>
            </a:r>
            <a:r>
              <a:rPr kumimoji="0" lang="en-CA" sz="3200" b="0" i="0" u="none" strike="noStrike" kern="1200" cap="none" spc="0" normalizeH="0" baseline="0" noProof="0" dirty="0">
                <a:ln w="38100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within the </a:t>
            </a:r>
            <a:r>
              <a:rPr kumimoji="0" lang="en-CA" sz="3200" b="1" i="0" u="none" strike="noStrike" kern="1200" cap="none" spc="0" normalizeH="0" baseline="0" noProof="0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Straight Line Shadow.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375B96-25A0-42F6-AB1F-268C4CC090FE}"/>
              </a:ext>
            </a:extLst>
          </p:cNvPr>
          <p:cNvSpPr/>
          <p:nvPr/>
        </p:nvSpPr>
        <p:spPr>
          <a:xfrm>
            <a:off x="744025" y="635365"/>
            <a:ext cx="1593212" cy="429554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srgbClr val="0045D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 12:2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5EEEA43-D09E-43A1-8C7B-51BABCC6C2B0}"/>
              </a:ext>
            </a:extLst>
          </p:cNvPr>
          <p:cNvSpPr/>
          <p:nvPr/>
        </p:nvSpPr>
        <p:spPr>
          <a:xfrm>
            <a:off x="8852276" y="1276772"/>
            <a:ext cx="3063015" cy="29362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Interlinear Scripture Analyzer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AF808A-EACD-4BEC-AD64-63CBE00075EA}"/>
              </a:ext>
            </a:extLst>
          </p:cNvPr>
          <p:cNvSpPr/>
          <p:nvPr/>
        </p:nvSpPr>
        <p:spPr>
          <a:xfrm>
            <a:off x="536285" y="5581228"/>
            <a:ext cx="11119427" cy="984555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Jas 1:17  Every good gift and every perfect gift is from above, coming down from the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srgbClr val="FFFF00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Father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srgbClr val="00FFFF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LIGHTS,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rgbClr val="0045D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 whom there is no change, </a:t>
            </a:r>
            <a:r>
              <a:rPr kumimoji="0" lang="en-US" sz="3200" b="0" i="0" u="none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rgbClr val="0045D0"/>
                </a:solidFill>
                <a:effectLst>
                  <a:outerShdw blurRad="50800" dist="50800" dir="5400000" sx="101000" sy="101000" algn="ctr" rotWithShape="0">
                    <a:srgbClr val="E983DD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nor </a:t>
            </a:r>
            <a:r>
              <a:rPr kumimoji="0" lang="en-US" sz="3200" b="0" i="0" u="none" strike="noStrike" kern="1200" cap="none" spc="0" normalizeH="0" baseline="0" noProof="0" dirty="0">
                <a:ln w="19050">
                  <a:solidFill>
                    <a:srgbClr val="0000CC"/>
                  </a:solidFill>
                </a:ln>
                <a:solidFill>
                  <a:srgbClr val="FFFF00"/>
                </a:solidFill>
                <a:effectLst>
                  <a:outerShdw blurRad="50800" dist="50800" dir="5400000" sx="102000" sy="102000" algn="ctr" rotWithShape="0">
                    <a:srgbClr val="00FFFF"/>
                  </a:outerShdw>
                </a:effectLst>
                <a:uLnTx/>
                <a:uFillTx/>
                <a:latin typeface="Snap ITC" panose="04040A07060A02020202" pitchFamily="82" charset="0"/>
                <a:ea typeface="+mn-ea"/>
                <a:cs typeface="+mn-cs"/>
              </a:rPr>
              <a:t>shadow</a:t>
            </a:r>
            <a:r>
              <a:rPr kumimoji="0" lang="en-US" sz="3200" b="0" i="0" u="none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rgbClr val="0045D0"/>
                </a:solidFill>
                <a:effectLst>
                  <a:outerShdw blurRad="50800" dist="50800" dir="5400000" sx="101000" sy="101000" algn="ctr" rotWithShape="0">
                    <a:srgbClr val="E983DD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of turning.</a:t>
            </a:r>
            <a:endParaRPr kumimoji="0" lang="en-CA" sz="3200" b="0" i="0" u="none" strike="noStrike" kern="1200" cap="none" spc="0" normalizeH="0" baseline="0" noProof="0" dirty="0">
              <a:ln>
                <a:solidFill>
                  <a:srgbClr val="0000CC"/>
                </a:solidFill>
              </a:ln>
              <a:solidFill>
                <a:srgbClr val="0045D0"/>
              </a:solidFill>
              <a:effectLst>
                <a:outerShdw blurRad="50800" dist="50800" dir="5400000" sx="101000" sy="101000" algn="ctr" rotWithShape="0">
                  <a:srgbClr val="E983DD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CDE334CF-C329-431D-9E1B-DB99932A815D}"/>
              </a:ext>
            </a:extLst>
          </p:cNvPr>
          <p:cNvSpPr/>
          <p:nvPr/>
        </p:nvSpPr>
        <p:spPr>
          <a:xfrm>
            <a:off x="44390" y="2503505"/>
            <a:ext cx="772357" cy="575882"/>
          </a:xfrm>
          <a:prstGeom prst="wedgeRoundRectCallout">
            <a:avLst>
              <a:gd name="adj1" fmla="val 67517"/>
              <a:gd name="adj2" fmla="val -7055"/>
              <a:gd name="adj3" fmla="val 16667"/>
            </a:avLst>
          </a:prstGeom>
          <a:solidFill>
            <a:srgbClr val="7030A0"/>
          </a:solidFill>
          <a:ln w="571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Acts 7:22</a:t>
            </a:r>
          </a:p>
        </p:txBody>
      </p:sp>
    </p:spTree>
    <p:extLst>
      <p:ext uri="{BB962C8B-B14F-4D97-AF65-F5344CB8AC3E}">
        <p14:creationId xmlns:p14="http://schemas.microsoft.com/office/powerpoint/2010/main" val="103173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2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B6E01-928E-4818-9CE2-4618DE211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2007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C2D28F-54A5-4CFF-A832-B99C2F1CE91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503055B-843E-46C7-BF99-06F0F9C82406}"/>
              </a:ext>
            </a:extLst>
          </p:cNvPr>
          <p:cNvSpPr/>
          <p:nvPr/>
        </p:nvSpPr>
        <p:spPr>
          <a:xfrm>
            <a:off x="1449691" y="272761"/>
            <a:ext cx="9600377" cy="1164243"/>
          </a:xfrm>
          <a:prstGeom prst="roundRect">
            <a:avLst>
              <a:gd name="adj" fmla="val 33422"/>
            </a:avLst>
          </a:prstGeom>
          <a:solidFill>
            <a:srgbClr val="00FFFF"/>
          </a:solidFill>
          <a:scene3d>
            <a:camera prst="orthographicFront"/>
            <a:lightRig rig="threePt" dir="t"/>
          </a:scene3d>
          <a:sp3d>
            <a:bevelT w="152400" h="1206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month shall be for you the </a:t>
            </a:r>
            <a:r>
              <a:rPr kumimoji="0" lang="en-CA" sz="2800" b="1" i="1" u="sng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</a:t>
            </a:r>
            <a:r>
              <a:rPr kumimoji="0" lang="en-CA" sz="2800" b="1" i="1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  <a:r>
              <a:rPr kumimoji="0" lang="en-CA" sz="2800" b="1" i="1" u="sng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innin</a:t>
            </a:r>
            <a:r>
              <a:rPr kumimoji="0" lang="en-CA" sz="2800" b="1" i="1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  <a:r>
              <a:rPr kumimoji="0" lang="en-CA" sz="2800" b="0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months.  </a:t>
            </a:r>
            <a:br>
              <a:rPr kumimoji="0" lang="en-CA" sz="2800" b="0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2800" b="0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shall be </a:t>
            </a:r>
            <a:r>
              <a:rPr kumimoji="0" lang="en-CA" sz="2800" b="1" i="1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first </a:t>
            </a:r>
            <a:r>
              <a:rPr kumimoji="0" lang="en-CA" sz="2800" b="0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you of the months of the year.</a:t>
            </a:r>
          </a:p>
        </p:txBody>
      </p:sp>
      <p:sp>
        <p:nvSpPr>
          <p:cNvPr id="8" name="Arrow: Bent 7">
            <a:extLst>
              <a:ext uri="{FF2B5EF4-FFF2-40B4-BE49-F238E27FC236}">
                <a16:creationId xmlns:a16="http://schemas.microsoft.com/office/drawing/2014/main" id="{A4F31AC9-9995-47D1-B50A-4BC7594102C5}"/>
              </a:ext>
            </a:extLst>
          </p:cNvPr>
          <p:cNvSpPr/>
          <p:nvPr/>
        </p:nvSpPr>
        <p:spPr>
          <a:xfrm rot="5400000">
            <a:off x="3722223" y="-3663012"/>
            <a:ext cx="429555" cy="7874002"/>
          </a:xfrm>
          <a:prstGeom prst="bentArrow">
            <a:avLst>
              <a:gd name="adj1" fmla="val 25000"/>
              <a:gd name="adj2" fmla="val 50000"/>
              <a:gd name="adj3" fmla="val 25000"/>
              <a:gd name="adj4" fmla="val 75000"/>
            </a:avLst>
          </a:prstGeom>
          <a:solidFill>
            <a:srgbClr val="C00000"/>
          </a:solidFill>
          <a:ln>
            <a:solidFill>
              <a:srgbClr val="CC00C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41DA78-23C9-4420-98D0-9CFA930A765C}"/>
              </a:ext>
            </a:extLst>
          </p:cNvPr>
          <p:cNvSpPr/>
          <p:nvPr/>
        </p:nvSpPr>
        <p:spPr>
          <a:xfrm>
            <a:off x="-1" y="1544345"/>
            <a:ext cx="12192001" cy="4125663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>
                <a:ln w="38100"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Yahuah</a:t>
            </a:r>
            <a:r>
              <a:rPr kumimoji="0" lang="en-CA" sz="3200" b="0" i="0" u="none" strike="noStrike" kern="1200" cap="none" spc="0" normalizeH="0" baseline="0" noProof="0" dirty="0">
                <a:ln w="38100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CA" sz="3200" b="1" i="0" u="none" strike="noStrike" kern="1200" cap="none" spc="0" normalizeH="0" baseline="0" noProof="0" dirty="0">
                <a:ln w="38100">
                  <a:noFill/>
                </a:ln>
                <a:solidFill>
                  <a:sysClr val="windowText" lastClr="000000"/>
                </a:solidFill>
                <a:effectLst>
                  <a:outerShdw blurRad="50800" dist="50800" dir="5400000" algn="ctr" rotWithShape="0">
                    <a:srgbClr val="00FF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re-certified the authority</a:t>
            </a:r>
            <a:r>
              <a:rPr kumimoji="0" lang="en-CA" sz="3200" b="0" i="0" u="none" strike="noStrike" kern="1200" cap="none" spc="0" normalizeH="0" baseline="0" noProof="0" dirty="0">
                <a:ln w="38100">
                  <a:noFill/>
                </a:ln>
                <a:solidFill>
                  <a:sysClr val="windowText" lastClr="000000"/>
                </a:solidFill>
                <a:effectLst>
                  <a:outerShdw blurRad="50800" dist="50800" dir="5400000" algn="ctr" rotWithShape="0">
                    <a:srgbClr val="00FF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CA" sz="3200" b="0" i="0" u="none" strike="noStrike" kern="1200" cap="none" spc="0" normalizeH="0" baseline="0" noProof="0" dirty="0">
                <a:ln w="38100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the </a:t>
            </a:r>
            <a:r>
              <a:rPr kumimoji="0" lang="en-CA" sz="3200" b="0" i="0" u="none" strike="noStrike" kern="1200" cap="none" spc="0" normalizeH="0" baseline="0" noProof="0" dirty="0">
                <a:ln w="12700">
                  <a:solidFill>
                    <a:srgbClr val="0045D0"/>
                  </a:solidFill>
                </a:ln>
                <a:solidFill>
                  <a:srgbClr val="FF0000"/>
                </a:solidFill>
                <a:effectLst>
                  <a:glow rad="127000">
                    <a:srgbClr val="FFFF00"/>
                  </a:glow>
                  <a:outerShdw blurRad="50800" dist="50800" dir="5400000" sx="101000" sy="101000" algn="ctr" rotWithShape="0">
                    <a:srgbClr val="CC00CC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Teshuva Shadow</a:t>
            </a:r>
            <a:r>
              <a:rPr kumimoji="0" lang="en-CA" sz="3200" b="0" i="0" u="none" strike="noStrike" kern="1200" cap="none" spc="0" normalizeH="0" baseline="0" noProof="0" dirty="0">
                <a:ln w="38100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CA" sz="3200" b="0" i="0" u="none" strike="noStrike" kern="1200" cap="none" spc="0" normalizeH="0" baseline="0" noProof="0" dirty="0">
                <a:ln w="38100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3200" b="0" i="0" u="none" strike="noStrike" kern="1200" cap="none" spc="0" normalizeH="0" baseline="0" noProof="0" dirty="0">
                <a:ln w="38100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(a straight line) which determines </a:t>
            </a:r>
            <a:r>
              <a:rPr kumimoji="0" lang="en-CA" sz="3200" b="1" i="0" u="sng" strike="noStrike" kern="1200" cap="none" spc="0" normalizeH="0" baseline="0" noProof="0" dirty="0">
                <a:ln w="38100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END</a:t>
            </a:r>
            <a:r>
              <a:rPr kumimoji="0" lang="en-CA" sz="3200" b="0" i="0" u="none" strike="noStrike" kern="1200" cap="none" spc="0" normalizeH="0" baseline="0" noProof="0" dirty="0">
                <a:ln w="38100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the previous year.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0" i="0" u="none" strike="noStrike" kern="1200" cap="none" spc="0" normalizeH="0" baseline="0" noProof="0" dirty="0">
                <a:ln w="38100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</a:t>
            </a:r>
            <a:r>
              <a:rPr kumimoji="0" lang="en-CA" sz="3200" b="0" i="0" u="none" strike="noStrike" kern="1200" cap="none" spc="0" normalizeH="0" baseline="0" noProof="0" dirty="0">
                <a:ln w="12700">
                  <a:solidFill>
                    <a:srgbClr val="0045D0"/>
                  </a:solidFill>
                </a:ln>
                <a:solidFill>
                  <a:srgbClr val="FF0000"/>
                </a:solidFill>
                <a:effectLst>
                  <a:glow rad="127000">
                    <a:srgbClr val="FFFF00"/>
                  </a:glow>
                  <a:outerShdw blurRad="50800" dist="50800" dir="5400000" sx="101000" sy="101000" algn="ctr" rotWithShape="0">
                    <a:srgbClr val="CC00CC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Teshuva </a:t>
            </a:r>
            <a:r>
              <a:rPr kumimoji="0" lang="en-CA" sz="3200" b="0" i="0" u="none" strike="noStrike" kern="1200" cap="none" spc="0" normalizeH="0" baseline="0" noProof="0" dirty="0">
                <a:ln w="38100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letters are </a:t>
            </a:r>
            <a:r>
              <a:rPr kumimoji="0" lang="en-CA" sz="3200" b="1" i="0" u="none" strike="noStrike" kern="1200" cap="none" spc="0" normalizeH="0" baseline="0" noProof="0" dirty="0">
                <a:ln w="12700">
                  <a:solidFill>
                    <a:srgbClr val="0045D0"/>
                  </a:solidFill>
                </a:ln>
                <a:solidFill>
                  <a:srgbClr val="E983D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Tav, Shin, </a:t>
            </a:r>
            <a:r>
              <a:rPr kumimoji="0" lang="en-CA" sz="3200" b="1" i="0" u="none" strike="noStrike" kern="1200" cap="none" spc="0" normalizeH="0" baseline="0" noProof="0" dirty="0" err="1">
                <a:ln w="12700">
                  <a:solidFill>
                    <a:srgbClr val="0045D0"/>
                  </a:solidFill>
                </a:ln>
                <a:solidFill>
                  <a:srgbClr val="E983D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Vav</a:t>
            </a:r>
            <a:r>
              <a:rPr kumimoji="0" lang="en-CA" sz="3200" b="1" i="0" u="none" strike="noStrike" kern="1200" cap="none" spc="0" normalizeH="0" baseline="0" noProof="0" dirty="0">
                <a:ln w="12700">
                  <a:solidFill>
                    <a:srgbClr val="0045D0"/>
                  </a:solidFill>
                </a:ln>
                <a:solidFill>
                  <a:srgbClr val="E983D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Heh </a:t>
            </a:r>
            <a:r>
              <a:rPr kumimoji="0" lang="en-CA" sz="3200" b="0" i="0" u="none" strike="noStrike" kern="1200" cap="none" spc="0" normalizeH="0" baseline="0" noProof="0" dirty="0">
                <a:ln w="38100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seen below spelled in correct Hebrew order from right to left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3200" b="0" i="0" u="none" strike="noStrike" kern="1200" cap="none" spc="0" normalizeH="0" baseline="0" noProof="0" dirty="0">
              <a:ln w="38100"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sng" strike="noStrike" kern="1200" cap="none" spc="0" normalizeH="0" baseline="0" noProof="0" dirty="0">
                <a:ln w="12700">
                  <a:solidFill>
                    <a:srgbClr val="0045D0"/>
                  </a:solidFill>
                </a:ln>
                <a:solidFill>
                  <a:srgbClr val="E983D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Teshuva</a:t>
            </a:r>
            <a:r>
              <a:rPr kumimoji="0" lang="en-CA" sz="3200" b="0" i="0" u="none" strike="noStrike" kern="1200" cap="none" spc="0" normalizeH="0" baseline="0" noProof="0" dirty="0">
                <a:ln w="38100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is a verb, and when applied to </a:t>
            </a:r>
            <a:r>
              <a:rPr kumimoji="0" lang="en-CA" sz="3200" b="1" i="0" u="none" strike="noStrike" kern="1200" cap="none" spc="0" normalizeH="0" baseline="0" noProof="0" dirty="0">
                <a:ln w="38100"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Shaneh</a:t>
            </a:r>
            <a:r>
              <a:rPr kumimoji="0" lang="en-CA" sz="3200" b="0" i="0" u="none" strike="noStrike" kern="1200" cap="none" spc="0" normalizeH="0" baseline="0" noProof="0" dirty="0">
                <a:ln w="38100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(year) it denotes a </a:t>
            </a:r>
            <a:br>
              <a:rPr kumimoji="0" lang="en-CA" sz="3200" b="0" i="0" u="none" strike="noStrike" kern="1200" cap="none" spc="0" normalizeH="0" baseline="0" noProof="0" dirty="0">
                <a:ln w="38100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3200" b="1" i="0" u="none" strike="noStrike" kern="1200" cap="none" spc="0" normalizeH="0" baseline="0" noProof="0" dirty="0">
                <a:ln w="38100">
                  <a:noFill/>
                </a:ln>
                <a:solidFill>
                  <a:sysClr val="windowText" lastClr="000000"/>
                </a:solidFill>
                <a:effectLst>
                  <a:outerShdw blurRad="50800" dist="50800" dir="5400000" sx="101000" sy="101000" algn="ctr" rotWithShape="0">
                    <a:srgbClr val="E983DD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point of turning. </a:t>
            </a:r>
            <a:r>
              <a:rPr kumimoji="0" lang="en-CA" sz="3200" b="0" i="0" u="none" strike="noStrike" kern="1200" cap="none" spc="0" normalizeH="0" baseline="0" noProof="0" dirty="0">
                <a:ln w="38100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Two specific </a:t>
            </a:r>
            <a:r>
              <a:rPr kumimoji="0" lang="en-CA" sz="3200" b="1" i="0" u="none" strike="noStrike" kern="1200" cap="none" spc="0" normalizeH="0" baseline="0" noProof="0" dirty="0">
                <a:ln w="12700">
                  <a:solidFill>
                    <a:srgbClr val="0000CC"/>
                  </a:solidFill>
                </a:ln>
                <a:solidFill>
                  <a:srgbClr val="CC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  <a:r>
              <a:rPr kumimoji="0" lang="en-CA" sz="3200" b="1" i="0" u="sng" strike="noStrike" kern="1200" cap="none" spc="0" normalizeH="0" baseline="0" noProof="0" dirty="0">
                <a:ln w="12700">
                  <a:solidFill>
                    <a:srgbClr val="0000CC"/>
                  </a:solidFill>
                </a:ln>
                <a:solidFill>
                  <a:srgbClr val="CC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oints</a:t>
            </a:r>
            <a:r>
              <a:rPr lang="en-CA" sz="3200" b="1" dirty="0">
                <a:ln w="12700">
                  <a:solidFill>
                    <a:srgbClr val="0000CC"/>
                  </a:solidFill>
                </a:ln>
                <a:solidFill>
                  <a:srgbClr val="CC00CC"/>
                </a:solidFill>
                <a:latin typeface="Calibri" panose="020F0502020204030204"/>
              </a:rPr>
              <a:t>:</a:t>
            </a:r>
            <a:r>
              <a:rPr kumimoji="0" lang="en-CA" sz="3200" b="0" i="0" u="none" strike="noStrike" kern="1200" cap="none" spc="0" normalizeH="0" baseline="0" noProof="0" dirty="0">
                <a:ln w="38100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CA" sz="3200" b="1" i="0" u="sng" strike="noStrike" kern="1200" cap="none" spc="0" normalizeH="0" baseline="0" noProof="0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ONE</a:t>
            </a:r>
            <a:r>
              <a:rPr kumimoji="0" lang="en-CA" sz="3200" b="1" i="0" strike="noStrike" kern="1200" cap="none" spc="0" normalizeH="0" baseline="0" noProof="0" dirty="0">
                <a:ln w="12700">
                  <a:solidFill>
                    <a:schemeClr val="tx1"/>
                  </a:solidFill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</a:t>
            </a:r>
            <a:r>
              <a:rPr kumimoji="0" lang="en-CA" sz="3200" b="0" i="0" u="none" strike="noStrike" kern="1200" cap="none" spc="0" normalizeH="0" baseline="0" noProof="0" dirty="0">
                <a:ln w="38100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</a:t>
            </a:r>
            <a:r>
              <a:rPr kumimoji="0" lang="en-CA" sz="3200" b="0" i="0" u="sng" strike="noStrike" kern="1200" cap="none" spc="0" normalizeH="0" baseline="0" noProof="0" dirty="0">
                <a:ln w="38100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SUPERIOR</a:t>
            </a:r>
            <a:r>
              <a:rPr kumimoji="0" lang="en-CA" sz="3200" b="0" i="0" u="none" strike="noStrike" kern="1200" cap="none" spc="0" normalizeH="0" baseline="0" noProof="0" dirty="0">
                <a:ln w="38100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authority! </a:t>
            </a:r>
            <a:br>
              <a:rPr kumimoji="0" lang="en-CA" sz="3200" b="0" i="0" u="none" strike="noStrike" kern="1200" cap="none" spc="0" normalizeH="0" baseline="0" noProof="0" dirty="0">
                <a:ln w="38100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3200" b="0" i="0" u="none" strike="noStrike" kern="1200" cap="none" spc="0" normalizeH="0" baseline="0" noProof="0" dirty="0">
                <a:ln w="38100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 are </a:t>
            </a:r>
            <a:r>
              <a:rPr kumimoji="0" lang="en-CA" sz="3200" b="1" i="0" u="none" strike="noStrike" kern="1200" cap="none" spc="0" normalizeH="0" baseline="0" noProof="0" dirty="0">
                <a:ln w="19050">
                  <a:solidFill>
                    <a:srgbClr val="0045D0"/>
                  </a:solidFill>
                </a:ln>
                <a:solidFill>
                  <a:srgbClr val="E983D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TWO</a:t>
            </a:r>
            <a:r>
              <a:rPr kumimoji="0" lang="en-CA" sz="3200" b="0" i="0" u="none" strike="noStrike" kern="1200" cap="none" spc="0" normalizeH="0" baseline="0" noProof="0" dirty="0">
                <a:ln w="38100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these p</a:t>
            </a:r>
            <a:r>
              <a:rPr kumimoji="0" lang="en-CA" sz="3200" b="0" i="0" u="sng" strike="noStrike" kern="1200" cap="none" spc="0" normalizeH="0" baseline="0" noProof="0" dirty="0">
                <a:ln w="38100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eculiar events</a:t>
            </a:r>
            <a:r>
              <a:rPr kumimoji="0" lang="en-CA" sz="3200" b="0" i="0" u="none" strike="noStrike" kern="1200" cap="none" spc="0" normalizeH="0" baseline="0" noProof="0" dirty="0">
                <a:ln w="38100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within one </a:t>
            </a:r>
            <a:r>
              <a:rPr kumimoji="0" lang="en-CA" sz="3200" b="1" i="0" u="sng" strike="noStrike" kern="1200" cap="none" spc="0" normalizeH="0" baseline="0" noProof="0" dirty="0">
                <a:ln w="12700">
                  <a:solidFill>
                    <a:srgbClr val="0045D0"/>
                  </a:solidFill>
                </a:ln>
                <a:solidFill>
                  <a:srgbClr val="00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Shaneh</a:t>
            </a:r>
            <a:r>
              <a:rPr kumimoji="0" lang="en-CA" sz="3200" b="0" i="0" u="none" strike="noStrike" kern="1200" cap="none" spc="0" normalizeH="0" baseline="0" noProof="0" dirty="0">
                <a:ln w="38100"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(year).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375B96-25A0-42F6-AB1F-268C4CC090FE}"/>
              </a:ext>
            </a:extLst>
          </p:cNvPr>
          <p:cNvSpPr/>
          <p:nvPr/>
        </p:nvSpPr>
        <p:spPr>
          <a:xfrm>
            <a:off x="906453" y="640105"/>
            <a:ext cx="1257451" cy="429554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srgbClr val="0045D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 12:2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5EEEA43-D09E-43A1-8C7B-51BABCC6C2B0}"/>
              </a:ext>
            </a:extLst>
          </p:cNvPr>
          <p:cNvSpPr/>
          <p:nvPr/>
        </p:nvSpPr>
        <p:spPr>
          <a:xfrm>
            <a:off x="8852276" y="1276772"/>
            <a:ext cx="3063015" cy="293623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Interlinear Scripture Analyzer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AF808A-EACD-4BEC-AD64-63CBE00075EA}"/>
              </a:ext>
            </a:extLst>
          </p:cNvPr>
          <p:cNvSpPr/>
          <p:nvPr/>
        </p:nvSpPr>
        <p:spPr>
          <a:xfrm>
            <a:off x="273903" y="5937581"/>
            <a:ext cx="11202097" cy="814221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CA" sz="3200" b="0" i="0" u="sng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rgbClr val="0045D0"/>
                </a:solidFill>
                <a:effectLst>
                  <a:outerShdw blurRad="50800" dist="50800" dir="5400000" sx="101000" sy="101000" algn="ctr" rotWithShape="0">
                    <a:srgbClr val="E983DD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Yahuah chose</a:t>
            </a:r>
            <a:r>
              <a:rPr kumimoji="0" lang="en-CA" sz="3200" b="0" i="0" u="none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rgbClr val="0045D0"/>
                </a:solidFill>
                <a:effectLst>
                  <a:outerShdw blurRad="50800" dist="50800" dir="5400000" sx="101000" sy="101000" algn="ctr" rotWithShape="0">
                    <a:srgbClr val="E983DD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kumimoji="0" lang="en-CA" sz="3200" b="0" i="0" u="sng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ysClr val="windowText" lastClr="000000"/>
                </a:solidFill>
                <a:effectLst>
                  <a:outerShdw blurRad="50800" dist="50800" dir="5400000" sx="101000" sy="101000" algn="ctr" rotWithShape="0">
                    <a:srgbClr val="E983DD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ONE TESHUVA</a:t>
            </a:r>
            <a:r>
              <a:rPr kumimoji="0" lang="en-CA" sz="3200" b="0" i="0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ysClr val="windowText" lastClr="000000"/>
                </a:solidFill>
                <a:effectLst>
                  <a:outerShdw blurRad="50800" dist="50800" dir="5400000" sx="101000" sy="101000" algn="ctr" rotWithShape="0">
                    <a:srgbClr val="E983DD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,</a:t>
            </a:r>
            <a:r>
              <a:rPr kumimoji="0" lang="en-CA" sz="3200" b="0" i="0" u="none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rgbClr val="0045D0"/>
                </a:solidFill>
                <a:effectLst>
                  <a:outerShdw blurRad="50800" dist="50800" dir="5400000" sx="101000" sy="101000" algn="ctr" rotWithShape="0">
                    <a:srgbClr val="E983DD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as the </a:t>
            </a:r>
            <a:r>
              <a:rPr kumimoji="0" lang="en-CA" sz="3200" b="1" i="0" u="none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prstClr val="black"/>
                </a:solidFill>
                <a:effectLst>
                  <a:outerShdw blurRad="50800" dist="50800" dir="5400000" sx="101000" sy="101000" algn="ctr" rotWithShape="0">
                    <a:srgbClr val="E983DD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CATAYLIST EVENT!</a:t>
            </a:r>
          </a:p>
        </p:txBody>
      </p:sp>
      <p:sp>
        <p:nvSpPr>
          <p:cNvPr id="5" name="Arrow: Curved Right 4">
            <a:extLst>
              <a:ext uri="{FF2B5EF4-FFF2-40B4-BE49-F238E27FC236}">
                <a16:creationId xmlns:a16="http://schemas.microsoft.com/office/drawing/2014/main" id="{39FBD983-A951-46EB-8BA3-B756837309F8}"/>
              </a:ext>
            </a:extLst>
          </p:cNvPr>
          <p:cNvSpPr/>
          <p:nvPr/>
        </p:nvSpPr>
        <p:spPr>
          <a:xfrm>
            <a:off x="83524" y="802483"/>
            <a:ext cx="731520" cy="1216152"/>
          </a:xfrm>
          <a:prstGeom prst="curvedRightArrow">
            <a:avLst/>
          </a:prstGeom>
          <a:gradFill>
            <a:gsLst>
              <a:gs pos="0">
                <a:srgbClr val="00FF99"/>
              </a:gs>
              <a:gs pos="66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rgbClr val="0000CC"/>
            </a:solidFill>
          </a:ln>
          <a:effectLst>
            <a:glow rad="889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32909CC-6FDC-4CB9-99A7-EDEBEE72A963}"/>
              </a:ext>
            </a:extLst>
          </p:cNvPr>
          <p:cNvGrpSpPr/>
          <p:nvPr/>
        </p:nvGrpSpPr>
        <p:grpSpPr>
          <a:xfrm>
            <a:off x="7211410" y="3503300"/>
            <a:ext cx="1634281" cy="589970"/>
            <a:chOff x="5924463" y="3505765"/>
            <a:chExt cx="1634281" cy="589970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086DCEF-6911-4F8D-AAB3-171A151125FA}"/>
                </a:ext>
              </a:extLst>
            </p:cNvPr>
            <p:cNvGrpSpPr/>
            <p:nvPr/>
          </p:nvGrpSpPr>
          <p:grpSpPr>
            <a:xfrm>
              <a:off x="5924463" y="3505765"/>
              <a:ext cx="1634281" cy="589970"/>
              <a:chOff x="5893983" y="3465054"/>
              <a:chExt cx="1634281" cy="58997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FC20D13-E6EC-42C1-A8FF-5155D438972B}"/>
                  </a:ext>
                </a:extLst>
              </p:cNvPr>
              <p:cNvSpPr/>
              <p:nvPr/>
            </p:nvSpPr>
            <p:spPr>
              <a:xfrm>
                <a:off x="7111014" y="3518396"/>
                <a:ext cx="417250" cy="47051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C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ת</a:t>
                </a:r>
                <a:endParaRPr kumimoji="0" lang="en-CA" sz="6000" b="1" i="0" u="none" strike="noStrike" kern="1200" cap="none" spc="0" normalizeH="0" baseline="0" noProof="0" dirty="0">
                  <a:ln w="38100"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F86BE74-379D-4283-B072-5A08D13F6AAC}"/>
                  </a:ext>
                </a:extLst>
              </p:cNvPr>
              <p:cNvSpPr/>
              <p:nvPr/>
            </p:nvSpPr>
            <p:spPr>
              <a:xfrm>
                <a:off x="5893983" y="3465054"/>
                <a:ext cx="417250" cy="58997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C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ה</a:t>
                </a:r>
                <a:endParaRPr kumimoji="0" lang="en-CA" sz="6000" b="1" i="0" u="none" strike="noStrike" kern="1200" cap="none" spc="0" normalizeH="0" baseline="0" noProof="0" dirty="0">
                  <a:ln w="38100"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C8CED7E-DE9A-4512-8DD1-56287E320907}"/>
                  </a:ext>
                </a:extLst>
              </p:cNvPr>
              <p:cNvSpPr/>
              <p:nvPr/>
            </p:nvSpPr>
            <p:spPr>
              <a:xfrm>
                <a:off x="6625697" y="3522714"/>
                <a:ext cx="417250" cy="47051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C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ש</a:t>
                </a:r>
                <a:endParaRPr kumimoji="0" lang="en-CA" sz="6000" b="1" i="0" u="none" strike="noStrike" kern="1200" cap="none" spc="0" normalizeH="0" baseline="0" noProof="0" dirty="0">
                  <a:ln w="38100"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4025465-DC04-44D8-BA1D-05F5D7B81D92}"/>
                  </a:ext>
                </a:extLst>
              </p:cNvPr>
              <p:cNvSpPr/>
              <p:nvPr/>
            </p:nvSpPr>
            <p:spPr>
              <a:xfrm>
                <a:off x="6211408" y="3532453"/>
                <a:ext cx="476435" cy="47051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C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וֹ</a:t>
                </a:r>
                <a:endParaRPr kumimoji="0" lang="en-CA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B2BA8DD-CE35-4ADA-810A-BCF227EFA360}"/>
                </a:ext>
              </a:extLst>
            </p:cNvPr>
            <p:cNvSpPr/>
            <p:nvPr/>
          </p:nvSpPr>
          <p:spPr>
            <a:xfrm rot="1124390">
              <a:off x="6464552" y="3558138"/>
              <a:ext cx="115462" cy="12296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 dirty="0">
                <a:ln>
                  <a:solidFill>
                    <a:srgbClr val="00B0F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AF6DF71F-B8C2-42CA-81AF-C970CBD781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4924" y="3573164"/>
            <a:ext cx="460177" cy="58997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A7FC612-1169-4205-8F75-5F203B80F15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1419" y="3522886"/>
            <a:ext cx="573505" cy="69939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BDE9BF3-FC77-4AB8-84A9-A015405003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6284" y="3591566"/>
            <a:ext cx="345684" cy="50417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EC39C68-A699-432A-9FFD-EA4EF9968FF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1180" y="3601161"/>
            <a:ext cx="333655" cy="50417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A5D40F1-774A-4B56-B335-4E1BDF5A0C19}"/>
              </a:ext>
            </a:extLst>
          </p:cNvPr>
          <p:cNvSpPr/>
          <p:nvPr/>
        </p:nvSpPr>
        <p:spPr>
          <a:xfrm>
            <a:off x="4596329" y="3664914"/>
            <a:ext cx="1278623" cy="4722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Paleo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821D333-896A-4DC2-A178-6D51A45C9FDF}"/>
              </a:ext>
            </a:extLst>
          </p:cNvPr>
          <p:cNvCxnSpPr>
            <a:cxnSpLocks/>
          </p:cNvCxnSpPr>
          <p:nvPr/>
        </p:nvCxnSpPr>
        <p:spPr>
          <a:xfrm flipH="1" flipV="1">
            <a:off x="3919175" y="3901057"/>
            <a:ext cx="732547" cy="7456"/>
          </a:xfrm>
          <a:prstGeom prst="straightConnector1">
            <a:avLst/>
          </a:prstGeom>
          <a:ln w="76200">
            <a:solidFill>
              <a:srgbClr val="0045D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4DCCD8C-2D89-4655-A859-120F61F3209A}"/>
              </a:ext>
            </a:extLst>
          </p:cNvPr>
          <p:cNvSpPr/>
          <p:nvPr/>
        </p:nvSpPr>
        <p:spPr>
          <a:xfrm>
            <a:off x="9417746" y="3676426"/>
            <a:ext cx="1339901" cy="4722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Flame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4281E98-E5C3-4BE7-9C8B-C717B6C971B3}"/>
              </a:ext>
            </a:extLst>
          </p:cNvPr>
          <p:cNvCxnSpPr>
            <a:cxnSpLocks/>
          </p:cNvCxnSpPr>
          <p:nvPr/>
        </p:nvCxnSpPr>
        <p:spPr>
          <a:xfrm flipH="1">
            <a:off x="8959856" y="3935508"/>
            <a:ext cx="488948" cy="0"/>
          </a:xfrm>
          <a:prstGeom prst="straightConnector1">
            <a:avLst/>
          </a:prstGeom>
          <a:ln w="76200">
            <a:solidFill>
              <a:srgbClr val="0045D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77A751B6-A514-4E14-9B1D-AC28E947659E}"/>
              </a:ext>
            </a:extLst>
          </p:cNvPr>
          <p:cNvSpPr/>
          <p:nvPr/>
        </p:nvSpPr>
        <p:spPr>
          <a:xfrm>
            <a:off x="7724039" y="3540383"/>
            <a:ext cx="148846" cy="153541"/>
          </a:xfrm>
          <a:prstGeom prst="ellipse">
            <a:avLst/>
          </a:prstGeom>
          <a:solidFill>
            <a:srgbClr val="0DC0FF"/>
          </a:solidFill>
          <a:ln>
            <a:solidFill>
              <a:srgbClr val="0DC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Rectangle: Beveled 21">
            <a:extLst>
              <a:ext uri="{FF2B5EF4-FFF2-40B4-BE49-F238E27FC236}">
                <a16:creationId xmlns:a16="http://schemas.microsoft.com/office/drawing/2014/main" id="{BCF9C0B6-9F23-4489-AEE7-66F8F51A3D07}"/>
              </a:ext>
            </a:extLst>
          </p:cNvPr>
          <p:cNvSpPr/>
          <p:nvPr/>
        </p:nvSpPr>
        <p:spPr>
          <a:xfrm>
            <a:off x="3520334" y="5655398"/>
            <a:ext cx="2800567" cy="427315"/>
          </a:xfrm>
          <a:prstGeom prst="bevel">
            <a:avLst>
              <a:gd name="adj" fmla="val 13992"/>
            </a:avLst>
          </a:prstGeom>
          <a:solidFill>
            <a:schemeClr val="accent2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CA" sz="2400" dirty="0">
                <a:solidFill>
                  <a:prstClr val="white"/>
                </a:solidFill>
              </a:rPr>
              <a:t> Shadow at Equinox</a:t>
            </a:r>
          </a:p>
        </p:txBody>
      </p:sp>
    </p:spTree>
    <p:extLst>
      <p:ext uri="{BB962C8B-B14F-4D97-AF65-F5344CB8AC3E}">
        <p14:creationId xmlns:p14="http://schemas.microsoft.com/office/powerpoint/2010/main" val="71422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2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B6E01-928E-4818-9CE2-4618DE211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2007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C2D28F-54A5-4CFF-A832-B99C2F1CE91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503055B-843E-46C7-BF99-06F0F9C82406}"/>
              </a:ext>
            </a:extLst>
          </p:cNvPr>
          <p:cNvSpPr/>
          <p:nvPr/>
        </p:nvSpPr>
        <p:spPr>
          <a:xfrm>
            <a:off x="1449691" y="1083870"/>
            <a:ext cx="9600377" cy="1164243"/>
          </a:xfrm>
          <a:prstGeom prst="roundRect">
            <a:avLst>
              <a:gd name="adj" fmla="val 33422"/>
            </a:avLst>
          </a:prstGeom>
          <a:solidFill>
            <a:srgbClr val="00FFFF"/>
          </a:solidFill>
          <a:scene3d>
            <a:camera prst="orthographicFront"/>
            <a:lightRig rig="threePt" dir="t"/>
          </a:scene3d>
          <a:sp3d>
            <a:bevelT w="152400" h="1206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month shall be for you the </a:t>
            </a:r>
            <a:r>
              <a:rPr kumimoji="0" lang="en-CA" sz="2800" b="1" i="1" u="sng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BEGINNING</a:t>
            </a:r>
            <a:r>
              <a:rPr kumimoji="0" lang="en-CA" sz="2800" b="0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months.  </a:t>
            </a:r>
            <a:br>
              <a:rPr kumimoji="0" lang="en-CA" sz="2800" b="0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2800" b="0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shall be </a:t>
            </a:r>
            <a:r>
              <a:rPr kumimoji="0" lang="en-CA" sz="2800" b="1" i="1" u="sng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THE FIRST</a:t>
            </a:r>
            <a:r>
              <a:rPr kumimoji="0" lang="en-CA" sz="2800" b="1" i="1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CA" sz="2800" b="0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you of the months of the year.</a:t>
            </a:r>
          </a:p>
        </p:txBody>
      </p:sp>
      <p:sp>
        <p:nvSpPr>
          <p:cNvPr id="8" name="Arrow: Bent 7">
            <a:extLst>
              <a:ext uri="{FF2B5EF4-FFF2-40B4-BE49-F238E27FC236}">
                <a16:creationId xmlns:a16="http://schemas.microsoft.com/office/drawing/2014/main" id="{A4F31AC9-9995-47D1-B50A-4BC7594102C5}"/>
              </a:ext>
            </a:extLst>
          </p:cNvPr>
          <p:cNvSpPr/>
          <p:nvPr/>
        </p:nvSpPr>
        <p:spPr>
          <a:xfrm rot="5400000">
            <a:off x="3451029" y="-3114177"/>
            <a:ext cx="891319" cy="7793373"/>
          </a:xfrm>
          <a:prstGeom prst="bentArrow">
            <a:avLst>
              <a:gd name="adj1" fmla="val 25000"/>
              <a:gd name="adj2" fmla="val 50000"/>
              <a:gd name="adj3" fmla="val 40087"/>
              <a:gd name="adj4" fmla="val 55890"/>
            </a:avLst>
          </a:prstGeom>
          <a:solidFill>
            <a:srgbClr val="C00000"/>
          </a:solidFill>
          <a:ln>
            <a:solidFill>
              <a:srgbClr val="CC00C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375B96-25A0-42F6-AB1F-268C4CC090FE}"/>
              </a:ext>
            </a:extLst>
          </p:cNvPr>
          <p:cNvSpPr/>
          <p:nvPr/>
        </p:nvSpPr>
        <p:spPr>
          <a:xfrm>
            <a:off x="2271485" y="674494"/>
            <a:ext cx="1257451" cy="429554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srgbClr val="0045D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 12:2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5EEEA43-D09E-43A1-8C7B-51BABCC6C2B0}"/>
              </a:ext>
            </a:extLst>
          </p:cNvPr>
          <p:cNvSpPr/>
          <p:nvPr/>
        </p:nvSpPr>
        <p:spPr>
          <a:xfrm>
            <a:off x="8861240" y="810425"/>
            <a:ext cx="3063015" cy="293623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Interlinear Scripture Analyzer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AF808A-EACD-4BEC-AD64-63CBE00075EA}"/>
              </a:ext>
            </a:extLst>
          </p:cNvPr>
          <p:cNvSpPr/>
          <p:nvPr/>
        </p:nvSpPr>
        <p:spPr>
          <a:xfrm>
            <a:off x="458483" y="3881718"/>
            <a:ext cx="11277600" cy="2762480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</a:t>
            </a:r>
            <a:r>
              <a:rPr kumimoji="0" lang="en-CA" sz="3200" b="0" i="0" u="none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rgbClr val="0045D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CA" sz="3200" b="0" i="0" u="sng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prstClr val="black"/>
                </a:solidFill>
                <a:effectLst>
                  <a:outerShdw blurRad="50800" dist="50800" dir="5400000" sx="101000" sy="101000" algn="ctr" rotWithShape="0">
                    <a:srgbClr val="E983DD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man</a:t>
            </a:r>
            <a:r>
              <a:rPr kumimoji="0" lang="en-CA" sz="3200" b="0" i="0" u="none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prstClr val="black"/>
                </a:solidFill>
                <a:effectLst>
                  <a:outerShdw blurRad="50800" dist="50800" dir="5400000" sx="101000" sy="101000" algn="ctr" rotWithShape="0">
                    <a:srgbClr val="E983DD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y</a:t>
            </a:r>
            <a:r>
              <a:rPr kumimoji="0" lang="en-CA" sz="3200" b="0" i="0" u="none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rgbClr val="0045D0"/>
                </a:solidFill>
                <a:effectLst>
                  <a:outerShdw blurRad="50800" dist="50800" dir="5400000" sx="101000" sy="101000" algn="ctr" rotWithShape="0">
                    <a:srgbClr val="E983DD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Scriptural examples, </a:t>
            </a:r>
            <a:r>
              <a:rPr kumimoji="0" lang="en-CA" sz="3200" b="0" i="0" u="none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en-CA" sz="3200" b="0" i="0" u="none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rgbClr val="0045D0"/>
                </a:solidFill>
                <a:effectLst>
                  <a:outerShdw blurRad="50800" dist="50800" dir="5400000" sx="101000" sy="101000" algn="ctr" rotWithShape="0">
                    <a:srgbClr val="E983DD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CA" sz="3200" b="1" i="0" u="sng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rgbClr val="E983DD"/>
                </a:solidFill>
                <a:effectLst>
                  <a:outerShdw blurRad="50800" dist="50800" dir="5400000" sx="101000" sy="101000" algn="ctr" rotWithShape="0">
                    <a:srgbClr val="E983DD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STRAIGHT SHADOW LINE</a:t>
            </a:r>
            <a:r>
              <a:rPr kumimoji="0" lang="en-CA" sz="3200" b="1" i="0" u="none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rgbClr val="E983DD"/>
                </a:solidFill>
                <a:effectLst>
                  <a:outerShdw blurRad="50800" dist="50800" dir="5400000" sx="101000" sy="101000" algn="ctr" rotWithShape="0">
                    <a:srgbClr val="E983DD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CA" sz="3200" b="0" i="0" u="none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rgbClr val="0045D0"/>
                </a:solidFill>
                <a:effectLst>
                  <a:outerShdw blurRad="50800" dist="50800" dir="5400000" sx="101000" sy="101000" algn="ctr" rotWithShape="0">
                    <a:srgbClr val="E983DD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which occurs on the </a:t>
            </a:r>
            <a:r>
              <a:rPr kumimoji="0" lang="en-CA" sz="3200" b="0" i="0" u="none" strike="noStrike" kern="1200" cap="none" spc="0" normalizeH="0" baseline="0" noProof="0" dirty="0">
                <a:ln w="19050">
                  <a:solidFill>
                    <a:srgbClr val="0000CC"/>
                  </a:solidFill>
                </a:ln>
                <a:solidFill>
                  <a:srgbClr val="FFFF00"/>
                </a:solidFill>
                <a:effectLst>
                  <a:outerShdw blurRad="50800" dist="50800" dir="5400000" sx="101000" sy="101000" algn="ctr" rotWithShape="0">
                    <a:srgbClr val="E983DD"/>
                  </a:outerShdw>
                </a:effectLst>
                <a:uLnTx/>
                <a:uFillTx/>
                <a:latin typeface="Snap ITC" panose="04040A07060A02020202" pitchFamily="82" charset="0"/>
                <a:ea typeface="+mn-ea"/>
                <a:cs typeface="+mn-cs"/>
              </a:rPr>
              <a:t>Teshuva</a:t>
            </a:r>
            <a:r>
              <a:rPr kumimoji="0" lang="en-CA" sz="3200" b="0" i="0" u="none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rgbClr val="0045D0"/>
                </a:solidFill>
                <a:effectLst>
                  <a:outerShdw blurRad="50800" dist="50800" dir="5400000" sx="101000" sy="101000" algn="ctr" rotWithShape="0">
                    <a:srgbClr val="E983DD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CA" sz="3200" b="0" i="0" u="none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prstClr val="black"/>
                </a:solidFill>
                <a:effectLst>
                  <a:outerShdw blurRad="50800" dist="50800" dir="5400000" sx="101000" sy="101000" algn="ctr" rotWithShape="0">
                    <a:srgbClr val="E983DD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TURNING POINT, </a:t>
            </a:r>
            <a:r>
              <a:rPr kumimoji="0" lang="en-CA" sz="3200" b="0" i="0" u="none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immediately prior to – (</a:t>
            </a:r>
            <a:r>
              <a:rPr kumimoji="0" lang="en-CA" sz="3200" b="0" i="0" u="sng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prstClr val="black"/>
                </a:solidFill>
                <a:effectLst>
                  <a:outerShdw blurRad="50800" dist="50800" dir="5400000" sx="101000" sy="101000" algn="ctr" rotWithShape="0">
                    <a:srgbClr val="E983DD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hours</a:t>
            </a:r>
            <a:r>
              <a:rPr kumimoji="0" lang="en-CA" sz="3200" b="0" i="0" u="none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prstClr val="black"/>
                </a:solidFill>
                <a:effectLst>
                  <a:outerShdw blurRad="50800" dist="50800" dir="5400000" sx="101000" sy="101000" algn="ctr" rotWithShape="0">
                    <a:srgbClr val="E983DD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CA" sz="3200" b="0" i="0" u="none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before the month of </a:t>
            </a:r>
            <a:r>
              <a:rPr lang="en-CA" sz="3200" dirty="0">
                <a:ln>
                  <a:solidFill>
                    <a:srgbClr val="0000CC"/>
                  </a:solidFill>
                </a:ln>
                <a:solidFill>
                  <a:prstClr val="black"/>
                </a:solidFill>
              </a:rPr>
              <a:t>Abib), </a:t>
            </a:r>
            <a:r>
              <a:rPr kumimoji="0" lang="en-CA" sz="3200" b="0" i="0" u="none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</a:t>
            </a:r>
            <a:r>
              <a:rPr kumimoji="0" lang="en-CA" sz="3200" b="0" i="0" u="sng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shadow</a:t>
            </a:r>
            <a:r>
              <a:rPr kumimoji="0" lang="en-CA" sz="3200" b="0" i="0" u="none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finalizes that </a:t>
            </a:r>
            <a:r>
              <a:rPr kumimoji="0" lang="en-CA" sz="3200" b="0" i="0" u="sng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Shaneh</a:t>
            </a:r>
            <a:r>
              <a:rPr lang="en-CA" sz="3200" dirty="0">
                <a:ln>
                  <a:solidFill>
                    <a:srgbClr val="0000CC"/>
                  </a:solidFill>
                </a:ln>
                <a:solidFill>
                  <a:prstClr val="black"/>
                </a:solidFill>
                <a:latin typeface="Calibri" panose="020F0502020204030204"/>
              </a:rPr>
              <a:t>.</a:t>
            </a:r>
            <a:r>
              <a:rPr kumimoji="0" lang="en-CA" sz="3200" b="0" i="0" u="none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</a:t>
            </a:r>
            <a:r>
              <a:rPr kumimoji="0" lang="en-CA" sz="3200" b="0" i="0" u="none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prstClr val="black"/>
                </a:solidFill>
                <a:effectLst>
                  <a:glow rad="127000">
                    <a:srgbClr val="FFFF00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Shadow</a:t>
            </a:r>
            <a:r>
              <a:rPr kumimoji="0" lang="en-CA" sz="3200" b="0" i="0" u="none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CA" sz="3200" b="1" i="0" u="sng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announces</a:t>
            </a:r>
            <a:r>
              <a:rPr kumimoji="0" lang="en-CA" sz="3200" b="0" i="0" u="none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CA" sz="3200" b="0" i="0" u="none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rgbClr val="0045D0"/>
                </a:solidFill>
                <a:effectLst>
                  <a:outerShdw blurRad="50800" dist="50800" dir="5400000" sx="101000" sy="101000" algn="ctr" rotWithShape="0">
                    <a:srgbClr val="E983DD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CA" sz="3200" b="0" i="0" u="none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prstClr val="black"/>
                </a:solidFill>
                <a:effectLst>
                  <a:outerShdw blurRad="50800" dist="50800" dir="5400000" sx="101000" sy="101000" algn="ctr" rotWithShape="0">
                    <a:srgbClr val="E983DD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enables</a:t>
            </a:r>
            <a:r>
              <a:rPr kumimoji="0" lang="en-CA" sz="3200" b="0" i="0" u="none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rgbClr val="0045D0"/>
                </a:solidFill>
                <a:effectLst>
                  <a:outerShdw blurRad="50800" dist="50800" dir="5400000" sx="101000" sy="101000" algn="ctr" rotWithShape="0">
                    <a:srgbClr val="E983DD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), the </a:t>
            </a:r>
            <a:r>
              <a:rPr kumimoji="0" lang="en-CA" sz="3200" b="0" i="0" u="sng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rgbClr val="0045D0"/>
                </a:solidFill>
                <a:effectLst>
                  <a:outerShdw blurRad="50800" dist="50800" dir="5400000" sx="101000" sy="101000" algn="ctr" rotWithShape="0">
                    <a:srgbClr val="E983DD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New Year’s 1</a:t>
            </a:r>
            <a:r>
              <a:rPr kumimoji="0" lang="en-CA" sz="3200" b="0" i="0" u="sng" strike="noStrike" kern="1200" cap="none" spc="0" normalizeH="0" baseline="30000" noProof="0" dirty="0">
                <a:ln>
                  <a:solidFill>
                    <a:srgbClr val="0000CC"/>
                  </a:solidFill>
                </a:ln>
                <a:solidFill>
                  <a:srgbClr val="0045D0"/>
                </a:solidFill>
                <a:effectLst>
                  <a:outerShdw blurRad="50800" dist="50800" dir="5400000" sx="101000" sy="101000" algn="ctr" rotWithShape="0">
                    <a:srgbClr val="E983DD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st</a:t>
            </a:r>
            <a:r>
              <a:rPr kumimoji="0" lang="en-CA" sz="3200" b="0" i="0" u="sng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rgbClr val="0045D0"/>
                </a:solidFill>
                <a:effectLst>
                  <a:outerShdw blurRad="50800" dist="50800" dir="5400000" sx="101000" sy="101000" algn="ctr" rotWithShape="0">
                    <a:srgbClr val="E983DD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c</a:t>
            </a:r>
            <a:r>
              <a:rPr kumimoji="0" lang="en-CA" sz="3200" b="0" i="0" u="none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rgbClr val="0045D0"/>
                </a:solidFill>
                <a:effectLst>
                  <a:outerShdw blurRad="50800" dist="50800" dir="5400000" sx="101000" sy="101000" algn="ctr" rotWithShape="0">
                    <a:srgbClr val="E983DD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y</a:t>
            </a:r>
            <a:r>
              <a:rPr kumimoji="0" lang="en-CA" sz="3200" b="0" i="0" u="sng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rgbClr val="0045D0"/>
                </a:solidFill>
                <a:effectLst>
                  <a:outerShdw blurRad="50800" dist="50800" dir="5400000" sx="101000" sy="101000" algn="ctr" rotWithShape="0">
                    <a:srgbClr val="E983DD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cle</a:t>
            </a:r>
            <a:r>
              <a:rPr kumimoji="0" lang="en-CA" sz="3200" b="0" i="0" u="none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rgbClr val="0045D0"/>
                </a:solidFill>
                <a:effectLst>
                  <a:outerShdw blurRad="50800" dist="50800" dir="5400000" sx="101000" sy="101000" algn="ctr" rotWithShape="0">
                    <a:srgbClr val="E983DD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to commence with the ensuing -  </a:t>
            </a:r>
            <a:r>
              <a:rPr kumimoji="0" lang="en-CA" sz="3200" b="0" i="0" u="none" strike="noStrike" kern="1200" cap="none" spc="0" normalizeH="0" baseline="0" noProof="0" dirty="0">
                <a:ln w="28575">
                  <a:solidFill>
                    <a:srgbClr val="0000CC"/>
                  </a:solidFill>
                </a:ln>
                <a:solidFill>
                  <a:srgbClr val="FFFF00"/>
                </a:solidFill>
                <a:effectLst>
                  <a:glow rad="101600">
                    <a:srgbClr val="00FFFF"/>
                  </a:glow>
                  <a:outerShdw blurRad="50800" dist="50800" dir="5400000" sx="102000" sy="102000" algn="ctr" rotWithShape="0">
                    <a:srgbClr val="E983DD"/>
                  </a:outerShdw>
                </a:effectLst>
                <a:uLnTx/>
                <a:uFillTx/>
                <a:latin typeface="Snap ITC" panose="04040A07060A02020202" pitchFamily="82" charset="0"/>
                <a:ea typeface="+mn-ea"/>
                <a:cs typeface="+mn-cs"/>
              </a:rPr>
              <a:t>LIGHT OF DAWN!</a:t>
            </a:r>
            <a:endParaRPr kumimoji="0" lang="en-CA" sz="3200" b="1" i="0" u="none" strike="noStrike" kern="1200" cap="none" spc="0" normalizeH="0" baseline="0" noProof="0" dirty="0">
              <a:ln w="28575">
                <a:solidFill>
                  <a:srgbClr val="0000CC"/>
                </a:solidFill>
              </a:ln>
              <a:solidFill>
                <a:srgbClr val="FFFF00"/>
              </a:solidFill>
              <a:effectLst>
                <a:glow rad="101600">
                  <a:srgbClr val="00FFFF"/>
                </a:glow>
                <a:outerShdw blurRad="50800" dist="50800" dir="5400000" sx="102000" sy="102000" algn="ctr" rotWithShape="0">
                  <a:srgbClr val="E983DD"/>
                </a:outerShdw>
              </a:effectLst>
              <a:uLnTx/>
              <a:uFillTx/>
              <a:latin typeface="Snap ITC" panose="04040A07060A02020202" pitchFamily="82" charset="0"/>
              <a:ea typeface="+mn-ea"/>
              <a:cs typeface="+mn-cs"/>
            </a:endParaRPr>
          </a:p>
        </p:txBody>
      </p:sp>
      <p:sp>
        <p:nvSpPr>
          <p:cNvPr id="5" name="Arrow: Curved Right 4">
            <a:extLst>
              <a:ext uri="{FF2B5EF4-FFF2-40B4-BE49-F238E27FC236}">
                <a16:creationId xmlns:a16="http://schemas.microsoft.com/office/drawing/2014/main" id="{39FBD983-A951-46EB-8BA3-B756837309F8}"/>
              </a:ext>
            </a:extLst>
          </p:cNvPr>
          <p:cNvSpPr/>
          <p:nvPr/>
        </p:nvSpPr>
        <p:spPr>
          <a:xfrm>
            <a:off x="245611" y="1619612"/>
            <a:ext cx="1645330" cy="1809388"/>
          </a:xfrm>
          <a:prstGeom prst="curvedRightArrow">
            <a:avLst/>
          </a:prstGeom>
          <a:gradFill>
            <a:gsLst>
              <a:gs pos="0">
                <a:srgbClr val="00FF99"/>
              </a:gs>
              <a:gs pos="66000">
                <a:schemeClr val="accent2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rgbClr val="0000CC"/>
            </a:solidFill>
          </a:ln>
          <a:effectLst>
            <a:glow rad="88900">
              <a:srgbClr val="FFFF00"/>
            </a:glow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A605201-14E5-450C-885B-34DF799C0379}"/>
              </a:ext>
            </a:extLst>
          </p:cNvPr>
          <p:cNvSpPr/>
          <p:nvPr/>
        </p:nvSpPr>
        <p:spPr>
          <a:xfrm>
            <a:off x="2050742" y="2591580"/>
            <a:ext cx="9728883" cy="984555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Why is it termed as a  - </a:t>
            </a:r>
            <a:r>
              <a:rPr kumimoji="0" lang="en-CA" sz="4400" b="1" i="0" u="none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CA" sz="4400" b="1" i="0" u="none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prstClr val="black"/>
                </a:solidFill>
                <a:effectLst>
                  <a:outerShdw blurRad="50800" dist="50800" dir="5400000" sx="101000" sy="101000" algn="ctr" rotWithShape="0">
                    <a:srgbClr val="E983DD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“CATAYLIST EVENT?”</a:t>
            </a:r>
          </a:p>
        </p:txBody>
      </p:sp>
      <p:sp>
        <p:nvSpPr>
          <p:cNvPr id="11" name="Arrow: Bent 10">
            <a:extLst>
              <a:ext uri="{FF2B5EF4-FFF2-40B4-BE49-F238E27FC236}">
                <a16:creationId xmlns:a16="http://schemas.microsoft.com/office/drawing/2014/main" id="{3D9308F5-DE9A-4177-8F65-2851DD08CCC8}"/>
              </a:ext>
            </a:extLst>
          </p:cNvPr>
          <p:cNvSpPr/>
          <p:nvPr/>
        </p:nvSpPr>
        <p:spPr>
          <a:xfrm rot="5400000" flipV="1">
            <a:off x="9547028" y="-1416801"/>
            <a:ext cx="891321" cy="4398626"/>
          </a:xfrm>
          <a:prstGeom prst="bentArrow">
            <a:avLst>
              <a:gd name="adj1" fmla="val 25000"/>
              <a:gd name="adj2" fmla="val 50000"/>
              <a:gd name="adj3" fmla="val 40087"/>
              <a:gd name="adj4" fmla="val 55890"/>
            </a:avLst>
          </a:prstGeom>
          <a:solidFill>
            <a:srgbClr val="C00000"/>
          </a:solidFill>
          <a:ln>
            <a:solidFill>
              <a:srgbClr val="CC00C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142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1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74000">
              <a:srgbClr val="00FF00">
                <a:alpha val="18000"/>
              </a:srgbClr>
            </a:gs>
            <a:gs pos="43000">
              <a:schemeClr val="accent2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B6E01-928E-4818-9CE2-4618DE211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2007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C2D28F-54A5-4CFF-A832-B99C2F1CE91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A605201-14E5-450C-885B-34DF799C0379}"/>
              </a:ext>
            </a:extLst>
          </p:cNvPr>
          <p:cNvSpPr/>
          <p:nvPr/>
        </p:nvSpPr>
        <p:spPr>
          <a:xfrm>
            <a:off x="561788" y="3078759"/>
            <a:ext cx="11066561" cy="3548543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So, the questions intensify: </a:t>
            </a:r>
            <a:br>
              <a:rPr kumimoji="0" lang="en-CA" sz="3200" b="0" i="0" u="none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3200" b="1" i="0" u="none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reason </a:t>
            </a:r>
            <a:r>
              <a:rPr kumimoji="0" lang="en-CA" sz="3200" b="0" i="0" u="none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causes the </a:t>
            </a:r>
            <a:r>
              <a:rPr kumimoji="0" lang="en-CA" sz="3200" b="0" i="0" u="sng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sun</a:t>
            </a:r>
            <a:r>
              <a:rPr kumimoji="0" lang="en-CA" sz="3200" b="0" i="0" u="none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be recorded under Hebrew definition as - in an </a:t>
            </a:r>
            <a:r>
              <a:rPr kumimoji="0" lang="en-CA" sz="3200" b="0" i="0" u="none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 Black" panose="020B0A04020102020204" pitchFamily="34" charset="0"/>
              </a:rPr>
              <a:t>INTENSE</a:t>
            </a:r>
            <a:r>
              <a:rPr kumimoji="0" lang="en-CA" sz="3200" b="0" i="0" u="none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CA" sz="3200" b="1" i="1" u="sng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HURRY</a:t>
            </a:r>
            <a:r>
              <a:rPr kumimoji="0" lang="en-CA" sz="3200" b="0" i="0" u="none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CA" sz="2400" b="0" i="0" u="none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CA" sz="2400" b="0" i="0" u="none" strike="noStrike" kern="1200" cap="none" spc="0" normalizeH="0" baseline="0" noProof="0" dirty="0" err="1">
                <a:ln>
                  <a:solidFill>
                    <a:srgbClr val="0000CC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Ecc</a:t>
            </a:r>
            <a:r>
              <a:rPr kumimoji="0" lang="en-CA" sz="2400" b="0" i="0" u="none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1:5) </a:t>
            </a:r>
            <a:r>
              <a:rPr kumimoji="0" lang="en-CA" sz="3200" b="0" i="0" u="none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return back to </a:t>
            </a:r>
            <a:br>
              <a:rPr kumimoji="0" lang="en-CA" sz="3200" b="0" i="0" u="none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3200" b="0" i="0" u="sng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ysClr val="windowText" lastClr="000000"/>
                </a:solidFill>
                <a:effectLst>
                  <a:glow rad="127000">
                    <a:srgbClr val="FF9966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en-CA" sz="3200" b="0" i="0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ysClr val="windowText" lastClr="000000"/>
                </a:solidFill>
                <a:effectLst>
                  <a:glow rad="127000">
                    <a:srgbClr val="FF9966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p</a:t>
            </a:r>
            <a:r>
              <a:rPr kumimoji="0" lang="en-CA" sz="3200" b="0" i="0" u="sng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ysClr val="windowText" lastClr="000000"/>
                </a:solidFill>
                <a:effectLst>
                  <a:glow rad="127000">
                    <a:srgbClr val="FF9966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lace</a:t>
            </a:r>
            <a:r>
              <a:rPr kumimoji="0" lang="en-CA" sz="3200" b="0" i="0" u="none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ysClr val="windowText" lastClr="000000"/>
                </a:solidFill>
                <a:effectLst>
                  <a:glow rad="127000">
                    <a:srgbClr val="FF9966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where it arose?   Where is - “</a:t>
            </a:r>
            <a:r>
              <a:rPr kumimoji="0" lang="en-CA" sz="3200" b="0" i="0" u="sng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glow rad="127000">
                    <a:srgbClr val="FF9966"/>
                  </a:glow>
                </a:effectLst>
                <a:uLnTx/>
                <a:uFillTx/>
                <a:latin typeface="Snap ITC" panose="04040A07060A02020202" pitchFamily="82" charset="0"/>
              </a:rPr>
              <a:t>THAT PLACE</a:t>
            </a:r>
            <a:r>
              <a:rPr kumimoji="0" lang="en-CA" sz="3200" b="0" i="0" u="none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ysClr val="windowText" lastClr="000000"/>
                </a:solidFill>
                <a:effectLst>
                  <a:glow rad="127000">
                    <a:srgbClr val="FF9966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”?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Why is it recorded the sun is under such a </a:t>
            </a:r>
            <a:r>
              <a:rPr kumimoji="0" lang="en-CA" sz="3200" i="0" u="none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purposeful commission</a:t>
            </a:r>
            <a:r>
              <a:rPr kumimoji="0" lang="en-CA" sz="3200" b="0" i="0" u="none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the extremity of </a:t>
            </a:r>
            <a:r>
              <a:rPr kumimoji="0" lang="en-CA" sz="3200" b="1" i="0" u="none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Snap ITC" panose="04040A07060A02020202" pitchFamily="82" charset="0"/>
                <a:ea typeface="+mn-ea"/>
                <a:cs typeface="+mn-cs"/>
              </a:rPr>
              <a:t>GASPING,</a:t>
            </a:r>
            <a:r>
              <a:rPr kumimoji="0" lang="en-CA" sz="3200" b="0" i="0" u="none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AS IF FOR </a:t>
            </a:r>
            <a:r>
              <a:rPr kumimoji="0" lang="en-CA" sz="3200" b="0" i="0" u="sng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AIR</a:t>
            </a:r>
            <a:r>
              <a:rPr kumimoji="0" lang="en-CA" sz="3200" b="0" i="0" u="none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or - (</a:t>
            </a:r>
            <a:r>
              <a:rPr kumimoji="0" lang="en-CA" sz="3200" b="1" i="0" u="sng" strike="noStrike" kern="1200" cap="none" spc="0" normalizeH="0" baseline="0" noProof="0" dirty="0">
                <a:ln w="19050">
                  <a:solidFill>
                    <a:srgbClr val="0000FF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Snap ITC" panose="04040A07060A02020202" pitchFamily="82" charset="0"/>
              </a:rPr>
              <a:t>LIFE</a:t>
            </a:r>
            <a:r>
              <a:rPr kumimoji="0" lang="en-CA" sz="3200" b="0" i="0" u="none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9F5DA2-D1FD-41E4-B920-E4A0DB562125}"/>
              </a:ext>
            </a:extLst>
          </p:cNvPr>
          <p:cNvSpPr/>
          <p:nvPr/>
        </p:nvSpPr>
        <p:spPr>
          <a:xfrm>
            <a:off x="406401" y="521905"/>
            <a:ext cx="3359687" cy="718305"/>
          </a:xfrm>
          <a:prstGeom prst="rect">
            <a:avLst/>
          </a:prstGeom>
          <a:solidFill>
            <a:schemeClr val="accent2"/>
          </a:solidFill>
          <a:ln w="76200">
            <a:solidFill>
              <a:srgbClr val="0045D0"/>
            </a:solidFill>
          </a:ln>
          <a:scene3d>
            <a:camera prst="orthographicFront"/>
            <a:lightRig rig="threePt" dir="t"/>
          </a:scene3d>
          <a:sp3d>
            <a:bevelT w="222250" h="1270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i="0" u="none" strike="noStrike" kern="1200" cap="none" spc="0" normalizeH="0" baseline="0" noProof="0" dirty="0" err="1">
                <a:ln>
                  <a:solidFill>
                    <a:srgbClr val="0000CC"/>
                  </a:solidFill>
                </a:ln>
                <a:solidFill>
                  <a:sysClr val="windowText" lastClr="000000"/>
                </a:solidFill>
                <a:effectLst>
                  <a:outerShdw blurRad="50800" dist="50800" dir="5400000" sx="101000" sy="101000" algn="ctr" rotWithShape="0">
                    <a:srgbClr val="E983DD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Ecc</a:t>
            </a:r>
            <a:r>
              <a:rPr kumimoji="0" lang="en-CA" sz="3200" i="0" u="none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ysClr val="windowText" lastClr="000000"/>
                </a:solidFill>
                <a:effectLst>
                  <a:outerShdw blurRad="50800" dist="50800" dir="5400000" sx="101000" sy="101000" algn="ctr" rotWithShape="0">
                    <a:srgbClr val="E983DD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1:5  </a:t>
            </a:r>
            <a:r>
              <a:rPr kumimoji="0" lang="en-CA" sz="3200" b="1" i="0" u="none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ysClr val="windowText" lastClr="000000"/>
                </a:solidFill>
                <a:effectLst>
                  <a:outerShdw blurRad="50800" dist="50800" dir="5400000" sx="101000" sy="101000" algn="ctr" rotWithShape="0">
                    <a:srgbClr val="E983DD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Hurries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908F49-DFB6-47EB-A6AD-9FFF47604C17}"/>
              </a:ext>
            </a:extLst>
          </p:cNvPr>
          <p:cNvSpPr/>
          <p:nvPr/>
        </p:nvSpPr>
        <p:spPr>
          <a:xfrm>
            <a:off x="8010286" y="1111653"/>
            <a:ext cx="3628339" cy="1647388"/>
          </a:xfrm>
          <a:prstGeom prst="rect">
            <a:avLst/>
          </a:prstGeom>
          <a:solidFill>
            <a:schemeClr val="accent2"/>
          </a:solidFill>
          <a:ln w="76200">
            <a:solidFill>
              <a:srgbClr val="0045D0"/>
            </a:solidFill>
          </a:ln>
          <a:scene3d>
            <a:camera prst="orthographicFront"/>
            <a:lightRig rig="threePt" dir="t"/>
          </a:scene3d>
          <a:sp3d>
            <a:bevelT w="222250" h="1270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rgbClr val="FFFF00"/>
                </a:solidFill>
                <a:effectLst>
                  <a:outerShdw blurRad="50800" dist="50800" dir="5400000" sx="101000" sy="101000" algn="ctr" rotWithShape="0">
                    <a:srgbClr val="E983DD"/>
                  </a:outerShdw>
                </a:effectLst>
                <a:uLnTx/>
                <a:uFillTx/>
                <a:latin typeface="Comic Sans MS" panose="030F0702030302020204" pitchFamily="66" charset="0"/>
              </a:rPr>
              <a:t>The “</a:t>
            </a:r>
            <a:r>
              <a:rPr kumimoji="0" lang="en-CA" sz="3200" b="1" i="0" u="none" strike="noStrike" kern="1200" cap="none" spc="0" normalizeH="0" baseline="0" noProof="0" dirty="0" err="1">
                <a:ln>
                  <a:solidFill>
                    <a:srgbClr val="0000CC"/>
                  </a:solidFill>
                </a:ln>
                <a:solidFill>
                  <a:srgbClr val="FFFF00"/>
                </a:solidFill>
                <a:effectLst>
                  <a:outerShdw blurRad="50800" dist="50800" dir="5400000" sx="101000" sy="101000" algn="ctr" rotWithShape="0">
                    <a:srgbClr val="E983DD"/>
                  </a:outerShdw>
                </a:effectLst>
                <a:uLnTx/>
                <a:uFillTx/>
                <a:latin typeface="Comic Sans MS" panose="030F0702030302020204" pitchFamily="66" charset="0"/>
              </a:rPr>
              <a:t>Shemesh</a:t>
            </a:r>
            <a:r>
              <a:rPr kumimoji="0" lang="en-CA" sz="3200" b="1" i="0" u="none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rgbClr val="FFFF00"/>
                </a:solidFill>
                <a:effectLst>
                  <a:outerShdw blurRad="50800" dist="50800" dir="5400000" sx="101000" sy="101000" algn="ctr" rotWithShape="0">
                    <a:srgbClr val="E983DD"/>
                  </a:outerShdw>
                </a:effectLst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en-CA" sz="3200" b="1" i="0" u="none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rgbClr val="FFFF00"/>
                </a:solidFill>
                <a:effectLst>
                  <a:glow rad="127000">
                    <a:srgbClr val="00CCFF"/>
                  </a:glow>
                  <a:outerShdw blurRad="50800" dist="50800" dir="5400000" sx="102000" sy="102000" algn="ctr" rotWithShape="0">
                    <a:srgbClr val="CC00FF"/>
                  </a:outerShdw>
                </a:effectLst>
                <a:uLnTx/>
                <a:uFillTx/>
                <a:latin typeface="Comic Sans MS" panose="030F0702030302020204" pitchFamily="66" charset="0"/>
              </a:rPr>
              <a:t>Scurry</a:t>
            </a:r>
            <a:r>
              <a:rPr kumimoji="0" lang="en-CA" sz="3200" b="1" i="0" u="none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rgbClr val="FFFF00"/>
                </a:solidFill>
                <a:effectLst>
                  <a:outerShdw blurRad="50800" dist="50800" dir="5400000" sx="101000" sy="101000" algn="ctr" rotWithShape="0">
                    <a:srgbClr val="E983DD"/>
                  </a:outerShdw>
                </a:effectLst>
                <a:uLnTx/>
                <a:uFillTx/>
                <a:latin typeface="Comic Sans MS" panose="030F0702030302020204" pitchFamily="66" charset="0"/>
              </a:rPr>
              <a:t>!”   </a:t>
            </a:r>
            <a:r>
              <a:rPr kumimoji="0" lang="en-CA" sz="3200" b="1" i="0" u="none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ysClr val="windowText" lastClr="000000"/>
                </a:solidFill>
                <a:effectLst>
                  <a:outerShdw blurRad="50800" dist="50800" dir="5400000" sx="101000" sy="101000" algn="ctr" rotWithShape="0">
                    <a:srgbClr val="E983DD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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67B0BA-CBF8-A22F-6C96-AB1F7F6367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7217" y="1111652"/>
            <a:ext cx="1543146" cy="2117931"/>
          </a:xfrm>
          <a:prstGeom prst="rect">
            <a:avLst/>
          </a:prstGeom>
        </p:spPr>
      </p:pic>
      <p:sp>
        <p:nvSpPr>
          <p:cNvPr id="5" name="Right Brace 4">
            <a:extLst>
              <a:ext uri="{FF2B5EF4-FFF2-40B4-BE49-F238E27FC236}">
                <a16:creationId xmlns:a16="http://schemas.microsoft.com/office/drawing/2014/main" id="{9E7B127F-C43B-45EE-8264-1AA60AD43F50}"/>
              </a:ext>
            </a:extLst>
          </p:cNvPr>
          <p:cNvSpPr/>
          <p:nvPr/>
        </p:nvSpPr>
        <p:spPr>
          <a:xfrm>
            <a:off x="6926094" y="1196502"/>
            <a:ext cx="1371600" cy="1731524"/>
          </a:xfrm>
          <a:prstGeom prst="rightBrace">
            <a:avLst>
              <a:gd name="adj1" fmla="val 17158"/>
              <a:gd name="adj2" fmla="val 57557"/>
            </a:avLst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ln w="76200">
                <a:solidFill>
                  <a:srgbClr val="0000FF"/>
                </a:solidFill>
              </a:ln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05EE079-ADB5-4B45-90E0-7107A6D854CF}"/>
              </a:ext>
            </a:extLst>
          </p:cNvPr>
          <p:cNvSpPr/>
          <p:nvPr/>
        </p:nvSpPr>
        <p:spPr>
          <a:xfrm>
            <a:off x="5383728" y="1111652"/>
            <a:ext cx="1645819" cy="2117931"/>
          </a:xfrm>
          <a:prstGeom prst="rect">
            <a:avLst/>
          </a:prstGeom>
          <a:noFill/>
          <a:ln w="168275">
            <a:solidFill>
              <a:srgbClr val="CC00CC"/>
            </a:solidFill>
          </a:ln>
          <a:effectLst>
            <a:outerShdw blurRad="63500" sx="104000" sy="104000" algn="ctr" rotWithShape="0">
              <a:srgbClr val="FFFF00"/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row: Bent 7">
            <a:extLst>
              <a:ext uri="{FF2B5EF4-FFF2-40B4-BE49-F238E27FC236}">
                <a16:creationId xmlns:a16="http://schemas.microsoft.com/office/drawing/2014/main" id="{A4F31AC9-9995-47D1-B50A-4BC7594102C5}"/>
              </a:ext>
            </a:extLst>
          </p:cNvPr>
          <p:cNvSpPr/>
          <p:nvPr/>
        </p:nvSpPr>
        <p:spPr>
          <a:xfrm rot="5400000">
            <a:off x="2597327" y="-2474491"/>
            <a:ext cx="982411" cy="6177062"/>
          </a:xfrm>
          <a:prstGeom prst="bentArrow">
            <a:avLst>
              <a:gd name="adj1" fmla="val 25000"/>
              <a:gd name="adj2" fmla="val 50000"/>
              <a:gd name="adj3" fmla="val 40087"/>
              <a:gd name="adj4" fmla="val 55890"/>
            </a:avLst>
          </a:prstGeom>
          <a:solidFill>
            <a:srgbClr val="00FF99"/>
          </a:solidFill>
          <a:ln>
            <a:solidFill>
              <a:srgbClr val="CC00C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Bent 10">
            <a:extLst>
              <a:ext uri="{FF2B5EF4-FFF2-40B4-BE49-F238E27FC236}">
                <a16:creationId xmlns:a16="http://schemas.microsoft.com/office/drawing/2014/main" id="{3D9308F5-DE9A-4177-8F65-2851DD08CCC8}"/>
              </a:ext>
            </a:extLst>
          </p:cNvPr>
          <p:cNvSpPr/>
          <p:nvPr/>
        </p:nvSpPr>
        <p:spPr>
          <a:xfrm rot="5400000" flipV="1">
            <a:off x="8690125" y="-2390222"/>
            <a:ext cx="988816" cy="6014938"/>
          </a:xfrm>
          <a:prstGeom prst="bentArrow">
            <a:avLst>
              <a:gd name="adj1" fmla="val 25000"/>
              <a:gd name="adj2" fmla="val 50000"/>
              <a:gd name="adj3" fmla="val 40087"/>
              <a:gd name="adj4" fmla="val 55890"/>
            </a:avLst>
          </a:prstGeom>
          <a:solidFill>
            <a:srgbClr val="00FF99"/>
          </a:solidFill>
          <a:ln>
            <a:solidFill>
              <a:srgbClr val="CC00C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18EF9E7D-051F-428E-941E-DCF55F5740DF}"/>
              </a:ext>
            </a:extLst>
          </p:cNvPr>
          <p:cNvSpPr/>
          <p:nvPr/>
        </p:nvSpPr>
        <p:spPr>
          <a:xfrm>
            <a:off x="8297694" y="499004"/>
            <a:ext cx="3487905" cy="612648"/>
          </a:xfrm>
          <a:prstGeom prst="wedgeRectCallout">
            <a:avLst>
              <a:gd name="adj1" fmla="val -9106"/>
              <a:gd name="adj2" fmla="val 106170"/>
            </a:avLst>
          </a:prstGeom>
          <a:solidFill>
            <a:srgbClr val="808000"/>
          </a:solidFill>
          <a:scene3d>
            <a:camera prst="orthographicFront"/>
            <a:lightRig rig="threePt" dir="t"/>
          </a:scene3d>
          <a:sp3d contourW="57150">
            <a:bevelT w="120650" h="120650" prst="convex"/>
            <a:contourClr>
              <a:srgbClr val="00CC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b="1" dirty="0" err="1">
                <a:ln>
                  <a:solidFill>
                    <a:srgbClr val="0000FF"/>
                  </a:solidFill>
                </a:ln>
                <a:solidFill>
                  <a:srgbClr val="FFFF00"/>
                </a:solidFill>
              </a:rPr>
              <a:t>Shemesh</a:t>
            </a:r>
            <a:r>
              <a:rPr lang="en-CA" dirty="0"/>
              <a:t> is the </a:t>
            </a:r>
            <a:r>
              <a:rPr lang="en-CA" sz="3200" u="sng" dirty="0"/>
              <a:t>Sun</a:t>
            </a:r>
            <a:r>
              <a:rPr lang="en-CA" sz="3200" dirty="0"/>
              <a:t>!</a:t>
            </a:r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AC3B518D-9D61-4CA7-9B19-9D2A9442AEB9}"/>
              </a:ext>
            </a:extLst>
          </p:cNvPr>
          <p:cNvSpPr/>
          <p:nvPr/>
        </p:nvSpPr>
        <p:spPr>
          <a:xfrm>
            <a:off x="221273" y="1315620"/>
            <a:ext cx="4937910" cy="1653610"/>
          </a:xfrm>
          <a:prstGeom prst="wedgeRectCallout">
            <a:avLst>
              <a:gd name="adj1" fmla="val 74479"/>
              <a:gd name="adj2" fmla="val 9917"/>
            </a:avLst>
          </a:prstGeom>
          <a:solidFill>
            <a:srgbClr val="808000"/>
          </a:solidFill>
          <a:scene3d>
            <a:camera prst="orthographicFront"/>
            <a:lightRig rig="threePt" dir="t"/>
          </a:scene3d>
          <a:sp3d contourW="57150">
            <a:bevelT w="120650" h="120650" prst="convex"/>
            <a:contourClr>
              <a:srgbClr val="00CC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b="1" dirty="0">
                <a:ln>
                  <a:solidFill>
                    <a:srgbClr val="0000FF"/>
                  </a:solidFill>
                </a:ln>
                <a:solidFill>
                  <a:srgbClr val="FFFF00"/>
                </a:solidFill>
              </a:rPr>
              <a:t>Remember, in all this, that the </a:t>
            </a:r>
            <a:r>
              <a:rPr lang="en-CA" sz="3200" b="1" u="sng" dirty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</a:rPr>
              <a:t>Shin</a:t>
            </a:r>
            <a:r>
              <a:rPr lang="en-CA" sz="3200" b="1" dirty="0">
                <a:ln>
                  <a:solidFill>
                    <a:srgbClr val="0000FF"/>
                  </a:solidFill>
                </a:ln>
                <a:solidFill>
                  <a:srgbClr val="FFFF00"/>
                </a:solidFill>
              </a:rPr>
              <a:t> letter shows a </a:t>
            </a:r>
            <a:r>
              <a:rPr lang="en-CA" sz="3200" b="1" dirty="0">
                <a:ln>
                  <a:solidFill>
                    <a:srgbClr val="0000FF"/>
                  </a:solidFill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rgbClr val="00FF00"/>
                  </a:outerShdw>
                </a:effectLst>
              </a:rPr>
              <a:t>DIVISION</a:t>
            </a:r>
            <a:r>
              <a:rPr lang="en-CA" sz="3200" b="1" dirty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</a:rPr>
              <a:t> OF SOMETHING!</a:t>
            </a:r>
            <a:endParaRPr lang="en-CA" sz="3200" dirty="0">
              <a:solidFill>
                <a:srgbClr val="FF33CC"/>
              </a:solidFill>
            </a:endParaRPr>
          </a:p>
        </p:txBody>
      </p:sp>
      <p:sp>
        <p:nvSpPr>
          <p:cNvPr id="7" name="Arrow: Notched Right 6">
            <a:extLst>
              <a:ext uri="{FF2B5EF4-FFF2-40B4-BE49-F238E27FC236}">
                <a16:creationId xmlns:a16="http://schemas.microsoft.com/office/drawing/2014/main" id="{018D1F18-9F6D-45FF-BB21-76FE082E455C}"/>
              </a:ext>
            </a:extLst>
          </p:cNvPr>
          <p:cNvSpPr/>
          <p:nvPr/>
        </p:nvSpPr>
        <p:spPr>
          <a:xfrm rot="525502">
            <a:off x="3661973" y="840144"/>
            <a:ext cx="1794902" cy="575157"/>
          </a:xfrm>
          <a:prstGeom prst="notchedRightArrow">
            <a:avLst>
              <a:gd name="adj1" fmla="val 33941"/>
              <a:gd name="adj2" fmla="val 86935"/>
            </a:avLst>
          </a:prstGeom>
          <a:solidFill>
            <a:schemeClr val="accent2">
              <a:lumMod val="75000"/>
            </a:schemeClr>
          </a:solidFill>
          <a:ln w="76200">
            <a:solidFill>
              <a:srgbClr val="00FF99"/>
            </a:solidFill>
          </a:ln>
          <a:scene3d>
            <a:camera prst="orthographicFront"/>
            <a:lightRig rig="threePt" dir="t"/>
          </a:scene3d>
          <a:sp3d>
            <a:bevelT w="107950" h="1270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7BD10EC-4C8E-4B2C-86EB-11BCB6157E4B}"/>
              </a:ext>
            </a:extLst>
          </p:cNvPr>
          <p:cNvCxnSpPr/>
          <p:nvPr/>
        </p:nvCxnSpPr>
        <p:spPr>
          <a:xfrm>
            <a:off x="6526635" y="2273417"/>
            <a:ext cx="176169" cy="0"/>
          </a:xfrm>
          <a:prstGeom prst="line">
            <a:avLst/>
          </a:prstGeom>
          <a:ln w="57150">
            <a:solidFill>
              <a:srgbClr val="FF33CC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92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6" grpId="0" animBg="1"/>
      <p:bldP spid="13" grpId="0" animBg="1"/>
      <p:bldP spid="5" grpId="0" animBg="1"/>
      <p:bldP spid="8" grpId="0" animBg="1"/>
      <p:bldP spid="11" grpId="0" animBg="1"/>
      <p:bldP spid="3" grpId="0" animBg="1"/>
      <p:bldP spid="14" grpId="0" animBg="1"/>
      <p:bldP spid="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25000">
              <a:srgbClr val="C7A1E3"/>
            </a:gs>
            <a:gs pos="83000">
              <a:schemeClr val="accent2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B6E01-928E-4818-9CE2-4618DE211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2007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C2D28F-54A5-4CFF-A832-B99C2F1CE91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A605201-14E5-450C-885B-34DF799C0379}"/>
              </a:ext>
            </a:extLst>
          </p:cNvPr>
          <p:cNvSpPr/>
          <p:nvPr/>
        </p:nvSpPr>
        <p:spPr>
          <a:xfrm>
            <a:off x="561788" y="2843889"/>
            <a:ext cx="11066561" cy="3669782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CA" sz="3200" dirty="0">
                <a:ln>
                  <a:solidFill>
                    <a:srgbClr val="0000CC"/>
                  </a:solidFill>
                </a:ln>
                <a:solidFill>
                  <a:sysClr val="windowText" lastClr="000000"/>
                </a:solidFill>
              </a:rPr>
              <a:t>  Yahuah’s mercy </a:t>
            </a:r>
            <a:r>
              <a:rPr lang="en-CA" sz="3200" dirty="0" err="1">
                <a:ln>
                  <a:solidFill>
                    <a:srgbClr val="0000CC"/>
                  </a:solidFill>
                </a:ln>
                <a:solidFill>
                  <a:sysClr val="windowText" lastClr="000000"/>
                </a:solidFill>
              </a:rPr>
              <a:t>reneweth</a:t>
            </a:r>
            <a:r>
              <a:rPr lang="en-CA" sz="3200" dirty="0">
                <a:ln>
                  <a:solidFill>
                    <a:srgbClr val="0000CC"/>
                  </a:solidFill>
                </a:ln>
                <a:solidFill>
                  <a:sysClr val="windowText" lastClr="000000"/>
                </a:solidFill>
              </a:rPr>
              <a:t>   		   every </a:t>
            </a:r>
            <a:r>
              <a:rPr lang="en-CA" sz="3200" b="1" dirty="0">
                <a:ln>
                  <a:solidFill>
                    <a:srgbClr val="0000CC"/>
                  </a:solidFill>
                </a:ln>
                <a:solidFill>
                  <a:sysClr val="windowText" lastClr="000000"/>
                </a:solidFill>
                <a:effectLst>
                  <a:glow rad="127000">
                    <a:srgbClr val="00CCFF"/>
                  </a:glow>
                  <a:outerShdw blurRad="50800" dist="50800" dir="5400000" sx="102000" sy="102000" algn="ctr" rotWithShape="0">
                    <a:srgbClr val="FF33CC"/>
                  </a:outerShdw>
                </a:effectLst>
              </a:rPr>
              <a:t>DAWN !  </a:t>
            </a:r>
            <a:br>
              <a:rPr lang="en-CA" sz="3200" b="1" dirty="0">
                <a:ln>
                  <a:solidFill>
                    <a:srgbClr val="0000CC"/>
                  </a:solidFill>
                </a:ln>
                <a:solidFill>
                  <a:sysClr val="windowText" lastClr="000000"/>
                </a:solidFill>
                <a:effectLst>
                  <a:glow rad="127000">
                    <a:srgbClr val="00CCFF"/>
                  </a:glow>
                  <a:outerShdw blurRad="50800" dist="50800" dir="5400000" sx="102000" sy="102000" algn="ctr" rotWithShape="0">
                    <a:srgbClr val="FF33CC"/>
                  </a:outerShdw>
                </a:effectLst>
              </a:rPr>
            </a:br>
            <a:r>
              <a:rPr lang="en-CA" sz="3200" b="1" dirty="0">
                <a:ln>
                  <a:solidFill>
                    <a:srgbClr val="0000CC"/>
                  </a:solidFill>
                </a:ln>
                <a:solidFill>
                  <a:sysClr val="windowText" lastClr="000000"/>
                </a:solidFill>
                <a:effectLst>
                  <a:glow rad="127000">
                    <a:srgbClr val="00CCFF"/>
                  </a:glow>
                  <a:outerShdw blurRad="50800" dist="50800" dir="5400000" sx="102000" sy="102000" algn="ctr" rotWithShape="0">
                    <a:srgbClr val="FF33CC"/>
                  </a:outerShdw>
                </a:effectLst>
              </a:rPr>
              <a:t>	 365</a:t>
            </a:r>
            <a:r>
              <a:rPr lang="en-CA" sz="3200" dirty="0">
                <a:ln>
                  <a:solidFill>
                    <a:srgbClr val="0000CC"/>
                  </a:solidFill>
                </a:ln>
                <a:solidFill>
                  <a:sysClr val="windowText" lastClr="000000"/>
                </a:solidFill>
                <a:effectLst>
                  <a:glow rad="127000">
                    <a:srgbClr val="00CCFF"/>
                  </a:glow>
                  <a:outerShdw blurRad="50800" dist="50800" dir="5400000" sx="102000" sy="102000" algn="ctr" rotWithShape="0">
                    <a:srgbClr val="FF33CC"/>
                  </a:outerShdw>
                </a:effectLst>
              </a:rPr>
              <a:t>+</a:t>
            </a:r>
            <a:r>
              <a:rPr lang="en-CA" sz="3200" b="1" dirty="0">
                <a:ln>
                  <a:solidFill>
                    <a:srgbClr val="0000CC"/>
                  </a:solidFill>
                </a:ln>
                <a:solidFill>
                  <a:sysClr val="windowText" lastClr="000000"/>
                </a:solidFill>
                <a:effectLst>
                  <a:glow rad="127000">
                    <a:srgbClr val="00CCFF"/>
                  </a:glow>
                  <a:outerShdw blurRad="50800" dist="50800" dir="5400000" sx="102000" sy="102000" algn="ctr" rotWithShape="0">
                    <a:srgbClr val="FF33CC"/>
                  </a:outerShdw>
                </a:effectLst>
              </a:rPr>
              <a:t>, </a:t>
            </a:r>
            <a:r>
              <a:rPr lang="en-CA" sz="3200" u="sng" dirty="0">
                <a:ln>
                  <a:solidFill>
                    <a:srgbClr val="0000CC"/>
                  </a:solidFill>
                </a:ln>
                <a:solidFill>
                  <a:sysClr val="windowText" lastClr="000000"/>
                </a:solidFill>
              </a:rPr>
              <a:t>a dail</a:t>
            </a:r>
            <a:r>
              <a:rPr lang="en-CA" sz="3200" dirty="0">
                <a:ln>
                  <a:solidFill>
                    <a:srgbClr val="0000CC"/>
                  </a:solidFill>
                </a:ln>
                <a:solidFill>
                  <a:sysClr val="windowText" lastClr="000000"/>
                </a:solidFill>
              </a:rPr>
              <a:t>y </a:t>
            </a:r>
            <a:r>
              <a:rPr lang="en-CA" sz="3200" u="sng" dirty="0">
                <a:ln>
                  <a:solidFill>
                    <a:srgbClr val="0000CC"/>
                  </a:solidFill>
                </a:ln>
                <a:solidFill>
                  <a:sysClr val="windowText" lastClr="000000"/>
                </a:solidFill>
              </a:rPr>
              <a:t>24 hour c</a:t>
            </a:r>
            <a:r>
              <a:rPr lang="en-CA" sz="3200" dirty="0">
                <a:ln>
                  <a:solidFill>
                    <a:srgbClr val="0000CC"/>
                  </a:solidFill>
                </a:ln>
                <a:solidFill>
                  <a:sysClr val="windowText" lastClr="000000"/>
                </a:solidFill>
              </a:rPr>
              <a:t>y</a:t>
            </a:r>
            <a:r>
              <a:rPr lang="en-CA" sz="3200" u="sng" dirty="0">
                <a:ln>
                  <a:solidFill>
                    <a:srgbClr val="0000CC"/>
                  </a:solidFill>
                </a:ln>
                <a:solidFill>
                  <a:sysClr val="windowText" lastClr="000000"/>
                </a:solidFill>
              </a:rPr>
              <a:t>cle</a:t>
            </a:r>
            <a:r>
              <a:rPr lang="en-CA" sz="3200" dirty="0">
                <a:ln>
                  <a:solidFill>
                    <a:srgbClr val="0000CC"/>
                  </a:solidFill>
                </a:ln>
                <a:solidFill>
                  <a:sysClr val="windowText" lastClr="000000"/>
                </a:solidFill>
              </a:rPr>
              <a:t>, </a:t>
            </a:r>
            <a:r>
              <a:rPr lang="en-CA" sz="3200" dirty="0">
                <a:ln>
                  <a:solidFill>
                    <a:srgbClr val="0000CC"/>
                  </a:solidFill>
                </a:ln>
                <a:solidFill>
                  <a:sysClr val="windowText" lastClr="000000"/>
                </a:solidFill>
                <a:effectLst>
                  <a:glow rad="127000">
                    <a:srgbClr val="FF9966"/>
                  </a:glow>
                </a:effectLst>
              </a:rPr>
              <a:t>7 times every week!!</a:t>
            </a:r>
            <a:r>
              <a:rPr lang="en-CA" sz="3200" dirty="0">
                <a:ln>
                  <a:solidFill>
                    <a:srgbClr val="0000CC"/>
                  </a:solidFill>
                </a:ln>
                <a:solidFill>
                  <a:sysClr val="windowText" lastClr="000000"/>
                </a:solidFill>
              </a:rPr>
              <a:t> </a:t>
            </a:r>
          </a:p>
          <a:p>
            <a:pPr lvl="0" algn="ctr">
              <a:defRPr/>
            </a:pPr>
            <a:r>
              <a:rPr lang="en-CA" sz="3200" dirty="0">
                <a:ln>
                  <a:solidFill>
                    <a:srgbClr val="0000CC"/>
                  </a:solidFill>
                </a:ln>
                <a:solidFill>
                  <a:sysClr val="windowText" lastClr="000000"/>
                </a:solidFill>
              </a:rPr>
              <a:t>52 Weeks every </a:t>
            </a:r>
            <a:r>
              <a:rPr lang="en-CA" sz="3200" b="1" dirty="0">
                <a:ln>
                  <a:solidFill>
                    <a:srgbClr val="0000CC"/>
                  </a:solidFill>
                </a:ln>
                <a:solidFill>
                  <a:srgbClr val="FFFF00"/>
                </a:solidFill>
              </a:rPr>
              <a:t>SHANEH</a:t>
            </a:r>
            <a:r>
              <a:rPr lang="en-CA" sz="3200" dirty="0">
                <a:ln>
                  <a:solidFill>
                    <a:srgbClr val="0000CC"/>
                  </a:solidFill>
                </a:ln>
                <a:solidFill>
                  <a:sysClr val="windowText" lastClr="000000"/>
                </a:solidFill>
              </a:rPr>
              <a:t> (year)! </a:t>
            </a:r>
          </a:p>
          <a:p>
            <a:pPr lvl="0"/>
            <a:endParaRPr lang="en-US" dirty="0">
              <a:solidFill>
                <a:prstClr val="black"/>
              </a:solidFill>
            </a:endParaRPr>
          </a:p>
          <a:p>
            <a:pPr lvl="0"/>
            <a:r>
              <a:rPr lang="en-US" sz="2400" i="1" dirty="0">
                <a:solidFill>
                  <a:srgbClr val="002060"/>
                </a:solidFill>
              </a:rPr>
              <a:t>Lam 3:22-23  </a:t>
            </a:r>
            <a:r>
              <a:rPr lang="en-US" sz="3200" dirty="0">
                <a:solidFill>
                  <a:prstClr val="black"/>
                </a:solidFill>
              </a:rPr>
              <a:t>It is of [</a:t>
            </a:r>
            <a:r>
              <a:rPr lang="en-US" sz="3200" b="1" dirty="0">
                <a:ln>
                  <a:solidFill>
                    <a:srgbClr val="0000FF"/>
                  </a:solidFill>
                </a:ln>
                <a:solidFill>
                  <a:srgbClr val="00CCFF"/>
                </a:solidFill>
              </a:rPr>
              <a:t>Yahuah’s</a:t>
            </a:r>
            <a:r>
              <a:rPr lang="en-US" sz="3200" dirty="0">
                <a:solidFill>
                  <a:prstClr val="black"/>
                </a:solidFill>
              </a:rPr>
              <a:t>] </a:t>
            </a:r>
            <a:r>
              <a:rPr lang="en-US" sz="3200" b="1" dirty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  <a:effectLst>
                  <a:glow rad="127000">
                    <a:srgbClr val="FFFF00"/>
                  </a:glow>
                </a:effectLst>
              </a:rPr>
              <a:t>mercies</a:t>
            </a:r>
            <a:r>
              <a:rPr lang="en-US" sz="3200" dirty="0">
                <a:solidFill>
                  <a:prstClr val="black"/>
                </a:solidFill>
              </a:rPr>
              <a:t> that we are not 			        consumed, because his compassions fail not.</a:t>
            </a:r>
          </a:p>
          <a:p>
            <a:pPr lvl="0"/>
            <a:r>
              <a:rPr lang="en-US" sz="3200" dirty="0">
                <a:solidFill>
                  <a:prstClr val="black"/>
                </a:solidFill>
              </a:rPr>
              <a:t> 	 </a:t>
            </a:r>
            <a:r>
              <a:rPr lang="en-US" sz="3200" b="1" i="1" u="sng" dirty="0">
                <a:ln>
                  <a:solidFill>
                    <a:srgbClr val="0000FF"/>
                  </a:solidFill>
                </a:ln>
                <a:solidFill>
                  <a:srgbClr val="CC00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The</a:t>
            </a:r>
            <a:r>
              <a:rPr lang="en-US" sz="3200" b="1" i="1" dirty="0">
                <a:ln>
                  <a:solidFill>
                    <a:srgbClr val="0000FF"/>
                  </a:solidFill>
                </a:ln>
                <a:solidFill>
                  <a:srgbClr val="CC00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y </a:t>
            </a:r>
            <a:r>
              <a:rPr lang="en-US" sz="3200" b="1" i="1" u="sng" dirty="0">
                <a:ln>
                  <a:solidFill>
                    <a:srgbClr val="0000FF"/>
                  </a:solidFill>
                </a:ln>
                <a:solidFill>
                  <a:srgbClr val="CC00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are new</a:t>
            </a:r>
            <a:r>
              <a:rPr lang="en-US" sz="3200" b="1" i="1" dirty="0">
                <a:ln>
                  <a:solidFill>
                    <a:srgbClr val="0000FF"/>
                  </a:solidFill>
                </a:ln>
                <a:solidFill>
                  <a:srgbClr val="CC00FF"/>
                </a:solidFill>
              </a:rPr>
              <a:t> </a:t>
            </a:r>
            <a:r>
              <a:rPr lang="en-US" sz="3200" b="1" u="sng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effectLst>
                  <a:glow rad="127000">
                    <a:srgbClr val="FF9966"/>
                  </a:glow>
                </a:effectLst>
              </a:rPr>
              <a:t>ever</a:t>
            </a:r>
            <a:r>
              <a:rPr lang="en-US" sz="3200" b="1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effectLst>
                  <a:glow rad="127000">
                    <a:srgbClr val="FF9966"/>
                  </a:glow>
                </a:effectLst>
              </a:rPr>
              <a:t>y </a:t>
            </a:r>
            <a:r>
              <a:rPr lang="en-US" sz="3200" b="1" u="sng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effectLst>
                  <a:glow rad="127000">
                    <a:srgbClr val="FF9966"/>
                  </a:glow>
                </a:effectLst>
              </a:rPr>
              <a:t>mornin</a:t>
            </a:r>
            <a:r>
              <a:rPr lang="en-US" sz="3200" b="1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effectLst>
                  <a:glow rad="127000">
                    <a:srgbClr val="FF9966"/>
                  </a:glow>
                </a:effectLst>
              </a:rPr>
              <a:t>g:</a:t>
            </a:r>
            <a:r>
              <a:rPr lang="en-US" sz="3200" dirty="0">
                <a:solidFill>
                  <a:prstClr val="black"/>
                </a:solidFill>
              </a:rPr>
              <a:t> great is thy faithfulness.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05EE079-ADB5-4B45-90E0-7107A6D854CF}"/>
              </a:ext>
            </a:extLst>
          </p:cNvPr>
          <p:cNvSpPr/>
          <p:nvPr/>
        </p:nvSpPr>
        <p:spPr>
          <a:xfrm>
            <a:off x="5383728" y="1111652"/>
            <a:ext cx="1645819" cy="2117931"/>
          </a:xfrm>
          <a:prstGeom prst="rect">
            <a:avLst/>
          </a:prstGeom>
          <a:noFill/>
          <a:ln w="168275">
            <a:solidFill>
              <a:srgbClr val="CC00CC"/>
            </a:solidFill>
          </a:ln>
          <a:effectLst>
            <a:outerShdw blurRad="63500" sx="104000" sy="104000" algn="ctr" rotWithShape="0">
              <a:srgbClr val="FFFF00"/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9F5DA2-D1FD-41E4-B920-E4A0DB562125}"/>
              </a:ext>
            </a:extLst>
          </p:cNvPr>
          <p:cNvSpPr/>
          <p:nvPr/>
        </p:nvSpPr>
        <p:spPr>
          <a:xfrm>
            <a:off x="1758927" y="869511"/>
            <a:ext cx="1996579" cy="914400"/>
          </a:xfrm>
          <a:prstGeom prst="rect">
            <a:avLst/>
          </a:prstGeom>
          <a:solidFill>
            <a:schemeClr val="accent2"/>
          </a:solidFill>
          <a:ln w="76200">
            <a:solidFill>
              <a:srgbClr val="0045D0"/>
            </a:solidFill>
          </a:ln>
          <a:scene3d>
            <a:camera prst="orthographicFront"/>
            <a:lightRig rig="threePt" dir="t"/>
          </a:scene3d>
          <a:sp3d>
            <a:bevelT w="222250" h="1270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ysClr val="windowText" lastClr="000000"/>
                </a:solidFill>
                <a:effectLst>
                  <a:outerShdw blurRad="50800" dist="50800" dir="5400000" sx="101000" sy="101000" algn="ctr" rotWithShape="0">
                    <a:srgbClr val="E983DD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Hurries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row: Bent 7">
            <a:extLst>
              <a:ext uri="{FF2B5EF4-FFF2-40B4-BE49-F238E27FC236}">
                <a16:creationId xmlns:a16="http://schemas.microsoft.com/office/drawing/2014/main" id="{A4F31AC9-9995-47D1-B50A-4BC7594102C5}"/>
              </a:ext>
            </a:extLst>
          </p:cNvPr>
          <p:cNvSpPr/>
          <p:nvPr/>
        </p:nvSpPr>
        <p:spPr>
          <a:xfrm rot="5400000">
            <a:off x="2597327" y="-2474491"/>
            <a:ext cx="982411" cy="6177062"/>
          </a:xfrm>
          <a:prstGeom prst="bentArrow">
            <a:avLst>
              <a:gd name="adj1" fmla="val 25000"/>
              <a:gd name="adj2" fmla="val 50000"/>
              <a:gd name="adj3" fmla="val 40087"/>
              <a:gd name="adj4" fmla="val 55890"/>
            </a:avLst>
          </a:prstGeom>
          <a:solidFill>
            <a:srgbClr val="00FF99"/>
          </a:solidFill>
          <a:ln>
            <a:solidFill>
              <a:srgbClr val="CC00C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Bent 10">
            <a:extLst>
              <a:ext uri="{FF2B5EF4-FFF2-40B4-BE49-F238E27FC236}">
                <a16:creationId xmlns:a16="http://schemas.microsoft.com/office/drawing/2014/main" id="{3D9308F5-DE9A-4177-8F65-2851DD08CCC8}"/>
              </a:ext>
            </a:extLst>
          </p:cNvPr>
          <p:cNvSpPr/>
          <p:nvPr/>
        </p:nvSpPr>
        <p:spPr>
          <a:xfrm rot="5400000" flipV="1">
            <a:off x="8690125" y="-2390222"/>
            <a:ext cx="988816" cy="6014938"/>
          </a:xfrm>
          <a:prstGeom prst="bentArrow">
            <a:avLst>
              <a:gd name="adj1" fmla="val 25000"/>
              <a:gd name="adj2" fmla="val 50000"/>
              <a:gd name="adj3" fmla="val 40087"/>
              <a:gd name="adj4" fmla="val 55890"/>
            </a:avLst>
          </a:prstGeom>
          <a:solidFill>
            <a:srgbClr val="00FF99"/>
          </a:solidFill>
          <a:ln>
            <a:solidFill>
              <a:srgbClr val="CC00C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5908F49-DFB6-47EB-A6AD-9FFF47604C17}"/>
              </a:ext>
            </a:extLst>
          </p:cNvPr>
          <p:cNvSpPr/>
          <p:nvPr/>
        </p:nvSpPr>
        <p:spPr>
          <a:xfrm>
            <a:off x="8010286" y="1111653"/>
            <a:ext cx="3628339" cy="1647388"/>
          </a:xfrm>
          <a:prstGeom prst="rect">
            <a:avLst/>
          </a:prstGeom>
          <a:solidFill>
            <a:schemeClr val="accent2"/>
          </a:solidFill>
          <a:ln w="76200">
            <a:solidFill>
              <a:srgbClr val="0045D0"/>
            </a:solidFill>
          </a:ln>
          <a:scene3d>
            <a:camera prst="orthographicFront"/>
            <a:lightRig rig="threePt" dir="t"/>
          </a:scene3d>
          <a:sp3d>
            <a:bevelT w="222250" h="1270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CA" sz="3200" b="1" i="0" u="none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rgbClr val="FFFF00"/>
                </a:solidFill>
                <a:effectLst>
                  <a:outerShdw blurRad="50800" dist="50800" dir="5400000" sx="101000" sy="101000" algn="ctr" rotWithShape="0">
                    <a:srgbClr val="E983DD"/>
                  </a:outerShdw>
                </a:effectLst>
                <a:uLnTx/>
                <a:uFillTx/>
                <a:latin typeface="Comic Sans MS" panose="030F0702030302020204" pitchFamily="66" charset="0"/>
              </a:rPr>
              <a:t>The “</a:t>
            </a:r>
            <a:r>
              <a:rPr kumimoji="0" lang="en-CA" sz="3200" b="1" i="0" u="none" strike="noStrike" kern="1200" cap="none" spc="0" normalizeH="0" baseline="0" noProof="0" dirty="0" err="1">
                <a:ln>
                  <a:solidFill>
                    <a:srgbClr val="0000CC"/>
                  </a:solidFill>
                </a:ln>
                <a:solidFill>
                  <a:srgbClr val="FFFF00"/>
                </a:solidFill>
                <a:effectLst>
                  <a:outerShdw blurRad="50800" dist="50800" dir="5400000" sx="101000" sy="101000" algn="ctr" rotWithShape="0">
                    <a:srgbClr val="E983DD"/>
                  </a:outerShdw>
                </a:effectLst>
                <a:uLnTx/>
                <a:uFillTx/>
                <a:latin typeface="Comic Sans MS" panose="030F0702030302020204" pitchFamily="66" charset="0"/>
              </a:rPr>
              <a:t>Shemesh</a:t>
            </a:r>
            <a:r>
              <a:rPr kumimoji="0" lang="en-CA" sz="3200" b="1" i="0" u="none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rgbClr val="FFFF00"/>
                </a:solidFill>
                <a:effectLst>
                  <a:outerShdw blurRad="50800" dist="50800" dir="5400000" sx="101000" sy="101000" algn="ctr" rotWithShape="0">
                    <a:srgbClr val="E983DD"/>
                  </a:outerShdw>
                </a:effectLst>
                <a:uLnTx/>
                <a:uFillTx/>
                <a:latin typeface="Comic Sans MS" panose="030F0702030302020204" pitchFamily="66" charset="0"/>
              </a:rPr>
              <a:t> </a:t>
            </a:r>
            <a:r>
              <a:rPr lang="en-CA" sz="3200" b="1" dirty="0">
                <a:ln>
                  <a:solidFill>
                    <a:srgbClr val="0000CC"/>
                  </a:solidFill>
                </a:ln>
                <a:solidFill>
                  <a:srgbClr val="FFFF00"/>
                </a:solidFill>
                <a:effectLst>
                  <a:glow rad="127000">
                    <a:srgbClr val="00CCFF"/>
                  </a:glow>
                  <a:outerShdw blurRad="50800" dist="50800" dir="5400000" sx="102000" sy="102000" algn="ctr" rotWithShape="0">
                    <a:srgbClr val="CC00FF"/>
                  </a:outerShdw>
                </a:effectLst>
                <a:latin typeface="Comic Sans MS" panose="030F0702030302020204" pitchFamily="66" charset="0"/>
              </a:rPr>
              <a:t>Scurry</a:t>
            </a:r>
            <a:r>
              <a:rPr kumimoji="0" lang="en-CA" sz="3200" b="1" i="0" u="none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rgbClr val="FFFF00"/>
                </a:solidFill>
                <a:effectLst>
                  <a:outerShdw blurRad="50800" dist="50800" dir="5400000" sx="101000" sy="101000" algn="ctr" rotWithShape="0">
                    <a:srgbClr val="E983DD"/>
                  </a:outerShdw>
                </a:effectLst>
                <a:uLnTx/>
                <a:uFillTx/>
                <a:latin typeface="Comic Sans MS" panose="030F0702030302020204" pitchFamily="66" charset="0"/>
              </a:rPr>
              <a:t>!”   </a:t>
            </a:r>
            <a:r>
              <a:rPr kumimoji="0" lang="en-CA" sz="3200" b="1" i="0" u="none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ysClr val="windowText" lastClr="000000"/>
                </a:solidFill>
                <a:effectLst>
                  <a:outerShdw blurRad="50800" dist="50800" dir="5400000" sx="101000" sy="101000" algn="ctr" rotWithShape="0">
                    <a:srgbClr val="E983DD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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67B0BA-CBF8-A22F-6C96-AB1F7F63672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6945" y="1111652"/>
            <a:ext cx="1543146" cy="2117931"/>
          </a:xfrm>
          <a:prstGeom prst="rect">
            <a:avLst/>
          </a:prstGeom>
        </p:spPr>
      </p:pic>
      <p:sp>
        <p:nvSpPr>
          <p:cNvPr id="7" name="Arrow: Notched Right 6">
            <a:extLst>
              <a:ext uri="{FF2B5EF4-FFF2-40B4-BE49-F238E27FC236}">
                <a16:creationId xmlns:a16="http://schemas.microsoft.com/office/drawing/2014/main" id="{018D1F18-9F6D-45FF-BB21-76FE082E455C}"/>
              </a:ext>
            </a:extLst>
          </p:cNvPr>
          <p:cNvSpPr/>
          <p:nvPr/>
        </p:nvSpPr>
        <p:spPr>
          <a:xfrm>
            <a:off x="3644380" y="1105246"/>
            <a:ext cx="1794902" cy="575157"/>
          </a:xfrm>
          <a:prstGeom prst="notchedRightArrow">
            <a:avLst>
              <a:gd name="adj1" fmla="val 33941"/>
              <a:gd name="adj2" fmla="val 86935"/>
            </a:avLst>
          </a:prstGeom>
          <a:solidFill>
            <a:schemeClr val="accent2">
              <a:lumMod val="75000"/>
            </a:schemeClr>
          </a:solidFill>
          <a:ln w="76200">
            <a:solidFill>
              <a:srgbClr val="00FF99"/>
            </a:solidFill>
          </a:ln>
          <a:scene3d>
            <a:camera prst="orthographicFront"/>
            <a:lightRig rig="threePt" dir="t"/>
          </a:scene3d>
          <a:sp3d>
            <a:bevelT w="107950" h="1270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9E7B127F-C43B-45EE-8264-1AA60AD43F50}"/>
              </a:ext>
            </a:extLst>
          </p:cNvPr>
          <p:cNvSpPr/>
          <p:nvPr/>
        </p:nvSpPr>
        <p:spPr>
          <a:xfrm>
            <a:off x="6926094" y="1196502"/>
            <a:ext cx="1371600" cy="1731524"/>
          </a:xfrm>
          <a:prstGeom prst="rightBrace">
            <a:avLst>
              <a:gd name="adj1" fmla="val 17158"/>
              <a:gd name="adj2" fmla="val 57557"/>
            </a:avLst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>
              <a:ln w="76200">
                <a:solidFill>
                  <a:srgbClr val="0000FF"/>
                </a:solidFill>
              </a:ln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4AD57C3-7248-453A-8E0D-45B882A10D7E}"/>
              </a:ext>
            </a:extLst>
          </p:cNvPr>
          <p:cNvSpPr/>
          <p:nvPr/>
        </p:nvSpPr>
        <p:spPr>
          <a:xfrm>
            <a:off x="221273" y="1935347"/>
            <a:ext cx="4871132" cy="707119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</a:t>
            </a:r>
            <a:r>
              <a:rPr kumimoji="0" lang="en-CA" sz="2800" b="1" i="0" u="none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“lesser” </a:t>
            </a:r>
            <a:r>
              <a:rPr kumimoji="0" lang="en-CA" sz="2800" b="0" i="0" u="none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ysClr val="windowText" lastClr="000000"/>
                </a:solidFill>
                <a:effectLst>
                  <a:glow rad="127000">
                    <a:srgbClr val="FFFF00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24 hour </a:t>
            </a:r>
            <a:r>
              <a:rPr kumimoji="0" lang="en-CA" sz="2800" b="0" i="0" u="sng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SCURRY</a:t>
            </a:r>
            <a:r>
              <a:rPr kumimoji="0" lang="en-CA" sz="2800" b="0" i="0" u="none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88A2D4F-B010-48FF-B11E-501BFDF01C6B}"/>
              </a:ext>
            </a:extLst>
          </p:cNvPr>
          <p:cNvGrpSpPr/>
          <p:nvPr/>
        </p:nvGrpSpPr>
        <p:grpSpPr>
          <a:xfrm>
            <a:off x="9700373" y="2894333"/>
            <a:ext cx="2209801" cy="1512094"/>
            <a:chOff x="9700373" y="2894333"/>
            <a:chExt cx="2209801" cy="1512094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2950888-5283-4887-9720-ADEADA9E701A}"/>
                </a:ext>
              </a:extLst>
            </p:cNvPr>
            <p:cNvSpPr/>
            <p:nvPr/>
          </p:nvSpPr>
          <p:spPr>
            <a:xfrm>
              <a:off x="11028783" y="3134244"/>
              <a:ext cx="457200" cy="483378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4" name="Picture 3" descr="C:\Users\Rae\Desktop\Picture3.png">
              <a:extLst>
                <a:ext uri="{FF2B5EF4-FFF2-40B4-BE49-F238E27FC236}">
                  <a16:creationId xmlns:a16="http://schemas.microsoft.com/office/drawing/2014/main" id="{1FDE605D-B1B6-4649-965B-F69C89704B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700373" y="2894333"/>
              <a:ext cx="2209801" cy="1512094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9827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8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2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B6E01-928E-4818-9CE2-4618DE211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2007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C2D28F-54A5-4CFF-A832-B99C2F1CE91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F604BF-72C7-469B-953A-B1CFD419DFFE}"/>
              </a:ext>
            </a:extLst>
          </p:cNvPr>
          <p:cNvSpPr/>
          <p:nvPr/>
        </p:nvSpPr>
        <p:spPr>
          <a:xfrm>
            <a:off x="803092" y="416067"/>
            <a:ext cx="10372439" cy="3636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CA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CC00CC"/>
                </a:solidFill>
                <a:effectLst>
                  <a:glow rad="127000">
                    <a:srgbClr val="FFFF00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CA" sz="32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CC00CC"/>
              </a:solidFill>
              <a:effectLst>
                <a:glow rad="127000">
                  <a:srgbClr val="FFFF00"/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32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CC00CC"/>
              </a:solidFill>
              <a:effectLst>
                <a:glow rad="127000">
                  <a:srgbClr val="FFFF00"/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AE5937A7-4BFD-4900-88CF-A6AA82FAA717}"/>
              </a:ext>
            </a:extLst>
          </p:cNvPr>
          <p:cNvSpPr/>
          <p:nvPr/>
        </p:nvSpPr>
        <p:spPr>
          <a:xfrm>
            <a:off x="7289200" y="1300784"/>
            <a:ext cx="4557142" cy="5373277"/>
          </a:xfrm>
          <a:prstGeom prst="wedgeRoundRectCallout">
            <a:avLst>
              <a:gd name="adj1" fmla="val -92718"/>
              <a:gd name="adj2" fmla="val -38891"/>
              <a:gd name="adj3" fmla="val 16667"/>
            </a:avLst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419100" h="2222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study </a:t>
            </a:r>
            <a:br>
              <a:rPr kumimoji="0" lang="en-CA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may be at an intermediate level for many.</a:t>
            </a:r>
            <a:br>
              <a:rPr kumimoji="0" lang="en-CA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Glean as much as you can!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F4BEB9-970F-9F00-1BE7-23D48EF59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64" b="100000" l="1144" r="937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44623" y="979830"/>
            <a:ext cx="7933823" cy="60151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7" name="Plaque 6">
            <a:extLst>
              <a:ext uri="{FF2B5EF4-FFF2-40B4-BE49-F238E27FC236}">
                <a16:creationId xmlns:a16="http://schemas.microsoft.com/office/drawing/2014/main" id="{791D67AA-2588-AEBE-4B55-D20A105FF968}"/>
              </a:ext>
            </a:extLst>
          </p:cNvPr>
          <p:cNvSpPr/>
          <p:nvPr/>
        </p:nvSpPr>
        <p:spPr>
          <a:xfrm>
            <a:off x="2558147" y="239485"/>
            <a:ext cx="6595681" cy="740344"/>
          </a:xfrm>
          <a:prstGeom prst="plaque">
            <a:avLst/>
          </a:prstGeom>
          <a:solidFill>
            <a:schemeClr val="bg2">
              <a:lumMod val="90000"/>
            </a:schemeClr>
          </a:solidFill>
          <a:ln w="76200">
            <a:solidFill>
              <a:srgbClr val="998F3A"/>
            </a:solidFill>
          </a:ln>
          <a:scene3d>
            <a:camera prst="orthographicFront"/>
            <a:lightRig rig="threePt" dir="t"/>
          </a:scene3d>
          <a:sp3d>
            <a:bevelT w="222250" h="1270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>
                <a:ln w="28575">
                  <a:solidFill>
                    <a:srgbClr val="0000CC"/>
                  </a:solidFill>
                </a:ln>
                <a:solidFill>
                  <a:srgbClr val="FFFF00"/>
                </a:solidFill>
                <a:effectLst>
                  <a:outerShdw blurRad="50800" dist="50800" dir="5400000" sx="101000" sy="101000" algn="ctr" rotWithShape="0">
                    <a:srgbClr val="E983DD"/>
                  </a:outerShdw>
                </a:effectLst>
                <a:uLnTx/>
                <a:uFillTx/>
                <a:latin typeface="Snap ITC" panose="04040A07060A02020202" pitchFamily="82" charset="0"/>
                <a:ea typeface="+mn-ea"/>
                <a:cs typeface="+mn-cs"/>
              </a:rPr>
              <a:t>As we begin - </a:t>
            </a:r>
            <a:r>
              <a:rPr lang="en-CA" sz="3200" b="1" dirty="0">
                <a:ln w="28575">
                  <a:solidFill>
                    <a:srgbClr val="0000CC"/>
                  </a:solidFill>
                </a:ln>
                <a:solidFill>
                  <a:srgbClr val="00FFFF"/>
                </a:solidFill>
                <a:effectLst>
                  <a:outerShdw blurRad="50800" dist="50800" dir="5400000" sx="101000" sy="101000" algn="ctr" rotWithShape="0">
                    <a:srgbClr val="E983DD"/>
                  </a:outerShdw>
                </a:effectLst>
                <a:latin typeface="Snap ITC" panose="04040A07060A02020202" pitchFamily="82" charset="0"/>
              </a:rPr>
              <a:t>please note:</a:t>
            </a:r>
            <a:endParaRPr kumimoji="0" lang="en-CA" sz="1800" b="0" i="0" u="none" strike="noStrike" kern="1200" cap="none" spc="0" normalizeH="0" baseline="0" noProof="0" dirty="0">
              <a:ln w="28575">
                <a:solidFill>
                  <a:prstClr val="black"/>
                </a:solidFill>
              </a:ln>
              <a:solidFill>
                <a:srgbClr val="FF0000"/>
              </a:solidFill>
              <a:effectLst/>
              <a:uLnTx/>
              <a:uFillTx/>
              <a:latin typeface="Snap ITC" panose="04040A07060A02020202" pitchFamily="82" charset="0"/>
              <a:ea typeface="+mn-ea"/>
              <a:cs typeface="+mn-cs"/>
            </a:endParaRPr>
          </a:p>
        </p:txBody>
      </p:sp>
      <p:sp>
        <p:nvSpPr>
          <p:cNvPr id="2" name="Plaque 1">
            <a:extLst>
              <a:ext uri="{FF2B5EF4-FFF2-40B4-BE49-F238E27FC236}">
                <a16:creationId xmlns:a16="http://schemas.microsoft.com/office/drawing/2014/main" id="{D7CA0CF6-3CDB-7388-4119-CCDA415F58DF}"/>
              </a:ext>
            </a:extLst>
          </p:cNvPr>
          <p:cNvSpPr/>
          <p:nvPr/>
        </p:nvSpPr>
        <p:spPr>
          <a:xfrm>
            <a:off x="2405743" y="2876906"/>
            <a:ext cx="2090057" cy="3001263"/>
          </a:xfrm>
          <a:prstGeom prst="plaque">
            <a:avLst/>
          </a:prstGeom>
          <a:solidFill>
            <a:schemeClr val="bg2">
              <a:lumMod val="90000"/>
              <a:alpha val="50000"/>
            </a:schemeClr>
          </a:solidFill>
          <a:ln w="76200">
            <a:solidFill>
              <a:srgbClr val="998F3A"/>
            </a:solidFill>
          </a:ln>
          <a:scene3d>
            <a:camera prst="orthographicFront"/>
            <a:lightRig rig="threePt" dir="t"/>
          </a:scene3d>
          <a:sp3d>
            <a:bevelT w="222250" h="1270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3200" b="1" dirty="0">
                <a:ln w="28575">
                  <a:solidFill>
                    <a:srgbClr val="0000CC"/>
                  </a:solidFill>
                </a:ln>
                <a:solidFill>
                  <a:srgbClr val="00FFFF"/>
                </a:solidFill>
                <a:effectLst>
                  <a:outerShdw blurRad="50800" dist="50800" dir="5400000" sx="101000" sy="101000" algn="ctr" rotWithShape="0">
                    <a:srgbClr val="E983DD"/>
                  </a:outerShdw>
                </a:effectLst>
                <a:latin typeface="Snap ITC" panose="04040A07060A02020202" pitchFamily="82" charset="0"/>
              </a:rPr>
              <a:t>It will be worth it!</a:t>
            </a:r>
            <a:endParaRPr kumimoji="0" lang="en-CA" sz="1800" b="0" i="0" u="none" strike="noStrike" kern="1200" cap="none" spc="0" normalizeH="0" baseline="0" noProof="0" dirty="0">
              <a:ln w="28575">
                <a:solidFill>
                  <a:prstClr val="black"/>
                </a:solidFill>
              </a:ln>
              <a:solidFill>
                <a:srgbClr val="FF0000"/>
              </a:solidFill>
              <a:effectLst/>
              <a:uLnTx/>
              <a:uFillTx/>
              <a:latin typeface="Snap ITC" panose="04040A07060A02020202" pitchFamily="8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671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>
                <a:alpha val="27000"/>
              </a:srgbClr>
            </a:gs>
            <a:gs pos="44000">
              <a:srgbClr val="7030A0"/>
            </a:gs>
            <a:gs pos="69000">
              <a:schemeClr val="accent2">
                <a:lumMod val="40000"/>
                <a:lumOff val="60000"/>
              </a:schemeClr>
            </a:gs>
            <a:gs pos="9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B6E01-928E-4818-9CE2-4618DE211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60396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C2D28F-54A5-4CFF-A832-B99C2F1CE91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A605201-14E5-450C-885B-34DF799C0379}"/>
              </a:ext>
            </a:extLst>
          </p:cNvPr>
          <p:cNvSpPr/>
          <p:nvPr/>
        </p:nvSpPr>
        <p:spPr>
          <a:xfrm>
            <a:off x="302884" y="2259583"/>
            <a:ext cx="11586231" cy="4463970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Why is it recorded the sun is under such an </a:t>
            </a:r>
            <a:r>
              <a:rPr kumimoji="0" lang="en-CA" sz="3200" b="0" i="0" u="none" strike="noStrike" kern="1200" cap="none" spc="0" normalizeH="0" baseline="0" noProof="0" dirty="0">
                <a:ln w="28575">
                  <a:solidFill>
                    <a:prstClr val="black"/>
                  </a:solidFill>
                </a:ln>
                <a:solidFill>
                  <a:srgbClr val="CC00CC"/>
                </a:solidFill>
                <a:effectLst/>
                <a:uLnTx/>
                <a:uFillTx/>
                <a:latin typeface="Snap ITC" panose="04040A07060A02020202" pitchFamily="82" charset="0"/>
                <a:ea typeface="+mn-ea"/>
                <a:cs typeface="+mn-cs"/>
              </a:rPr>
              <a:t>EMPHASIZED</a:t>
            </a:r>
            <a:r>
              <a:rPr kumimoji="0" lang="en-CA" sz="3200" b="0" i="0" u="none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CA" sz="3200" b="1" i="0" u="none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ysClr val="windowText" lastClr="00000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purposed</a:t>
            </a:r>
            <a:r>
              <a:rPr kumimoji="0" lang="en-CA" sz="3200" b="0" i="0" u="none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commission to the extremity of </a:t>
            </a:r>
            <a:r>
              <a:rPr kumimoji="0" lang="en-CA" sz="3200" b="1" i="0" u="none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Snap ITC" panose="04040A07060A02020202" pitchFamily="82" charset="0"/>
                <a:ea typeface="+mn-ea"/>
                <a:cs typeface="+mn-cs"/>
              </a:rPr>
              <a:t>GASPING,</a:t>
            </a:r>
            <a:r>
              <a:rPr kumimoji="0" lang="en-CA" sz="3200" b="0" i="0" u="none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br>
              <a:rPr kumimoji="0" lang="en-CA" sz="3200" b="0" i="0" u="none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3200" b="0" i="0" u="none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 if for  </a:t>
            </a:r>
            <a:r>
              <a:rPr lang="en-CA" sz="3200" dirty="0">
                <a:ln>
                  <a:solidFill>
                    <a:srgbClr val="0000CC"/>
                  </a:solidFill>
                </a:ln>
                <a:solidFill>
                  <a:srgbClr val="00FF99"/>
                </a:solidFill>
                <a:effectLst>
                  <a:glow rad="127000">
                    <a:srgbClr val="FFFF00"/>
                  </a:glow>
                  <a:outerShdw blurRad="50800" dist="50800" dir="5400000" sx="102000" sy="102000" algn="ctr" rotWithShape="0">
                    <a:srgbClr val="CC00CC"/>
                  </a:outerShdw>
                </a:effectLst>
                <a:latin typeface="Snap ITC" panose="04040A07060A02020202" pitchFamily="82" charset="0"/>
              </a:rPr>
              <a:t>- LIFE </a:t>
            </a:r>
            <a:r>
              <a:rPr kumimoji="0" lang="en-CA" sz="3200" b="0" i="0" u="none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rgbClr val="00FF99"/>
                </a:solidFill>
                <a:effectLst>
                  <a:glow rad="127000">
                    <a:srgbClr val="FFFF00"/>
                  </a:glow>
                  <a:outerShdw blurRad="50800" dist="50800" dir="5400000" sx="102000" sy="102000" algn="ctr" rotWithShape="0">
                    <a:srgbClr val="CC00CC"/>
                  </a:outerShdw>
                </a:effectLst>
                <a:uLnTx/>
                <a:uFillTx/>
                <a:latin typeface="Snap ITC" panose="04040A07060A02020202" pitchFamily="82" charset="0"/>
                <a:ea typeface="+mn-ea"/>
                <a:cs typeface="+mn-cs"/>
              </a:rPr>
              <a:t>- </a:t>
            </a:r>
            <a:r>
              <a:rPr kumimoji="0" lang="en-CA" sz="3200" b="0" i="0" u="none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itself?</a:t>
            </a:r>
            <a:br>
              <a:rPr kumimoji="0" lang="en-CA" sz="3200" b="0" i="0" u="none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3200" b="0" i="0" u="none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if it were for </a:t>
            </a:r>
            <a:r>
              <a:rPr kumimoji="0" lang="en-CA" sz="3200" b="1" i="0" u="none" strike="noStrike" kern="1200" cap="none" spc="0" normalizeH="0" baseline="0" noProof="0" dirty="0">
                <a:ln w="12700">
                  <a:solidFill>
                    <a:srgbClr val="0000FF"/>
                  </a:solidFill>
                </a:ln>
                <a:solidFill>
                  <a:srgbClr val="FF9966"/>
                </a:solidFill>
                <a:effectLst/>
                <a:uLnTx/>
                <a:uFillTx/>
                <a:latin typeface="Algerian" panose="04020705040A02060702" pitchFamily="82" charset="0"/>
              </a:rPr>
              <a:t>LIFE,</a:t>
            </a:r>
            <a:r>
              <a:rPr kumimoji="0" lang="en-CA" sz="3200" b="1" i="0" u="none" strike="noStrike" kern="1200" cap="none" spc="0" normalizeH="0" baseline="0" noProof="0" dirty="0">
                <a:ln w="12700">
                  <a:solidFill>
                    <a:srgbClr val="0000CC"/>
                  </a:solidFill>
                </a:ln>
                <a:solidFill>
                  <a:srgbClr val="FF9966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CA" sz="3200" b="0" i="0" u="none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life would it support?</a:t>
            </a:r>
            <a:br>
              <a:rPr kumimoji="0" lang="en-CA" sz="3200" b="0" i="0" u="none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CA" sz="3200" b="0" i="0" u="none" strike="noStrike" kern="1200" cap="none" spc="0" normalizeH="0" baseline="0" noProof="0" dirty="0">
              <a:ln>
                <a:solidFill>
                  <a:srgbClr val="0000CC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</a:t>
            </a:r>
            <a:r>
              <a:rPr kumimoji="0" lang="en-CA" sz="3200" b="0" i="0" u="none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CA" sz="3200" b="0" i="0" u="sng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DETAILED HEBRAICALLY</a:t>
            </a:r>
            <a:r>
              <a:rPr kumimoji="0" lang="en-CA" sz="3200" b="0" i="0" u="none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about the </a:t>
            </a:r>
            <a:r>
              <a:rPr kumimoji="0" lang="en-CA" sz="3200" b="0" i="0" u="none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ysClr val="windowText" lastClr="000000"/>
                </a:solidFill>
                <a:effectLst>
                  <a:glow rad="127000">
                    <a:srgbClr val="00CCFF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“place where it arose” </a:t>
            </a:r>
            <a:br>
              <a:rPr kumimoji="0" lang="en-CA" sz="3200" b="0" i="0" u="none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ysClr val="windowText" lastClr="000000"/>
                </a:solidFill>
                <a:effectLst>
                  <a:glow rad="127000">
                    <a:srgbClr val="00CCFF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3200" b="0" i="0" u="none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that its commission could be considered important </a:t>
            </a:r>
            <a:br>
              <a:rPr kumimoji="0" lang="en-CA" sz="3200" b="0" i="0" u="none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3200" b="0" i="0" u="none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CA" sz="3200" b="0" i="0" u="none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ysClr val="windowText" lastClr="000000"/>
                </a:solidFill>
                <a:effectLst>
                  <a:glow rad="76200">
                    <a:srgbClr val="00FFFF"/>
                  </a:glow>
                  <a:outerShdw blurRad="50800" dist="50800" dir="5400000" sx="101000" sy="101000" algn="ctr" rotWithShape="0">
                    <a:srgbClr val="FF99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EQUAL TO OXYGEN?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9F5DA2-D1FD-41E4-B920-E4A0DB562125}"/>
              </a:ext>
            </a:extLst>
          </p:cNvPr>
          <p:cNvSpPr/>
          <p:nvPr/>
        </p:nvSpPr>
        <p:spPr>
          <a:xfrm rot="20570719">
            <a:off x="2321233" y="563094"/>
            <a:ext cx="2527602" cy="914400"/>
          </a:xfrm>
          <a:prstGeom prst="rect">
            <a:avLst/>
          </a:prstGeom>
          <a:solidFill>
            <a:schemeClr val="accent2"/>
          </a:solidFill>
          <a:ln w="76200">
            <a:solidFill>
              <a:srgbClr val="0045D0"/>
            </a:solidFill>
          </a:ln>
          <a:scene3d>
            <a:camera prst="orthographicFront"/>
            <a:lightRig rig="threePt" dir="t"/>
          </a:scene3d>
          <a:sp3d>
            <a:bevelT w="222250" h="1270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>
                <a:ln w="28575">
                  <a:solidFill>
                    <a:srgbClr val="0000CC"/>
                  </a:solidFill>
                </a:ln>
                <a:solidFill>
                  <a:srgbClr val="FFFF00"/>
                </a:solidFill>
                <a:effectLst>
                  <a:outerShdw blurRad="50800" dist="50800" dir="5400000" sx="101000" sy="101000" algn="ctr" rotWithShape="0">
                    <a:srgbClr val="E983DD"/>
                  </a:outerShdw>
                </a:effectLst>
                <a:uLnTx/>
                <a:uFillTx/>
                <a:latin typeface="Snap ITC" panose="04040A07060A02020202" pitchFamily="82" charset="0"/>
                <a:ea typeface="+mn-ea"/>
                <a:cs typeface="+mn-cs"/>
              </a:rPr>
              <a:t>Hurries</a:t>
            </a:r>
            <a:endParaRPr kumimoji="0" lang="en-CA" sz="1800" b="0" i="0" u="none" strike="noStrike" kern="1200" cap="none" spc="0" normalizeH="0" baseline="0" noProof="0" dirty="0">
              <a:ln w="285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Snap ITC" panose="04040A07060A02020202" pitchFamily="82" charset="0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9C08BC4-E6F0-4809-AC5D-37BD126275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4415" y="208073"/>
            <a:ext cx="1543146" cy="211793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73BBA86-A8BC-4A14-8912-71B01903601D}"/>
              </a:ext>
            </a:extLst>
          </p:cNvPr>
          <p:cNvSpPr/>
          <p:nvPr/>
        </p:nvSpPr>
        <p:spPr>
          <a:xfrm>
            <a:off x="5370926" y="208073"/>
            <a:ext cx="1645819" cy="2158360"/>
          </a:xfrm>
          <a:prstGeom prst="rect">
            <a:avLst/>
          </a:prstGeom>
          <a:noFill/>
          <a:ln w="168275">
            <a:solidFill>
              <a:srgbClr val="CC00CC"/>
            </a:solidFill>
          </a:ln>
          <a:effectLst>
            <a:outerShdw blurRad="63500" sx="104000" sy="104000" algn="ctr" rotWithShape="0">
              <a:srgbClr val="FFFF00"/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647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>
                <a:alpha val="27000"/>
              </a:srgbClr>
            </a:gs>
            <a:gs pos="44000">
              <a:srgbClr val="7030A0"/>
            </a:gs>
            <a:gs pos="69000">
              <a:schemeClr val="accent2">
                <a:lumMod val="40000"/>
                <a:lumOff val="60000"/>
              </a:schemeClr>
            </a:gs>
            <a:gs pos="9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B6E01-928E-4818-9CE2-4618DE211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60396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C2D28F-54A5-4CFF-A832-B99C2F1CE91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A605201-14E5-450C-885B-34DF799C0379}"/>
              </a:ext>
            </a:extLst>
          </p:cNvPr>
          <p:cNvSpPr/>
          <p:nvPr/>
        </p:nvSpPr>
        <p:spPr>
          <a:xfrm>
            <a:off x="3969391" y="2720852"/>
            <a:ext cx="4253218" cy="714134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ysClr val="windowText" lastClr="000000"/>
                </a:solidFill>
                <a:effectLst>
                  <a:glow rad="76200">
                    <a:srgbClr val="00FFFF"/>
                  </a:glow>
                  <a:outerShdw blurRad="50800" dist="50800" dir="5400000" sx="101000" sy="101000" algn="ctr" rotWithShape="0">
                    <a:srgbClr val="FF99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EQUAL</a:t>
            </a:r>
            <a:r>
              <a:rPr kumimoji="0" lang="en-CA" sz="3200" b="0" i="0" u="none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ysClr val="windowText" lastClr="000000"/>
                </a:solidFill>
                <a:effectLst>
                  <a:glow rad="76200">
                    <a:srgbClr val="00FFFF"/>
                  </a:glow>
                  <a:outerShdw blurRad="50800" dist="50800" dir="5400000" sx="101000" sy="101000" algn="ctr" rotWithShape="0">
                    <a:srgbClr val="FF99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TO OXYGEN???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9F5DA2-D1FD-41E4-B920-E4A0DB562125}"/>
              </a:ext>
            </a:extLst>
          </p:cNvPr>
          <p:cNvSpPr/>
          <p:nvPr/>
        </p:nvSpPr>
        <p:spPr>
          <a:xfrm rot="20570719">
            <a:off x="2321233" y="563094"/>
            <a:ext cx="2527602" cy="914400"/>
          </a:xfrm>
          <a:prstGeom prst="rect">
            <a:avLst/>
          </a:prstGeom>
          <a:solidFill>
            <a:schemeClr val="accent2"/>
          </a:solidFill>
          <a:ln w="76200">
            <a:solidFill>
              <a:srgbClr val="0045D0"/>
            </a:solidFill>
          </a:ln>
          <a:scene3d>
            <a:camera prst="orthographicFront"/>
            <a:lightRig rig="threePt" dir="t"/>
          </a:scene3d>
          <a:sp3d>
            <a:bevelT w="222250" h="1270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>
                <a:ln w="28575">
                  <a:solidFill>
                    <a:srgbClr val="0000CC"/>
                  </a:solidFill>
                </a:ln>
                <a:solidFill>
                  <a:srgbClr val="FFFF00"/>
                </a:solidFill>
                <a:effectLst>
                  <a:outerShdw blurRad="50800" dist="50800" dir="5400000" sx="101000" sy="101000" algn="ctr" rotWithShape="0">
                    <a:srgbClr val="E983DD"/>
                  </a:outerShdw>
                </a:effectLst>
                <a:uLnTx/>
                <a:uFillTx/>
                <a:latin typeface="Snap ITC" panose="04040A07060A02020202" pitchFamily="82" charset="0"/>
                <a:ea typeface="+mn-ea"/>
                <a:cs typeface="+mn-cs"/>
              </a:rPr>
              <a:t>Hurries</a:t>
            </a:r>
            <a:endParaRPr kumimoji="0" lang="en-CA" sz="1800" b="0" i="0" u="none" strike="noStrike" kern="1200" cap="none" spc="0" normalizeH="0" baseline="0" noProof="0" dirty="0">
              <a:ln w="28575">
                <a:solidFill>
                  <a:prstClr val="black"/>
                </a:solidFill>
              </a:ln>
              <a:solidFill>
                <a:srgbClr val="FFFF00"/>
              </a:solidFill>
              <a:effectLst/>
              <a:uLnTx/>
              <a:uFillTx/>
              <a:latin typeface="Snap ITC" panose="04040A07060A02020202" pitchFamily="82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D71BFD1-861A-4A65-B22C-448CAB6A454B}"/>
              </a:ext>
            </a:extLst>
          </p:cNvPr>
          <p:cNvSpPr/>
          <p:nvPr/>
        </p:nvSpPr>
        <p:spPr>
          <a:xfrm>
            <a:off x="906403" y="3448147"/>
            <a:ext cx="9913997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can this be?  Where have we seen even the </a:t>
            </a:r>
            <a:b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</a:t>
            </a:r>
            <a:r>
              <a:rPr kumimoji="0" lang="en-CA" sz="32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  <a:r>
              <a:rPr kumimoji="0" lang="en-CA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htest indication</a:t>
            </a:r>
            <a:r>
              <a:rPr kumimoji="0" lang="en-CA" sz="32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- </a:t>
            </a:r>
            <a:r>
              <a:rPr kumimoji="0" lang="en-CA" sz="3200" b="1" i="0" u="none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rgbClr val="0045D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oxygen?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37218E-FC29-4BAB-9082-61E20F23D6AD}"/>
              </a:ext>
            </a:extLst>
          </p:cNvPr>
          <p:cNvSpPr/>
          <p:nvPr/>
        </p:nvSpPr>
        <p:spPr>
          <a:xfrm>
            <a:off x="0" y="4429201"/>
            <a:ext cx="12192000" cy="22181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Let’s revisit a slide shall we? </a:t>
            </a:r>
            <a:br>
              <a:rPr kumimoji="0" lang="en-C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It is a Hebraic description of the </a:t>
            </a:r>
            <a:r>
              <a:rPr kumimoji="0" lang="en-C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Tequfah,</a:t>
            </a:r>
            <a:r>
              <a:rPr kumimoji="0" lang="en-C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</a:t>
            </a:r>
            <a:r>
              <a:rPr kumimoji="0" lang="en-CA" sz="3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circuit</a:t>
            </a:r>
            <a:r>
              <a:rPr kumimoji="0" lang="en-C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the sun! </a:t>
            </a:r>
            <a:r>
              <a:rPr kumimoji="0" lang="en-CA" sz="3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Yahuah</a:t>
            </a:r>
            <a:r>
              <a:rPr kumimoji="0" lang="en-C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has declared that this circuit has </a:t>
            </a:r>
            <a:br>
              <a:rPr kumimoji="0" lang="en-C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starting and ending point!   </a:t>
            </a:r>
            <a:r>
              <a:rPr kumimoji="0" lang="en-CA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WHY?</a:t>
            </a:r>
            <a:endParaRPr kumimoji="0" lang="en-CA" sz="3600" b="1" i="0" u="none" strike="noStrike" kern="1200" cap="none" spc="0" normalizeH="0" baseline="0" noProof="0" dirty="0">
              <a:ln>
                <a:solidFill>
                  <a:srgbClr val="0000CC"/>
                </a:solidFill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1362C97-93E6-4E30-9193-621108D980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6669" y="353586"/>
            <a:ext cx="1543146" cy="211793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3CD9951-7FA9-4D57-823A-044B98F803F3}"/>
              </a:ext>
            </a:extLst>
          </p:cNvPr>
          <p:cNvSpPr/>
          <p:nvPr/>
        </p:nvSpPr>
        <p:spPr>
          <a:xfrm>
            <a:off x="5473180" y="393342"/>
            <a:ext cx="1645819" cy="2117931"/>
          </a:xfrm>
          <a:prstGeom prst="rect">
            <a:avLst/>
          </a:prstGeom>
          <a:noFill/>
          <a:ln w="168275">
            <a:solidFill>
              <a:srgbClr val="CC00CC"/>
            </a:solidFill>
          </a:ln>
          <a:effectLst>
            <a:outerShdw blurRad="63500" sx="104000" sy="104000" algn="ctr" rotWithShape="0">
              <a:srgbClr val="FFFF00"/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390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EFD8A4E-03ED-4F66-8FE4-066E24C2964E}"/>
              </a:ext>
            </a:extLst>
          </p:cNvPr>
          <p:cNvSpPr/>
          <p:nvPr/>
        </p:nvSpPr>
        <p:spPr>
          <a:xfrm>
            <a:off x="143277" y="122001"/>
            <a:ext cx="11905443" cy="6636058"/>
          </a:xfrm>
          <a:prstGeom prst="roundRect">
            <a:avLst/>
          </a:prstGeom>
          <a:gradFill>
            <a:gsLst>
              <a:gs pos="0">
                <a:srgbClr val="00FF99">
                  <a:alpha val="32000"/>
                </a:srgbClr>
              </a:gs>
              <a:gs pos="39000">
                <a:srgbClr val="0000FF">
                  <a:alpha val="39000"/>
                </a:srgbClr>
              </a:gs>
              <a:gs pos="68000">
                <a:srgbClr val="FFFF00">
                  <a:alpha val="41000"/>
                </a:srgbClr>
              </a:gs>
              <a:gs pos="100000">
                <a:srgbClr val="9966FF">
                  <a:alpha val="64000"/>
                </a:srgbClr>
              </a:gs>
            </a:gsLst>
            <a:lin ang="5400000" scaled="1"/>
          </a:gradFill>
          <a:ln>
            <a:noFill/>
          </a:ln>
          <a:scene3d>
            <a:camera prst="orthographicFront"/>
            <a:lightRig rig="sunset" dir="t"/>
          </a:scene3d>
          <a:sp3d>
            <a:bevelT w="241300" h="1143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4800" b="1" i="0" u="none" strike="noStrike" kern="1200" cap="none" spc="0" normalizeH="0" baseline="0" noProof="0" dirty="0">
              <a:ln w="19050">
                <a:solidFill>
                  <a:srgbClr val="0045D0"/>
                </a:solidFill>
              </a:ln>
              <a:solidFill>
                <a:srgbClr val="0000FF"/>
              </a:solidFill>
              <a:effectLst>
                <a:outerShdw blurRad="50800" dist="50800" dir="5400000" algn="ctr" rotWithShape="0">
                  <a:srgbClr val="ED7D31">
                    <a:lumMod val="40000"/>
                    <a:lumOff val="60000"/>
                  </a:srgbClr>
                </a:outerShdw>
              </a:effectLst>
              <a:uLnTx/>
              <a:uFillTx/>
              <a:latin typeface="Algerian" panose="04020705040A02060702" pitchFamily="82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F604BF-72C7-469B-953A-B1CFD419DFFE}"/>
              </a:ext>
            </a:extLst>
          </p:cNvPr>
          <p:cNvSpPr/>
          <p:nvPr/>
        </p:nvSpPr>
        <p:spPr>
          <a:xfrm>
            <a:off x="803092" y="416067"/>
            <a:ext cx="10372439" cy="3636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CA" sz="32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CC00CC"/>
                </a:solidFill>
                <a:effectLst>
                  <a:glow rad="127000">
                    <a:srgbClr val="FFFF00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CA" sz="32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CC00CC"/>
              </a:solidFill>
              <a:effectLst>
                <a:glow rad="127000">
                  <a:srgbClr val="FFFF00"/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32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CC00CC"/>
              </a:solidFill>
              <a:effectLst>
                <a:glow rad="127000">
                  <a:srgbClr val="FFFF00"/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EC5DD1-CDFF-47F0-BE68-CDA3E6C7D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225" y="1543595"/>
            <a:ext cx="2159268" cy="2407043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84D8E9A-5C1E-4B25-B496-5E0190ACDE7C}"/>
              </a:ext>
            </a:extLst>
          </p:cNvPr>
          <p:cNvSpPr/>
          <p:nvPr/>
        </p:nvSpPr>
        <p:spPr>
          <a:xfrm>
            <a:off x="823358" y="612535"/>
            <a:ext cx="1700552" cy="55569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rgbClr val="9966FF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 err="1">
                <a:ln>
                  <a:solidFill>
                    <a:srgbClr val="0000FF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Ecc</a:t>
            </a:r>
            <a:r>
              <a:rPr kumimoji="0" lang="en-CA" sz="32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1:5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4F0A32-9B84-4D9C-BF9F-29E0208FCF55}"/>
              </a:ext>
            </a:extLst>
          </p:cNvPr>
          <p:cNvSpPr/>
          <p:nvPr/>
        </p:nvSpPr>
        <p:spPr>
          <a:xfrm>
            <a:off x="569166" y="1543595"/>
            <a:ext cx="2304662" cy="2509086"/>
          </a:xfrm>
          <a:prstGeom prst="rect">
            <a:avLst/>
          </a:prstGeom>
          <a:noFill/>
          <a:ln w="168275">
            <a:solidFill>
              <a:srgbClr val="CC00CC"/>
            </a:solidFill>
          </a:ln>
          <a:effectLst>
            <a:outerShdw blurRad="63500" sx="104000" sy="104000" algn="ctr" rotWithShape="0">
              <a:srgbClr val="FFFF00"/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6DAD5D-900C-42C5-A9DD-29438AA55603}"/>
              </a:ext>
            </a:extLst>
          </p:cNvPr>
          <p:cNvSpPr/>
          <p:nvPr/>
        </p:nvSpPr>
        <p:spPr>
          <a:xfrm>
            <a:off x="2873828" y="310467"/>
            <a:ext cx="8375002" cy="726986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Hebrew Lexicon   W.H. Barker  </a:t>
            </a:r>
            <a:r>
              <a:rPr kumimoji="0" lang="en-CA" sz="3200" b="0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(1776) </a:t>
            </a:r>
            <a:r>
              <a:rPr kumimoji="0" lang="en-CA" sz="1800" b="0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pg. 205</a:t>
            </a:r>
          </a:p>
        </p:txBody>
      </p:sp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C5BA54AC-BD3E-4D88-B30C-B8B6CE0EBE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6960" y="1196348"/>
            <a:ext cx="7495317" cy="27794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803DE0-447C-4324-B205-4313CB33A7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6961" y="3971862"/>
            <a:ext cx="7495317" cy="114564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CE608AA-E20C-4B2B-B8ED-F7A1350BC4F5}"/>
              </a:ext>
            </a:extLst>
          </p:cNvPr>
          <p:cNvSpPr/>
          <p:nvPr/>
        </p:nvSpPr>
        <p:spPr>
          <a:xfrm>
            <a:off x="819321" y="4234502"/>
            <a:ext cx="1804351" cy="790175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is a 2</a:t>
            </a:r>
            <a:r>
              <a:rPr kumimoji="0" lang="en-CA" sz="2400" b="0" i="0" u="none" strike="noStrike" kern="120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nd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viewing!</a:t>
            </a:r>
            <a:endParaRPr kumimoji="0" lang="en-CA" sz="2400" b="1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75A0ECF-EC9D-489D-AADB-3DAA67CAB6F7}"/>
              </a:ext>
            </a:extLst>
          </p:cNvPr>
          <p:cNvSpPr/>
          <p:nvPr/>
        </p:nvSpPr>
        <p:spPr>
          <a:xfrm>
            <a:off x="143277" y="5219707"/>
            <a:ext cx="11905442" cy="1555475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elemental </a:t>
            </a: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nap ITC" panose="04040A07060A02020202" pitchFamily="82" charset="0"/>
                <a:ea typeface="+mn-ea"/>
                <a:cs typeface="+mn-cs"/>
              </a:rPr>
              <a:t>NECESSITY</a:t>
            </a: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causes a body to </a:t>
            </a:r>
            <a:r>
              <a:rPr kumimoji="0" lang="en-CA" sz="3200" b="1" i="1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</a:t>
            </a:r>
            <a:r>
              <a:rPr kumimoji="0" lang="en-CA" sz="3200" b="1" i="1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draweth</a:t>
            </a:r>
            <a:r>
              <a:rPr kumimoji="0" lang="en-CA" sz="3200" b="1" i="1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air”? </a:t>
            </a:r>
            <a:b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3200" b="1" i="1" u="none" strike="noStrike" kern="1200" cap="none" spc="0" normalizeH="0" baseline="0" noProof="0" dirty="0">
                <a:ln>
                  <a:solidFill>
                    <a:srgbClr val="0045D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Wide Latin" panose="020A0A07050505020404" pitchFamily="18" charset="0"/>
                <a:ea typeface="+mn-ea"/>
                <a:cs typeface="+mn-cs"/>
              </a:rPr>
              <a:t>To aspire after …?   </a:t>
            </a: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Could it be   –   </a:t>
            </a:r>
            <a:b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</a:t>
            </a:r>
            <a:endParaRPr kumimoji="0" lang="en-CA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glow rad="127000">
                  <a:srgbClr val="FFFF00"/>
                </a:glow>
              </a:effectLst>
              <a:uLnTx/>
              <a:uFillTx/>
              <a:latin typeface="Snap ITC" panose="04040A07060A02020202" pitchFamily="82" charset="0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13AED6A-257A-4AFA-BD95-DAC1865497D0}"/>
              </a:ext>
            </a:extLst>
          </p:cNvPr>
          <p:cNvSpPr/>
          <p:nvPr/>
        </p:nvSpPr>
        <p:spPr>
          <a:xfrm>
            <a:off x="8844585" y="2212904"/>
            <a:ext cx="1378339" cy="451077"/>
          </a:xfrm>
          <a:prstGeom prst="rect">
            <a:avLst/>
          </a:prstGeom>
          <a:noFill/>
          <a:ln w="57150">
            <a:solidFill>
              <a:srgbClr val="00FF99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Arrow: Bent 16">
            <a:extLst>
              <a:ext uri="{FF2B5EF4-FFF2-40B4-BE49-F238E27FC236}">
                <a16:creationId xmlns:a16="http://schemas.microsoft.com/office/drawing/2014/main" id="{E33B82D0-905C-45B3-AA3A-D1FFC50438B3}"/>
              </a:ext>
            </a:extLst>
          </p:cNvPr>
          <p:cNvSpPr/>
          <p:nvPr/>
        </p:nvSpPr>
        <p:spPr>
          <a:xfrm rot="10800000">
            <a:off x="3205393" y="2653431"/>
            <a:ext cx="6428133" cy="499916"/>
          </a:xfrm>
          <a:prstGeom prst="bentArrow">
            <a:avLst>
              <a:gd name="adj1" fmla="val 30662"/>
              <a:gd name="adj2" fmla="val 50000"/>
              <a:gd name="adj3" fmla="val 50000"/>
              <a:gd name="adj4" fmla="val 62500"/>
            </a:avLst>
          </a:prstGeom>
          <a:solidFill>
            <a:srgbClr val="E983DD"/>
          </a:solidFill>
          <a:effectLst>
            <a:glow rad="127000">
              <a:srgbClr val="FFFF00"/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46DA311-3322-4C3B-B6B6-38525C29AF9F}"/>
              </a:ext>
            </a:extLst>
          </p:cNvPr>
          <p:cNvSpPr/>
          <p:nvPr/>
        </p:nvSpPr>
        <p:spPr>
          <a:xfrm>
            <a:off x="9542958" y="3546981"/>
            <a:ext cx="1378339" cy="523247"/>
          </a:xfrm>
          <a:prstGeom prst="rect">
            <a:avLst/>
          </a:prstGeom>
          <a:noFill/>
          <a:ln w="57150">
            <a:solidFill>
              <a:srgbClr val="00FF99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1C66C8F-4BBC-45A8-8F53-B1DBFB35A320}"/>
              </a:ext>
            </a:extLst>
          </p:cNvPr>
          <p:cNvCxnSpPr>
            <a:cxnSpLocks/>
          </p:cNvCxnSpPr>
          <p:nvPr/>
        </p:nvCxnSpPr>
        <p:spPr>
          <a:xfrm flipH="1">
            <a:off x="10616824" y="2347177"/>
            <a:ext cx="1317564" cy="1304560"/>
          </a:xfrm>
          <a:prstGeom prst="straightConnector1">
            <a:avLst/>
          </a:prstGeom>
          <a:ln w="209550">
            <a:solidFill>
              <a:srgbClr val="FF00FF"/>
            </a:solidFill>
            <a:tailEnd type="triangle"/>
          </a:ln>
          <a:effectLst>
            <a:glow rad="127000">
              <a:srgbClr val="00FF00"/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957EF870-57B4-44C6-853B-A0FE69B51C17}"/>
              </a:ext>
            </a:extLst>
          </p:cNvPr>
          <p:cNvSpPr/>
          <p:nvPr/>
        </p:nvSpPr>
        <p:spPr>
          <a:xfrm>
            <a:off x="8600282" y="5814026"/>
            <a:ext cx="2743200" cy="773901"/>
          </a:xfrm>
          <a:prstGeom prst="rect">
            <a:avLst/>
          </a:prstGeom>
          <a:solidFill>
            <a:srgbClr val="E983DD"/>
          </a:solidFill>
          <a:ln w="57150">
            <a:solidFill>
              <a:srgbClr val="00FF99"/>
            </a:solidFill>
          </a:ln>
          <a:scene3d>
            <a:camera prst="orthographicFront"/>
            <a:lightRig rig="threePt" dir="t"/>
          </a:scene3d>
          <a:sp3d>
            <a:bevelT w="146050" h="12065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0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0000CC"/>
                </a:solidFill>
                <a:effectLst>
                  <a:glow rad="127000">
                    <a:srgbClr val="FFFF00"/>
                  </a:glow>
                  <a:outerShdw blurRad="50800" dist="50800" dir="5400000" algn="ctr" rotWithShape="0">
                    <a:srgbClr val="CC00CC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OXYGEN,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CDCEB8E-855D-47B0-B767-10F5EE7F8D92}"/>
              </a:ext>
            </a:extLst>
          </p:cNvPr>
          <p:cNvSpPr/>
          <p:nvPr/>
        </p:nvSpPr>
        <p:spPr>
          <a:xfrm>
            <a:off x="1478214" y="6259776"/>
            <a:ext cx="6884551" cy="5367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that which supports –   </a:t>
            </a: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glow rad="127000">
                    <a:srgbClr val="FFFF00"/>
                  </a:glow>
                </a:effectLst>
                <a:uLnTx/>
                <a:uFillTx/>
                <a:latin typeface="Snap ITC" panose="04040A07060A02020202" pitchFamily="82" charset="0"/>
                <a:ea typeface="+mn-ea"/>
                <a:cs typeface="+mn-cs"/>
              </a:rPr>
              <a:t>LIFE?</a:t>
            </a: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B9FF1E4-B6C9-491C-B8AE-8022DFCC6028}"/>
              </a:ext>
            </a:extLst>
          </p:cNvPr>
          <p:cNvCxnSpPr/>
          <p:nvPr/>
        </p:nvCxnSpPr>
        <p:spPr>
          <a:xfrm>
            <a:off x="4798503" y="2586074"/>
            <a:ext cx="3900880" cy="0"/>
          </a:xfrm>
          <a:prstGeom prst="line">
            <a:avLst/>
          </a:prstGeom>
          <a:ln w="571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B619DAD-95A6-4C8B-9C9D-74849AEEC3A3}"/>
              </a:ext>
            </a:extLst>
          </p:cNvPr>
          <p:cNvCxnSpPr>
            <a:cxnSpLocks/>
          </p:cNvCxnSpPr>
          <p:nvPr/>
        </p:nvCxnSpPr>
        <p:spPr>
          <a:xfrm>
            <a:off x="3894461" y="4727073"/>
            <a:ext cx="6492413" cy="0"/>
          </a:xfrm>
          <a:prstGeom prst="line">
            <a:avLst/>
          </a:prstGeom>
          <a:ln w="571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4268C44-B503-AC09-08E0-C48A143DA2FC}"/>
              </a:ext>
            </a:extLst>
          </p:cNvPr>
          <p:cNvSpPr/>
          <p:nvPr/>
        </p:nvSpPr>
        <p:spPr>
          <a:xfrm>
            <a:off x="5461462" y="3961301"/>
            <a:ext cx="983788" cy="344836"/>
          </a:xfrm>
          <a:prstGeom prst="rect">
            <a:avLst/>
          </a:prstGeom>
          <a:solidFill>
            <a:srgbClr val="B59B6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FF22FA-1427-1D61-5407-1E267D7CC5C7}"/>
              </a:ext>
            </a:extLst>
          </p:cNvPr>
          <p:cNvSpPr/>
          <p:nvPr/>
        </p:nvSpPr>
        <p:spPr>
          <a:xfrm>
            <a:off x="7916488" y="3998566"/>
            <a:ext cx="914400" cy="307571"/>
          </a:xfrm>
          <a:prstGeom prst="rect">
            <a:avLst/>
          </a:prstGeom>
          <a:solidFill>
            <a:srgbClr val="B59B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B6E01-928E-4818-9CE2-4618DE211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3930" y="650290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C2D28F-54A5-4CFF-A832-B99C2F1CE91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402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250"/>
                            </p:stCondLst>
                            <p:childTnLst>
                              <p:par>
                                <p:cTn id="19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75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0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6" grpId="0" animBg="1"/>
      <p:bldP spid="23" grpId="0" animBg="1"/>
      <p:bldP spid="16" grpId="0" animBg="1"/>
      <p:bldP spid="17" grpId="0" animBg="1"/>
      <p:bldP spid="24" grpId="0" animBg="1"/>
      <p:bldP spid="25" grpId="0" animBg="1"/>
      <p:bldP spid="2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>
                <a:alpha val="27000"/>
              </a:srgbClr>
            </a:gs>
            <a:gs pos="44000">
              <a:srgbClr val="7030A0"/>
            </a:gs>
            <a:gs pos="69000">
              <a:schemeClr val="accent2">
                <a:lumMod val="40000"/>
                <a:lumOff val="60000"/>
              </a:schemeClr>
            </a:gs>
            <a:gs pos="9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B6E01-928E-4818-9CE2-4618DE211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60396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C2D28F-54A5-4CFF-A832-B99C2F1CE91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A605201-14E5-450C-885B-34DF799C0379}"/>
              </a:ext>
            </a:extLst>
          </p:cNvPr>
          <p:cNvSpPr/>
          <p:nvPr/>
        </p:nvSpPr>
        <p:spPr>
          <a:xfrm>
            <a:off x="384699" y="1395897"/>
            <a:ext cx="11512288" cy="5324499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Normall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 we hear of </a:t>
            </a:r>
            <a:r>
              <a:rPr kumimoji="0" lang="en-US" sz="3200" b="1" i="1" u="none" strike="noStrike" kern="1200" cap="none" spc="0" normalizeH="0" baseline="0" noProof="0" dirty="0">
                <a:ln>
                  <a:solidFill>
                    <a:srgbClr val="0045D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Teshuva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context of relationship with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Yahusha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 Mashiach.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Sinners may </a:t>
            </a:r>
            <a:r>
              <a:rPr kumimoji="0" lang="en-US" sz="32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stop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their futile life in this world,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vie" panose="04040805050809020602" pitchFamily="8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solidFill>
                    <a:srgbClr val="CC00FF"/>
                  </a:solidFill>
                </a:ln>
                <a:solidFill>
                  <a:prstClr val="white"/>
                </a:solidFill>
                <a:effectLst>
                  <a:outerShdw blurRad="50800" dist="50800" dir="5400000" algn="ctr" rotWithShape="0">
                    <a:srgbClr val="CC00FF"/>
                  </a:outerShdw>
                </a:effectLst>
                <a:uLnTx/>
                <a:uFillTx/>
                <a:latin typeface="Ravie" panose="04040805050809020602" pitchFamily="82" charset="0"/>
              </a:rPr>
              <a:t>TURN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50800" dir="5400000" algn="ctr" rotWithShape="0">
                    <a:srgbClr val="CC00FF"/>
                  </a:outerShdw>
                </a:effectLst>
                <a:uLnTx/>
                <a:uFillTx/>
                <a:latin typeface="Ravie" panose="04040805050809020602" pitchFamily="8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50800" dir="5400000" algn="ctr" rotWithShape="0">
                    <a:srgbClr val="CC00FF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180 degrees, 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50800" dir="5400000" algn="ctr" rotWithShape="0">
                    <a:srgbClr val="CC00FF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begin a purposeful life with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Yahusha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They have intentionally changed the mode of operation 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their lives and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have chosen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en-US" sz="3200" b="0" i="0" u="none" strike="noStrike" kern="1200" cap="none" spc="0" normalizeH="0" baseline="0" noProof="0" dirty="0">
                <a:ln w="12700">
                  <a:solidFill>
                    <a:srgbClr val="0000FF"/>
                  </a:solidFill>
                </a:ln>
                <a:solidFill>
                  <a:prstClr val="white"/>
                </a:solidFill>
                <a:effectLst>
                  <a:outerShdw blurRad="50800" dist="50800" dir="5400000" algn="ctr" rotWithShape="0">
                    <a:srgbClr val="CC00FF"/>
                  </a:outerShdw>
                </a:effectLst>
                <a:uLnTx/>
                <a:uFillTx/>
                <a:latin typeface="Ravie" panose="04040805050809020602" pitchFamily="82" charset="0"/>
              </a:rPr>
              <a:t>PURPOSEFUL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option.  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flux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their life has </a:t>
            </a:r>
            <a:r>
              <a:rPr kumimoji="0" lang="en-US" sz="32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STOPPED,</a:t>
            </a:r>
            <a:r>
              <a:rPr kumimoji="0" lang="en-US" sz="3200" b="0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another -  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solidFill>
                    <a:srgbClr val="FF9900"/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Snap ITC" panose="04040A07060A02020202" pitchFamily="82" charset="0"/>
                <a:ea typeface="+mn-ea"/>
                <a:cs typeface="+mn-cs"/>
              </a:rPr>
              <a:t>SEPARATE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 identity has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BEGUN!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</a:t>
            </a:r>
            <a:r>
              <a:rPr kumimoji="0" lang="en-US" sz="3200" b="1" i="0" u="none" strike="noStrike" kern="1200" cap="none" spc="0" normalizeH="0" baseline="0" noProof="0" dirty="0" err="1">
                <a:ln>
                  <a:solidFill>
                    <a:srgbClr val="002060"/>
                  </a:solidFill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Hallelu</a:t>
            </a:r>
            <a:r>
              <a:rPr kumimoji="0" lang="en-US" sz="32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-</a:t>
            </a:r>
            <a:r>
              <a:rPr kumimoji="0" lang="en-US" sz="3200" b="1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0000CC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Yah!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ysClr val="windowText" lastClr="000000"/>
                </a:solidFill>
                <a:effectLst>
                  <a:glow rad="76200">
                    <a:srgbClr val="00FFFF"/>
                  </a:glow>
                  <a:outerShdw blurRad="50800" dist="50800" dir="5400000" sx="101000" sy="101000" algn="ctr" rotWithShape="0">
                    <a:srgbClr val="FF99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However, we are looking for the context of </a:t>
            </a:r>
            <a:r>
              <a:rPr kumimoji="0" lang="en-CA" sz="3200" b="0" i="0" u="sng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ysClr val="windowText" lastClr="000000"/>
                </a:solidFill>
                <a:effectLst>
                  <a:glow rad="76200">
                    <a:srgbClr val="00FFFF"/>
                  </a:glow>
                  <a:outerShdw blurRad="50800" dist="50800" dir="5400000" sx="101000" sy="101000" algn="ctr" rotWithShape="0">
                    <a:srgbClr val="FF99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  <a:r>
              <a:rPr kumimoji="0" lang="en-CA" sz="3200" b="0" i="0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ysClr val="windowText" lastClr="000000"/>
                </a:solidFill>
                <a:effectLst>
                  <a:glow rad="76200">
                    <a:srgbClr val="00FFFF"/>
                  </a:glow>
                  <a:outerShdw blurRad="50800" dist="50800" dir="5400000" sx="101000" sy="101000" algn="ctr" rotWithShape="0">
                    <a:srgbClr val="FF99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  <a:r>
              <a:rPr kumimoji="0" lang="en-CA" sz="3200" b="0" i="0" u="sng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ysClr val="windowText" lastClr="000000"/>
                </a:solidFill>
                <a:effectLst>
                  <a:glow rad="76200">
                    <a:srgbClr val="00FFFF"/>
                  </a:glow>
                  <a:outerShdw blurRad="50800" dist="50800" dir="5400000" sx="101000" sy="101000" algn="ctr" rotWithShape="0">
                    <a:srgbClr val="FF99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ecific TIME</a:t>
            </a:r>
            <a:r>
              <a:rPr kumimoji="0" lang="en-CA" sz="3200" b="0" i="0" u="none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ysClr val="windowText" lastClr="000000"/>
                </a:solidFill>
                <a:effectLst>
                  <a:glow rad="76200">
                    <a:srgbClr val="00FFFF"/>
                  </a:glow>
                  <a:outerShdw blurRad="50800" dist="50800" dir="5400000" sx="101000" sy="101000" algn="ctr" rotWithShape="0">
                    <a:srgbClr val="FF99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ysClr val="windowText" lastClr="000000"/>
                </a:solidFill>
                <a:effectLst>
                  <a:glow rad="76200">
                    <a:srgbClr val="00FFFF"/>
                  </a:glow>
                  <a:outerShdw blurRad="50800" dist="50800" dir="5400000" sx="101000" sy="101000" algn="ctr" rotWithShape="0">
                    <a:srgbClr val="FF99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Let’s get Scriptural -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9F5DA2-D1FD-41E4-B920-E4A0DB562125}"/>
              </a:ext>
            </a:extLst>
          </p:cNvPr>
          <p:cNvSpPr/>
          <p:nvPr/>
        </p:nvSpPr>
        <p:spPr>
          <a:xfrm>
            <a:off x="1151837" y="301622"/>
            <a:ext cx="9978012" cy="881226"/>
          </a:xfrm>
          <a:prstGeom prst="rect">
            <a:avLst/>
          </a:prstGeom>
          <a:solidFill>
            <a:schemeClr val="accent2"/>
          </a:solidFill>
          <a:ln w="76200">
            <a:solidFill>
              <a:srgbClr val="0045D0"/>
            </a:solidFill>
          </a:ln>
          <a:scene3d>
            <a:camera prst="orthographicFront"/>
            <a:lightRig rig="threePt" dir="t"/>
          </a:scene3d>
          <a:sp3d>
            <a:bevelT w="222250" h="1270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50800" dir="5400000" sx="101000" sy="101000" algn="ctr" rotWithShape="0">
                    <a:srgbClr val="E983DD"/>
                  </a:outerShdw>
                </a:effectLst>
                <a:uLnTx/>
                <a:uFillTx/>
                <a:latin typeface="Rockwell" panose="02060603020205020403" pitchFamily="18" charset="0"/>
              </a:rPr>
              <a:t>The sun is - </a:t>
            </a:r>
            <a:r>
              <a:rPr kumimoji="0" lang="en-CA" sz="3200" b="1" i="0" u="sng" strike="noStrike" kern="1200" cap="none" spc="0" normalizeH="0" baseline="0" noProof="0" dirty="0">
                <a:ln w="28575">
                  <a:solidFill>
                    <a:srgbClr val="0000CC"/>
                  </a:solidFill>
                </a:ln>
                <a:solidFill>
                  <a:srgbClr val="FFFF00"/>
                </a:solidFill>
                <a:effectLst>
                  <a:outerShdw blurRad="50800" dist="50800" dir="5400000" sx="101000" sy="101000" algn="ctr" rotWithShape="0">
                    <a:srgbClr val="E983DD"/>
                  </a:outerShdw>
                </a:effectLst>
                <a:uLnTx/>
                <a:uFillTx/>
                <a:latin typeface="Snap ITC" panose="04040A07060A02020202" pitchFamily="82" charset="0"/>
                <a:ea typeface="+mn-ea"/>
                <a:cs typeface="+mn-cs"/>
              </a:rPr>
              <a:t>In a </a:t>
            </a:r>
            <a:r>
              <a:rPr kumimoji="0" lang="en-CA" sz="3200" b="1" i="0" u="sng" strike="noStrike" kern="1200" cap="none" spc="0" normalizeH="0" baseline="0" noProof="0" dirty="0" err="1">
                <a:ln w="28575">
                  <a:solidFill>
                    <a:srgbClr val="0000CC"/>
                  </a:solidFill>
                </a:ln>
                <a:solidFill>
                  <a:srgbClr val="FFFF00"/>
                </a:solidFill>
                <a:effectLst>
                  <a:outerShdw blurRad="50800" dist="50800" dir="5400000" sx="101000" sy="101000" algn="ctr" rotWithShape="0">
                    <a:srgbClr val="E983DD"/>
                  </a:outerShdw>
                </a:effectLst>
                <a:uLnTx/>
                <a:uFillTx/>
                <a:latin typeface="Snap ITC" panose="04040A07060A02020202" pitchFamily="82" charset="0"/>
                <a:ea typeface="+mn-ea"/>
                <a:cs typeface="+mn-cs"/>
              </a:rPr>
              <a:t>HurrY</a:t>
            </a:r>
            <a:r>
              <a:rPr kumimoji="0" lang="en-CA" sz="3200" b="1" i="0" strike="noStrike" kern="1200" cap="none" spc="0" normalizeH="0" baseline="0" noProof="0" dirty="0">
                <a:ln w="28575">
                  <a:solidFill>
                    <a:srgbClr val="0000CC"/>
                  </a:solidFill>
                </a:ln>
                <a:solidFill>
                  <a:srgbClr val="FFFF00"/>
                </a:solidFill>
                <a:effectLst>
                  <a:outerShdw blurRad="50800" dist="50800" dir="5400000" sx="101000" sy="101000" algn="ctr" rotWithShape="0">
                    <a:srgbClr val="E983DD"/>
                  </a:outerShdw>
                </a:effectLst>
                <a:uLnTx/>
                <a:uFillTx/>
                <a:latin typeface="Snap ITC" panose="04040A07060A02020202" pitchFamily="82" charset="0"/>
                <a:ea typeface="+mn-ea"/>
                <a:cs typeface="+mn-cs"/>
              </a:rPr>
              <a:t> </a:t>
            </a:r>
            <a:r>
              <a:rPr kumimoji="0" lang="en-CA" sz="3200" b="1" i="0" u="none" strike="noStrike" kern="1200" cap="none" spc="0" normalizeH="0" baseline="0" noProof="0" dirty="0">
                <a:ln w="28575">
                  <a:solidFill>
                    <a:srgbClr val="0000CC"/>
                  </a:solidFill>
                </a:ln>
                <a:solidFill>
                  <a:srgbClr val="FFFF00"/>
                </a:solidFill>
                <a:effectLst>
                  <a:outerShdw blurRad="50800" dist="50800" dir="5400000" sx="101000" sy="101000" algn="ctr" rotWithShape="0">
                    <a:srgbClr val="E983DD"/>
                  </a:outerShdw>
                </a:effectLst>
                <a:uLnTx/>
                <a:uFillTx/>
                <a:latin typeface="Snap ITC" panose="04040A07060A02020202" pitchFamily="82" charset="0"/>
                <a:ea typeface="+mn-ea"/>
                <a:cs typeface="+mn-cs"/>
              </a:rPr>
              <a:t>- </a:t>
            </a:r>
            <a:r>
              <a:rPr kumimoji="0" lang="en-CA" sz="3200" b="1" i="0" u="none" strike="noStrike" kern="1200" cap="none" spc="0" normalizeH="0" baseline="0" noProof="0" dirty="0">
                <a:ln w="28575">
                  <a:solidFill>
                    <a:srgbClr val="0000CC"/>
                  </a:solidFill>
                </a:ln>
                <a:solidFill>
                  <a:srgbClr val="00FFFF"/>
                </a:solidFill>
                <a:effectLst>
                  <a:outerShdw blurRad="50800" dist="50800" dir="5400000" sx="101000" sy="101000" algn="ctr" rotWithShape="0">
                    <a:srgbClr val="E983DD"/>
                  </a:outerShdw>
                </a:effectLst>
                <a:uLnTx/>
                <a:uFillTx/>
                <a:latin typeface="Snap ITC" panose="04040A07060A02020202" pitchFamily="82" charset="0"/>
                <a:ea typeface="+mn-ea"/>
                <a:cs typeface="+mn-cs"/>
              </a:rPr>
              <a:t>for what?  </a:t>
            </a:r>
            <a:r>
              <a:rPr kumimoji="0" lang="en-CA" sz="3200" b="1" i="0" u="none" strike="noStrike" kern="1200" cap="none" spc="0" normalizeH="0" baseline="0" noProof="0" dirty="0">
                <a:ln w="28575">
                  <a:solidFill>
                    <a:srgbClr val="0000CC"/>
                  </a:solidFill>
                </a:ln>
                <a:solidFill>
                  <a:srgbClr val="FF0000"/>
                </a:solidFill>
                <a:effectLst>
                  <a:outerShdw blurRad="50800" dist="50800" dir="5400000" sx="101000" sy="101000" algn="ctr" rotWithShape="0">
                    <a:srgbClr val="E983DD"/>
                  </a:outerShdw>
                </a:effectLst>
                <a:uLnTx/>
                <a:uFillTx/>
                <a:latin typeface="Snap ITC" panose="04040A07060A02020202" pitchFamily="82" charset="0"/>
                <a:ea typeface="+mn-ea"/>
                <a:cs typeface="+mn-cs"/>
              </a:rPr>
              <a:t>???</a:t>
            </a:r>
            <a:endParaRPr kumimoji="0" lang="en-CA" sz="1800" b="0" i="0" u="none" strike="noStrike" kern="1200" cap="none" spc="0" normalizeH="0" baseline="0" noProof="0" dirty="0">
              <a:ln w="28575">
                <a:solidFill>
                  <a:prstClr val="black"/>
                </a:solidFill>
              </a:ln>
              <a:solidFill>
                <a:srgbClr val="FF0000"/>
              </a:solidFill>
              <a:effectLst/>
              <a:uLnTx/>
              <a:uFillTx/>
              <a:latin typeface="Snap ITC" panose="04040A07060A02020202" pitchFamily="8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010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>
                <a:alpha val="27000"/>
              </a:srgbClr>
            </a:gs>
            <a:gs pos="58000">
              <a:srgbClr val="7030A0"/>
            </a:gs>
            <a:gs pos="66000">
              <a:schemeClr val="accent2">
                <a:lumMod val="40000"/>
                <a:lumOff val="60000"/>
              </a:schemeClr>
            </a:gs>
            <a:gs pos="9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B6E01-928E-4818-9CE2-4618DE211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60396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C2D28F-54A5-4CFF-A832-B99C2F1CE91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A605201-14E5-450C-885B-34DF799C0379}"/>
              </a:ext>
            </a:extLst>
          </p:cNvPr>
          <p:cNvSpPr/>
          <p:nvPr/>
        </p:nvSpPr>
        <p:spPr>
          <a:xfrm>
            <a:off x="384699" y="3006383"/>
            <a:ext cx="11512288" cy="37801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54480" marR="0" lvl="0" indent="-155448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1 Ki 20:22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	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 the prophet came to the sovereign of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Yisra’ĕl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and said to him, “Go, strengthen yourself.  And know and see what you should do, for at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en-US" sz="4400" b="0" i="1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00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 </a:t>
            </a:r>
            <a:r>
              <a:rPr kumimoji="0" lang="en-US" sz="4400" b="1" i="1" u="sng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00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turn</a:t>
            </a:r>
            <a:r>
              <a:rPr kumimoji="0" lang="en-US" sz="4400" b="0" i="1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00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of the year</a:t>
            </a:r>
            <a:r>
              <a:rPr kumimoji="0" lang="en-US" sz="4400" b="0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00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[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009999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teshuva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]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 sovereign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 Aram is coming up against you.” </a:t>
            </a:r>
          </a:p>
          <a:p>
            <a:pPr marL="1554480" marR="0" lvl="0" indent="-155448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1 Ki 20:26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	  And it came to be, at the </a:t>
            </a: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turn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of the year</a:t>
            </a:r>
            <a:b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</a:b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[</a:t>
            </a:r>
            <a:r>
              <a:rPr kumimoji="0" lang="en-US" sz="40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09999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teshuva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],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that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Ben-Ha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US Cyberbit Basic" panose="02020603050405020304" pitchFamily="18" charset="0"/>
                <a:ea typeface="+mn-ea"/>
                <a:cs typeface="+mn-cs"/>
              </a:rPr>
              <a:t>ḏ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US Cyberbit Basic" panose="02020603050405020304" pitchFamily="18" charset="0"/>
                <a:ea typeface="+mn-ea"/>
                <a:cs typeface="+mn-cs"/>
              </a:rPr>
              <a:t>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US Cyberbit Basic" panose="02020603050405020304" pitchFamily="18" charset="0"/>
                <a:ea typeface="+mn-ea"/>
                <a:cs typeface="+mn-cs"/>
              </a:rPr>
              <a:t>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mustered the Arameans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and went up to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Aphĕq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to fight against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Yisra’ĕl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9F5DA2-D1FD-41E4-B920-E4A0DB562125}"/>
              </a:ext>
            </a:extLst>
          </p:cNvPr>
          <p:cNvSpPr/>
          <p:nvPr/>
        </p:nvSpPr>
        <p:spPr>
          <a:xfrm>
            <a:off x="1544074" y="214189"/>
            <a:ext cx="9193536" cy="831017"/>
          </a:xfrm>
          <a:prstGeom prst="rect">
            <a:avLst/>
          </a:prstGeom>
          <a:solidFill>
            <a:schemeClr val="accent2"/>
          </a:solidFill>
          <a:ln w="76200">
            <a:solidFill>
              <a:srgbClr val="0045D0"/>
            </a:solidFill>
          </a:ln>
          <a:scene3d>
            <a:camera prst="orthographicFront"/>
            <a:lightRig rig="threePt" dir="t"/>
          </a:scene3d>
          <a:sp3d>
            <a:bevelT w="222250" h="1270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>
                <a:ln w="28575">
                  <a:solidFill>
                    <a:srgbClr val="0000CC"/>
                  </a:solidFill>
                </a:ln>
                <a:solidFill>
                  <a:srgbClr val="FFFF00"/>
                </a:solidFill>
                <a:effectLst>
                  <a:glow rad="127000">
                    <a:srgbClr val="00CCFF"/>
                  </a:glow>
                  <a:outerShdw blurRad="50800" dist="50800" dir="5400000" sx="101000" sy="101000" algn="ctr" rotWithShape="0">
                    <a:srgbClr val="E983DD"/>
                  </a:outerShdw>
                </a:effectLst>
                <a:uLnTx/>
                <a:uFillTx/>
                <a:latin typeface="Snap ITC" panose="04040A07060A02020202" pitchFamily="82" charset="0"/>
                <a:ea typeface="+mn-ea"/>
                <a:cs typeface="+mn-cs"/>
              </a:rPr>
              <a:t>Teshuva’s</a:t>
            </a:r>
            <a:r>
              <a:rPr kumimoji="0" lang="en-CA" sz="3200" b="1" i="0" u="none" strike="noStrike" kern="1200" cap="none" spc="0" normalizeH="0" baseline="0" noProof="0" dirty="0">
                <a:ln w="28575">
                  <a:solidFill>
                    <a:srgbClr val="0000CC"/>
                  </a:solidFill>
                </a:ln>
                <a:solidFill>
                  <a:srgbClr val="FFFF00"/>
                </a:solidFill>
                <a:effectLst>
                  <a:outerShdw blurRad="50800" dist="50800" dir="5400000" sx="101000" sy="101000" algn="ctr" rotWithShape="0">
                    <a:srgbClr val="E983DD"/>
                  </a:outerShdw>
                </a:effectLst>
                <a:uLnTx/>
                <a:uFillTx/>
                <a:latin typeface="Snap ITC" panose="04040A07060A02020202" pitchFamily="82" charset="0"/>
                <a:ea typeface="+mn-ea"/>
                <a:cs typeface="+mn-cs"/>
              </a:rPr>
              <a:t> intentional </a:t>
            </a:r>
            <a:r>
              <a:rPr kumimoji="0" lang="en-CA" sz="3200" b="1" i="0" u="none" strike="noStrike" kern="1200" cap="none" spc="0" normalizeH="0" baseline="0" noProof="0" dirty="0">
                <a:ln w="28575"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outerShdw blurRad="50800" dist="50800" dir="5400000" sx="101000" sy="101000" algn="ctr" rotWithShape="0">
                    <a:srgbClr val="00FF99"/>
                  </a:outerShdw>
                </a:effectLst>
                <a:uLnTx/>
                <a:uFillTx/>
                <a:latin typeface="Snap ITC" panose="04040A07060A02020202" pitchFamily="82" charset="0"/>
                <a:ea typeface="+mn-ea"/>
                <a:cs typeface="+mn-cs"/>
              </a:rPr>
              <a:t>PURPOSE!</a:t>
            </a:r>
            <a:r>
              <a:rPr kumimoji="0" lang="en-CA" sz="3200" b="1" i="0" u="none" strike="noStrike" kern="1200" cap="none" spc="0" normalizeH="0" baseline="0" noProof="0" dirty="0">
                <a:ln w="28575">
                  <a:solidFill>
                    <a:srgbClr val="0000CC"/>
                  </a:solidFill>
                </a:ln>
                <a:solidFill>
                  <a:srgbClr val="FFFF00"/>
                </a:solidFill>
                <a:effectLst>
                  <a:outerShdw blurRad="50800" dist="50800" dir="5400000" sx="101000" sy="101000" algn="ctr" rotWithShape="0">
                    <a:srgbClr val="E983DD"/>
                  </a:outerShdw>
                </a:effectLst>
                <a:uLnTx/>
                <a:uFillTx/>
                <a:latin typeface="Snap ITC" panose="04040A07060A02020202" pitchFamily="82" charset="0"/>
                <a:ea typeface="+mn-ea"/>
                <a:cs typeface="+mn-cs"/>
              </a:rPr>
              <a:t>   </a:t>
            </a:r>
            <a:r>
              <a:rPr kumimoji="0" lang="en-CA" sz="3200" b="1" i="0" u="none" strike="noStrike" kern="1200" cap="none" spc="0" normalizeH="0" baseline="0" noProof="0" dirty="0">
                <a:ln w="28575">
                  <a:solidFill>
                    <a:srgbClr val="0000CC"/>
                  </a:solidFill>
                </a:ln>
                <a:solidFill>
                  <a:srgbClr val="FFFF00"/>
                </a:solidFill>
                <a:effectLst>
                  <a:outerShdw blurRad="50800" dist="50800" dir="5400000" sx="101000" sy="101000" algn="ctr" rotWithShape="0">
                    <a:srgbClr val="E983DD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#1</a:t>
            </a:r>
            <a:endParaRPr kumimoji="0" lang="en-CA" sz="1800" b="0" i="0" u="none" strike="noStrike" kern="1200" cap="none" spc="0" normalizeH="0" baseline="0" noProof="0" dirty="0">
              <a:ln w="28575">
                <a:solidFill>
                  <a:prstClr val="black"/>
                </a:solidFill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3055A5-DFB8-44D5-BDE2-ABD3E1BD896A}"/>
              </a:ext>
            </a:extLst>
          </p:cNvPr>
          <p:cNvSpPr/>
          <p:nvPr/>
        </p:nvSpPr>
        <p:spPr>
          <a:xfrm>
            <a:off x="384699" y="1123145"/>
            <a:ext cx="11512287" cy="1754326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  <a:sp3d>
              <a:bevelT w="44450"/>
            </a:sp3d>
          </a:bodyPr>
          <a:lstStyle/>
          <a:p>
            <a:pPr marL="1165225" marR="0" lvl="0" indent="-11652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2 Sam 11:1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 it came to be at the </a:t>
            </a:r>
            <a:r>
              <a:rPr kumimoji="0" lang="en-US" sz="4800" b="0" i="1" u="sng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turn</a:t>
            </a: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of the year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[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teshuva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],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at the time sovereigns go out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 battle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that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Dawi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US Cyberbit Basic" panose="02020603050405020304" pitchFamily="18" charset="0"/>
                <a:ea typeface="+mn-ea"/>
                <a:cs typeface="+mn-cs"/>
              </a:rPr>
              <a:t>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US Cyberbit Basic" panose="02020603050405020304" pitchFamily="18" charset="0"/>
                <a:ea typeface="+mn-ea"/>
                <a:cs typeface="+mn-cs"/>
              </a:rPr>
              <a:t>̱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sent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Yo’a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US Cyberbit Basic" panose="02020603050405020304" pitchFamily="18" charset="0"/>
                <a:ea typeface="+mn-ea"/>
                <a:cs typeface="+mn-cs"/>
              </a:rPr>
              <a:t>b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US Cyberbit Basic" panose="02020603050405020304" pitchFamily="18" charset="0"/>
                <a:ea typeface="+mn-ea"/>
                <a:cs typeface="+mn-cs"/>
              </a:rPr>
              <a:t>̱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and his servants with him, and all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Yisra’ĕl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and they destroyed the children of Ammon and besieged Rabbah. But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Dawi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US Cyberbit Basic" panose="02020603050405020304" pitchFamily="18" charset="0"/>
                <a:ea typeface="+mn-ea"/>
                <a:cs typeface="+mn-cs"/>
              </a:rPr>
              <a:t>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US Cyberbit Basic" panose="02020603050405020304" pitchFamily="18" charset="0"/>
                <a:ea typeface="+mn-ea"/>
                <a:cs typeface="+mn-cs"/>
              </a:rPr>
              <a:t>̱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remained at Yerushalayim.</a:t>
            </a:r>
          </a:p>
        </p:txBody>
      </p:sp>
    </p:spTree>
    <p:extLst>
      <p:ext uri="{BB962C8B-B14F-4D97-AF65-F5344CB8AC3E}">
        <p14:creationId xmlns:p14="http://schemas.microsoft.com/office/powerpoint/2010/main" val="275710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>
                <a:alpha val="27000"/>
              </a:srgbClr>
            </a:gs>
            <a:gs pos="58000">
              <a:srgbClr val="7030A0"/>
            </a:gs>
            <a:gs pos="66000">
              <a:schemeClr val="accent2">
                <a:lumMod val="40000"/>
                <a:lumOff val="60000"/>
              </a:schemeClr>
            </a:gs>
            <a:gs pos="9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B6E01-928E-4818-9CE2-4618DE211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60396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C2D28F-54A5-4CFF-A832-B99C2F1CE91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A605201-14E5-450C-885B-34DF799C0379}"/>
              </a:ext>
            </a:extLst>
          </p:cNvPr>
          <p:cNvSpPr/>
          <p:nvPr/>
        </p:nvSpPr>
        <p:spPr>
          <a:xfrm>
            <a:off x="350831" y="1093509"/>
            <a:ext cx="11512288" cy="55104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45920" marR="0" lvl="0" indent="-164592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1 Ch 20:1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	 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8507E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 it came to be at the </a:t>
            </a:r>
            <a:r>
              <a:rPr kumimoji="0" lang="en-US" sz="4000" b="1" i="1" u="sng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rgbClr val="00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turn</a:t>
            </a:r>
            <a:r>
              <a:rPr kumimoji="0" lang="en-US" sz="4000" b="1" i="1" u="none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rgbClr val="00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of the year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[</a:t>
            </a:r>
            <a:r>
              <a:rPr kumimoji="0" lang="en-US" sz="40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09999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teshuva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],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00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at the time sovereigns go out</a:t>
            </a:r>
            <a:r>
              <a:rPr kumimoji="0" lang="en-US" sz="2800" b="0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D8507E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D8507E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 battle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8507E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that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D8507E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Yo’a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D8507E">
                    <a:lumMod val="75000"/>
                  </a:srgbClr>
                </a:solidFill>
                <a:effectLst/>
                <a:uLnTx/>
                <a:uFillTx/>
                <a:latin typeface="TITUS Cyberbit Basic" panose="02020603050405020304" pitchFamily="18" charset="0"/>
                <a:ea typeface="+mn-ea"/>
                <a:cs typeface="+mn-cs"/>
              </a:rPr>
              <a:t>b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8507E">
                    <a:lumMod val="75000"/>
                  </a:srgbClr>
                </a:solidFill>
                <a:effectLst/>
                <a:uLnTx/>
                <a:uFillTx/>
                <a:latin typeface="TITUS Cyberbit Basic" panose="02020603050405020304" pitchFamily="18" charset="0"/>
                <a:ea typeface="+mn-ea"/>
                <a:cs typeface="+mn-cs"/>
              </a:rPr>
              <a:t>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8507E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led out the power of the army and destroyed the land of the children of Ammon, and came and besieged Rabbah.  But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D8507E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Dawi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D8507E">
                    <a:lumMod val="75000"/>
                  </a:srgbClr>
                </a:solidFill>
                <a:effectLst/>
                <a:uLnTx/>
                <a:uFillTx/>
                <a:latin typeface="TITUS Cyberbit Basic" panose="02020603050405020304" pitchFamily="18" charset="0"/>
                <a:ea typeface="+mn-ea"/>
                <a:cs typeface="+mn-cs"/>
              </a:rPr>
              <a:t>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8507E">
                    <a:lumMod val="75000"/>
                  </a:srgbClr>
                </a:solidFill>
                <a:effectLst/>
                <a:uLnTx/>
                <a:uFillTx/>
                <a:latin typeface="TITUS Cyberbit Basic" panose="02020603050405020304" pitchFamily="18" charset="0"/>
                <a:ea typeface="+mn-ea"/>
                <a:cs typeface="+mn-cs"/>
              </a:rPr>
              <a:t>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8507E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remained at Yerushalayim.  And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D8507E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Yo’a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D8507E">
                    <a:lumMod val="75000"/>
                  </a:srgbClr>
                </a:solidFill>
                <a:effectLst/>
                <a:uLnTx/>
                <a:uFillTx/>
                <a:latin typeface="TITUS Cyberbit Basic" panose="02020603050405020304" pitchFamily="18" charset="0"/>
                <a:ea typeface="+mn-ea"/>
                <a:cs typeface="+mn-cs"/>
              </a:rPr>
              <a:t>b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8507E">
                    <a:lumMod val="75000"/>
                  </a:srgbClr>
                </a:solidFill>
                <a:effectLst/>
                <a:uLnTx/>
                <a:uFillTx/>
                <a:latin typeface="TITUS Cyberbit Basic" panose="02020603050405020304" pitchFamily="18" charset="0"/>
                <a:ea typeface="+mn-ea"/>
                <a:cs typeface="+mn-cs"/>
              </a:rPr>
              <a:t>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8507E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smote Rabbah and overthrew it.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</a:p>
          <a:p>
            <a:pPr marL="1645920" marR="0" lvl="0" indent="-164592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2 Ch 36:10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8507E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 at the </a:t>
            </a:r>
            <a:r>
              <a:rPr kumimoji="0" lang="en-US" sz="4000" b="1" i="1" u="sng" strike="noStrike" kern="1200" cap="none" spc="0" normalizeH="0" baseline="0" noProof="0" dirty="0">
                <a:ln w="19050">
                  <a:solidFill>
                    <a:srgbClr val="0000CC"/>
                  </a:solidFill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turn</a:t>
            </a:r>
            <a:r>
              <a:rPr kumimoji="0" lang="en-US" sz="4000" b="1" i="1" u="none" strike="noStrike" kern="1200" cap="none" spc="0" normalizeH="0" baseline="0" noProof="0" dirty="0">
                <a:ln w="19050">
                  <a:solidFill>
                    <a:srgbClr val="0000CC"/>
                  </a:solidFill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of the year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[</a:t>
            </a:r>
            <a:r>
              <a:rPr kumimoji="0" lang="en-US" sz="40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09999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teshuva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]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8507E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Sovereign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D8507E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Ne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D8507E">
                    <a:lumMod val="75000"/>
                  </a:srgbClr>
                </a:solidFill>
                <a:effectLst/>
                <a:uLnTx/>
                <a:uFillTx/>
                <a:latin typeface="TITUS Cyberbit Basic" panose="02020603050405020304" pitchFamily="18" charset="0"/>
                <a:ea typeface="+mn-ea"/>
                <a:cs typeface="+mn-cs"/>
              </a:rPr>
              <a:t>ḇ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D8507E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u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D8507E">
                    <a:lumMod val="75000"/>
                  </a:srgbClr>
                </a:solidFill>
                <a:effectLst/>
                <a:uLnTx/>
                <a:uFillTx/>
                <a:latin typeface="TITUS Cyberbit Basic" panose="02020603050405020304" pitchFamily="18" charset="0"/>
                <a:ea typeface="+mn-ea"/>
                <a:cs typeface="+mn-cs"/>
              </a:rPr>
              <a:t>ḵ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D8507E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D8507E">
                    <a:lumMod val="75000"/>
                  </a:srgbClr>
                </a:solidFill>
                <a:effectLst/>
                <a:uLnTx/>
                <a:uFillTx/>
                <a:latin typeface="TITUS Cyberbit Basic" panose="02020603050405020304" pitchFamily="18" charset="0"/>
                <a:ea typeface="+mn-ea"/>
                <a:cs typeface="+mn-cs"/>
              </a:rPr>
              <a:t>ḏ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D8507E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netstsar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8507E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sent and brought him to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D8507E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Ba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D8507E">
                    <a:lumMod val="75000"/>
                  </a:srgbClr>
                </a:solidFill>
                <a:effectLst/>
                <a:uLnTx/>
                <a:uFillTx/>
                <a:latin typeface="TITUS Cyberbit Basic" panose="02020603050405020304" pitchFamily="18" charset="0"/>
                <a:ea typeface="+mn-ea"/>
                <a:cs typeface="+mn-cs"/>
              </a:rPr>
              <a:t>ḇ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D8507E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8507E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with the valuable utensils from the House of </a:t>
            </a: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יהוה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8507E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 made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D8507E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Tsi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D8507E">
                    <a:lumMod val="75000"/>
                  </a:srgbClr>
                </a:solidFill>
                <a:effectLst/>
                <a:uLnTx/>
                <a:uFillTx/>
                <a:latin typeface="TITUS Cyberbit Basic" panose="02020603050405020304" pitchFamily="18" charset="0"/>
                <a:ea typeface="+mn-ea"/>
                <a:cs typeface="+mn-cs"/>
              </a:rPr>
              <a:t>ḏ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D8507E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qiyahu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8507E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D8507E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Yehoyaqim’s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8507E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brother, sovereign over Yehu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8507E">
                    <a:lumMod val="75000"/>
                  </a:srgbClr>
                </a:solidFill>
                <a:effectLst/>
                <a:uLnTx/>
                <a:uFillTx/>
                <a:latin typeface="TITUS Cyberbit Basic" panose="02020603050405020304" pitchFamily="18" charset="0"/>
                <a:ea typeface="+mn-ea"/>
                <a:cs typeface="+mn-cs"/>
              </a:rPr>
              <a:t>ḏ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8507E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ah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8507E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8507E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 Yerushalayim.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9F5DA2-D1FD-41E4-B920-E4A0DB562125}"/>
              </a:ext>
            </a:extLst>
          </p:cNvPr>
          <p:cNvSpPr/>
          <p:nvPr/>
        </p:nvSpPr>
        <p:spPr>
          <a:xfrm>
            <a:off x="2029429" y="146616"/>
            <a:ext cx="8598313" cy="776410"/>
          </a:xfrm>
          <a:prstGeom prst="rect">
            <a:avLst/>
          </a:prstGeom>
          <a:solidFill>
            <a:schemeClr val="accent2"/>
          </a:solidFill>
          <a:ln w="76200">
            <a:solidFill>
              <a:srgbClr val="0045D0"/>
            </a:solidFill>
          </a:ln>
          <a:scene3d>
            <a:camera prst="orthographicFront"/>
            <a:lightRig rig="threePt" dir="t"/>
          </a:scene3d>
          <a:sp3d>
            <a:bevelT w="222250" h="1270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>
                <a:ln w="28575">
                  <a:solidFill>
                    <a:srgbClr val="0000CC"/>
                  </a:solidFill>
                </a:ln>
                <a:solidFill>
                  <a:srgbClr val="FFFF00"/>
                </a:solidFill>
                <a:effectLst>
                  <a:glow rad="127000">
                    <a:srgbClr val="00CCFF"/>
                  </a:glow>
                  <a:outerShdw blurRad="50800" dist="50800" dir="5400000" sx="101000" sy="101000" algn="ctr" rotWithShape="0">
                    <a:srgbClr val="E983DD"/>
                  </a:outerShdw>
                </a:effectLst>
                <a:uLnTx/>
                <a:uFillTx/>
                <a:latin typeface="Snap ITC" panose="04040A07060A02020202" pitchFamily="82" charset="0"/>
                <a:ea typeface="+mn-ea"/>
                <a:cs typeface="+mn-cs"/>
              </a:rPr>
              <a:t>Teshuva’s</a:t>
            </a:r>
            <a:r>
              <a:rPr kumimoji="0" lang="en-CA" sz="3200" b="1" i="0" u="none" strike="noStrike" kern="1200" cap="none" spc="0" normalizeH="0" baseline="0" noProof="0" dirty="0">
                <a:ln w="28575">
                  <a:solidFill>
                    <a:srgbClr val="0000CC"/>
                  </a:solidFill>
                </a:ln>
                <a:solidFill>
                  <a:srgbClr val="FFFF00"/>
                </a:solidFill>
                <a:effectLst>
                  <a:outerShdw blurRad="50800" dist="50800" dir="5400000" sx="101000" sy="101000" algn="ctr" rotWithShape="0">
                    <a:srgbClr val="E983DD"/>
                  </a:outerShdw>
                </a:effectLst>
                <a:uLnTx/>
                <a:uFillTx/>
                <a:latin typeface="Snap ITC" panose="04040A07060A02020202" pitchFamily="82" charset="0"/>
                <a:ea typeface="+mn-ea"/>
                <a:cs typeface="+mn-cs"/>
              </a:rPr>
              <a:t> intentional purpose! </a:t>
            </a:r>
            <a:r>
              <a:rPr kumimoji="0" lang="en-CA" sz="3200" b="1" i="0" u="none" strike="noStrike" kern="1200" cap="none" spc="0" normalizeH="0" baseline="0" noProof="0" dirty="0">
                <a:ln w="28575">
                  <a:solidFill>
                    <a:srgbClr val="0000CC"/>
                  </a:solidFill>
                </a:ln>
                <a:solidFill>
                  <a:srgbClr val="00FFFF"/>
                </a:solidFill>
                <a:effectLst>
                  <a:outerShdw blurRad="50800" dist="50800" dir="5400000" sx="101000" sy="101000" algn="ctr" rotWithShape="0">
                    <a:srgbClr val="E983DD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#2</a:t>
            </a:r>
            <a:r>
              <a:rPr kumimoji="0" lang="en-CA" sz="1800" b="1" i="0" u="none" strike="noStrike" kern="1200" cap="none" spc="0" normalizeH="0" baseline="0" noProof="0" dirty="0">
                <a:ln w="28575">
                  <a:solidFill>
                    <a:srgbClr val="0000CC"/>
                  </a:solidFill>
                </a:ln>
                <a:solidFill>
                  <a:srgbClr val="00FFFF"/>
                </a:solidFill>
                <a:effectLst>
                  <a:outerShdw blurRad="50800" dist="50800" dir="5400000" sx="101000" sy="101000" algn="ctr" rotWithShape="0">
                    <a:srgbClr val="E983DD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CA" sz="1800" b="0" i="0" u="none" strike="noStrike" kern="1200" cap="none" spc="0" normalizeH="0" baseline="0" noProof="0" dirty="0">
              <a:ln w="28575">
                <a:solidFill>
                  <a:prstClr val="black"/>
                </a:solidFill>
              </a:ln>
              <a:solidFill>
                <a:srgbClr val="00FFFF"/>
              </a:solidFill>
              <a:effectLst/>
              <a:uLnTx/>
              <a:uFillTx/>
              <a:latin typeface="Snap ITC" panose="04040A07060A02020202" pitchFamily="8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227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>
                <a:alpha val="27000"/>
              </a:srgbClr>
            </a:gs>
            <a:gs pos="58000">
              <a:srgbClr val="7030A0"/>
            </a:gs>
            <a:gs pos="66000">
              <a:schemeClr val="accent2">
                <a:lumMod val="40000"/>
                <a:lumOff val="60000"/>
              </a:schemeClr>
            </a:gs>
            <a:gs pos="9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B6E01-928E-4818-9CE2-4618DE211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60396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C2D28F-54A5-4CFF-A832-B99C2F1CE91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A605201-14E5-450C-885B-34DF799C0379}"/>
              </a:ext>
            </a:extLst>
          </p:cNvPr>
          <p:cNvSpPr/>
          <p:nvPr/>
        </p:nvSpPr>
        <p:spPr>
          <a:xfrm>
            <a:off x="319812" y="1064480"/>
            <a:ext cx="7430833" cy="57282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notice that in each of these verses the word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8507E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Shaneh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present.  This is a direct connection to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 1:14,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4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cycle of creation.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8507E">
                    <a:lumMod val="75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Shaneh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indicates through Hebrew definition that this type of year must be of a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DUPLICATION.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>
                <a:ln w="19050">
                  <a:solidFill>
                    <a:srgbClr val="0000CC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rgbClr val="CC00C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“seed within a seed according to its own kind”</a:t>
            </a:r>
            <a:r>
              <a:rPr kumimoji="0" lang="en-US" sz="2800" b="0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outerShdw blurRad="50800" dist="50800" dir="5400000" algn="ctr" rotWithShape="0">
                    <a:srgbClr val="CC00CC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identity.  This means the year identity must be a p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erfect match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from the year previous to it.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There must be a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srgbClr val="FFFF00"/>
                  </a:glow>
                  <a:outerShdw blurRad="50800" dist="50800" dir="5400000" algn="ctr" rotWithShape="0">
                    <a:srgbClr val="CC00CC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governing cut off point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which has the </a:t>
            </a: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CC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authority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</a:t>
            </a: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FF33CC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Bodoni MT Black" panose="02070A03080606020203" pitchFamily="18" charset="0"/>
              </a:rPr>
              <a:t>RE-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produce the 360 cycle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Worship Year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sequentially exact segments.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</a:t>
            </a: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CC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sequence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began at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Genesis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1:1,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very first cycle of creation,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continues</a:t>
            </a: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toda</a:t>
            </a: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y!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9F5DA2-D1FD-41E4-B920-E4A0DB562125}"/>
              </a:ext>
            </a:extLst>
          </p:cNvPr>
          <p:cNvSpPr/>
          <p:nvPr/>
        </p:nvSpPr>
        <p:spPr>
          <a:xfrm>
            <a:off x="1692161" y="172495"/>
            <a:ext cx="4403839" cy="776410"/>
          </a:xfrm>
          <a:prstGeom prst="rect">
            <a:avLst/>
          </a:prstGeom>
          <a:solidFill>
            <a:srgbClr val="00FF99"/>
          </a:solidFill>
          <a:ln w="76200">
            <a:solidFill>
              <a:srgbClr val="0045D0"/>
            </a:solidFill>
          </a:ln>
          <a:scene3d>
            <a:camera prst="orthographicFront"/>
            <a:lightRig rig="threePt" dir="t"/>
          </a:scene3d>
          <a:sp3d>
            <a:bevelT w="222250" h="1270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>
                <a:ln w="28575">
                  <a:solidFill>
                    <a:srgbClr val="0000CC"/>
                  </a:solidFill>
                </a:ln>
                <a:solidFill>
                  <a:srgbClr val="FFFF00"/>
                </a:solidFill>
                <a:effectLst>
                  <a:outerShdw blurRad="50800" dist="50800" dir="5400000" sx="101000" sy="101000" algn="ctr" rotWithShape="0">
                    <a:srgbClr val="E983DD"/>
                  </a:outerShdw>
                </a:effectLst>
                <a:uLnTx/>
                <a:uFillTx/>
                <a:latin typeface="Snap ITC" panose="04040A07060A02020202" pitchFamily="82" charset="0"/>
                <a:ea typeface="+mn-ea"/>
                <a:cs typeface="+mn-cs"/>
              </a:rPr>
              <a:t>Teshuva </a:t>
            </a:r>
            <a:r>
              <a:rPr kumimoji="0" lang="en-CA" sz="3200" b="1" i="0" u="none" strike="noStrike" kern="1200" cap="none" spc="0" normalizeH="0" baseline="0" noProof="0" dirty="0">
                <a:ln w="28575">
                  <a:solidFill>
                    <a:srgbClr val="0000CC"/>
                  </a:solidFill>
                </a:ln>
                <a:solidFill>
                  <a:srgbClr val="FFFF00"/>
                </a:solidFill>
                <a:effectLst>
                  <a:outerShdw blurRad="50800" dist="50800" dir="5400000" sx="101000" sy="101000" algn="ctr" rotWithShape="0">
                    <a:srgbClr val="E983DD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up close!</a:t>
            </a:r>
            <a:endParaRPr kumimoji="0" lang="en-CA" sz="1800" b="0" i="0" u="none" strike="noStrike" kern="1200" cap="none" spc="0" normalizeH="0" baseline="0" noProof="0" dirty="0">
              <a:ln w="28575">
                <a:solidFill>
                  <a:prstClr val="black"/>
                </a:solidFill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CA6CA98-0C10-4CC0-A1C0-685EF462F4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9434" y="177596"/>
            <a:ext cx="3892754" cy="282083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8A64A6D-468A-42D7-9892-23BB8772BA02}"/>
              </a:ext>
            </a:extLst>
          </p:cNvPr>
          <p:cNvSpPr/>
          <p:nvPr/>
        </p:nvSpPr>
        <p:spPr>
          <a:xfrm>
            <a:off x="7979434" y="1588013"/>
            <a:ext cx="2277374" cy="14104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 Chron 36:10</a:t>
            </a:r>
            <a:b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Interlinear Scripture Analyzer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2606E31-4853-415C-8BB3-ACD3C56F0BCF}"/>
              </a:ext>
            </a:extLst>
          </p:cNvPr>
          <p:cNvCxnSpPr>
            <a:cxnSpLocks/>
          </p:cNvCxnSpPr>
          <p:nvPr/>
        </p:nvCxnSpPr>
        <p:spPr>
          <a:xfrm>
            <a:off x="7030528" y="177595"/>
            <a:ext cx="1535502" cy="637333"/>
          </a:xfrm>
          <a:prstGeom prst="straightConnector1">
            <a:avLst/>
          </a:prstGeom>
          <a:ln w="76200"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9BDD65A-1573-4BFD-900D-7E45C00782F4}"/>
              </a:ext>
            </a:extLst>
          </p:cNvPr>
          <p:cNvSpPr/>
          <p:nvPr/>
        </p:nvSpPr>
        <p:spPr>
          <a:xfrm>
            <a:off x="7979433" y="3094836"/>
            <a:ext cx="4058596" cy="3518099"/>
          </a:xfrm>
          <a:prstGeom prst="rect">
            <a:avLst/>
          </a:prstGeom>
          <a:solidFill>
            <a:srgbClr val="CC00CC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FF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Interestingly, any lunar type year, any Dead Sea Scroll affiliate or any other calendar which incorporates </a:t>
            </a:r>
            <a:r>
              <a:rPr kumimoji="0" lang="en-US" sz="2800" b="1" i="0" u="sng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FF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intercalation</a:t>
            </a: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FF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any kind, cannot fulfill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glow rad="127000">
                    <a:srgbClr val="FFFF00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Shaneh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FF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FF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starting from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Genesis 1:1!</a:t>
            </a:r>
          </a:p>
        </p:txBody>
      </p:sp>
    </p:spTree>
    <p:extLst>
      <p:ext uri="{BB962C8B-B14F-4D97-AF65-F5344CB8AC3E}">
        <p14:creationId xmlns:p14="http://schemas.microsoft.com/office/powerpoint/2010/main" val="306541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6" grpId="0" animBg="1"/>
      <p:bldP spid="11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>
                <a:alpha val="27000"/>
              </a:srgbClr>
            </a:gs>
            <a:gs pos="58000">
              <a:srgbClr val="7030A0"/>
            </a:gs>
            <a:gs pos="66000">
              <a:schemeClr val="accent2">
                <a:lumMod val="40000"/>
                <a:lumOff val="60000"/>
              </a:schemeClr>
            </a:gs>
            <a:gs pos="9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B6E01-928E-4818-9CE2-4618DE211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60396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C2D28F-54A5-4CFF-A832-B99C2F1CE91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A605201-14E5-450C-885B-34DF799C0379}"/>
              </a:ext>
            </a:extLst>
          </p:cNvPr>
          <p:cNvSpPr/>
          <p:nvPr/>
        </p:nvSpPr>
        <p:spPr>
          <a:xfrm>
            <a:off x="319812" y="955376"/>
            <a:ext cx="7430833" cy="59026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Teshuva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(turning point) of the celestial identities, provides a 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STRAIGHT LINE SHADOW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(James 1:17), that determines the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final cycle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(day) of a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Shaneh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(year).  The very next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Dawn,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is the first cycle of the new year.  From this New Year Cycle, being #1, the count to Abib 14, Passover, begins.  The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MO-EDIM COUNT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starts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 strict accordance to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event occurrence of the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Teshuva Shadow.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specific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Teshuva Shadow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only produced by the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commission of the sun,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50800" dist="50800" dir="5400000" sx="101000" sy="101000" algn="ctr" rotWithShape="0">
                    <a:srgbClr val="00CCFF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bein</a:t>
            </a: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50800" dist="50800" dir="5400000" sx="101000" sy="101000" algn="ctr" rotWithShape="0">
                    <a:srgbClr val="00CCFF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g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50800" dist="50800" dir="5400000" sx="101000" sy="101000" algn="ctr" rotWithShape="0">
                    <a:srgbClr val="00CCFF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commanded</a:t>
            </a: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50800" dist="50800" dir="5400000" sx="101000" sy="101000" algn="ctr" rotWithShape="0">
                    <a:srgbClr val="00CCFF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sng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to return</a:t>
            </a:r>
            <a:r>
              <a:rPr kumimoji="0" lang="en-US" sz="2800" b="0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prstClr val="black"/>
                </a:solidFill>
                <a:effectLst>
                  <a:glow rad="127000">
                    <a:srgbClr val="FFFF00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its designated starting point within the Mazzaroth. This </a:t>
            </a: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00CCFF">
                      <a:alpha val="97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commission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is accomplished within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Yahuah’s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peripheries of the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Tequfah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(circuit) as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outlined in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Ecc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1:5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9F5DA2-D1FD-41E4-B920-E4A0DB562125}"/>
              </a:ext>
            </a:extLst>
          </p:cNvPr>
          <p:cNvSpPr/>
          <p:nvPr/>
        </p:nvSpPr>
        <p:spPr>
          <a:xfrm>
            <a:off x="351281" y="68899"/>
            <a:ext cx="7399364" cy="776410"/>
          </a:xfrm>
          <a:prstGeom prst="rect">
            <a:avLst/>
          </a:prstGeom>
          <a:solidFill>
            <a:srgbClr val="00FF99"/>
          </a:solidFill>
          <a:ln w="76200">
            <a:solidFill>
              <a:srgbClr val="0045D0"/>
            </a:solidFill>
          </a:ln>
          <a:scene3d>
            <a:camera prst="orthographicFront"/>
            <a:lightRig rig="threePt" dir="t"/>
          </a:scene3d>
          <a:sp3d>
            <a:bevelT w="222250" h="1270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>
                <a:ln w="28575">
                  <a:noFill/>
                </a:ln>
                <a:solidFill>
                  <a:prstClr val="black"/>
                </a:solidFill>
                <a:effectLst>
                  <a:outerShdw blurRad="50800" dist="50800" dir="5400000" sx="101000" sy="101000" algn="ctr" rotWithShape="0">
                    <a:srgbClr val="E983DD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Is </a:t>
            </a:r>
            <a:r>
              <a:rPr kumimoji="0" lang="en-CA" sz="3200" b="1" i="0" u="none" strike="noStrike" kern="1200" cap="none" spc="0" normalizeH="0" baseline="0" noProof="0" dirty="0">
                <a:ln w="28575">
                  <a:solidFill>
                    <a:srgbClr val="0000CC"/>
                  </a:solidFill>
                </a:ln>
                <a:solidFill>
                  <a:srgbClr val="FFFF00"/>
                </a:solidFill>
                <a:effectLst>
                  <a:outerShdw blurRad="50800" dist="50800" dir="5400000" sx="101000" sy="101000" algn="ctr" rotWithShape="0">
                    <a:srgbClr val="E983DD"/>
                  </a:outerShdw>
                </a:effectLst>
                <a:uLnTx/>
                <a:uFillTx/>
                <a:latin typeface="Snap ITC" panose="04040A07060A02020202" pitchFamily="82" charset="0"/>
                <a:ea typeface="+mn-ea"/>
                <a:cs typeface="+mn-cs"/>
              </a:rPr>
              <a:t>Teshuva </a:t>
            </a:r>
            <a:r>
              <a:rPr kumimoji="0" lang="en-CA" sz="3200" b="1" i="0" u="none" strike="noStrike" kern="1200" cap="none" spc="0" normalizeH="0" baseline="0" noProof="0" dirty="0">
                <a:ln w="28575">
                  <a:noFill/>
                </a:ln>
                <a:solidFill>
                  <a:prstClr val="black"/>
                </a:solidFill>
                <a:effectLst>
                  <a:outerShdw blurRad="50800" dist="50800" dir="5400000" sx="101000" sy="101000" algn="ctr" rotWithShape="0">
                    <a:srgbClr val="E983DD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en-CA" sz="3200" b="1" i="0" u="none" strike="noStrike" kern="1200" cap="none" spc="0" normalizeH="0" baseline="0" noProof="0" dirty="0">
                <a:ln w="28575">
                  <a:solidFill>
                    <a:srgbClr val="0000CC"/>
                  </a:solidFill>
                </a:ln>
                <a:solidFill>
                  <a:srgbClr val="FFFF00"/>
                </a:solidFill>
                <a:effectLst>
                  <a:outerShdw blurRad="50800" dist="50800" dir="5400000" sx="101000" sy="101000" algn="ctr" rotWithShape="0">
                    <a:srgbClr val="E983DD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- CUT OFF CATAYLIST?</a:t>
            </a:r>
            <a:endParaRPr kumimoji="0" lang="en-CA" sz="1800" b="0" i="0" u="none" strike="noStrike" kern="1200" cap="none" spc="0" normalizeH="0" baseline="0" noProof="0" dirty="0">
              <a:ln w="28575">
                <a:solidFill>
                  <a:prstClr val="black"/>
                </a:solidFill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CA6CA98-0C10-4CC0-A1C0-685EF462F4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9434" y="250166"/>
            <a:ext cx="3892754" cy="282083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8A64A6D-468A-42D7-9892-23BB8772BA02}"/>
              </a:ext>
            </a:extLst>
          </p:cNvPr>
          <p:cNvSpPr/>
          <p:nvPr/>
        </p:nvSpPr>
        <p:spPr>
          <a:xfrm>
            <a:off x="7979434" y="1660583"/>
            <a:ext cx="2277374" cy="14104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 Chron 36:10</a:t>
            </a:r>
            <a:b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Interlinear Scripture Analyzer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BDD65A-1573-4BFD-900D-7E45C00782F4}"/>
              </a:ext>
            </a:extLst>
          </p:cNvPr>
          <p:cNvSpPr/>
          <p:nvPr/>
        </p:nvSpPr>
        <p:spPr>
          <a:xfrm>
            <a:off x="7979434" y="3167407"/>
            <a:ext cx="4058596" cy="3518099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buClr>
                <a:prstClr val="white"/>
              </a:buClr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Questions: 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the base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IMPORTANCE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the 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Mo-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edim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 - </a:t>
            </a:r>
            <a:r>
              <a:rPr lang="en-US" sz="2800" b="1" dirty="0">
                <a:ln>
                  <a:solidFill>
                    <a:srgbClr val="FF33CC"/>
                  </a:solidFill>
                </a:ln>
                <a:solidFill>
                  <a:srgbClr val="0000CC"/>
                </a:solidFill>
                <a:effectLst>
                  <a:glow rad="127000">
                    <a:srgbClr val="FF9900"/>
                  </a:glow>
                </a:effectLst>
                <a:latin typeface="Snap ITC" panose="04040A07060A02020202" pitchFamily="82" charset="0"/>
              </a:rPr>
              <a:t>LIFE?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Why is the sun described as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“gasping for air” (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glow rad="127000">
                    <a:srgbClr val="FF9900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LIFE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get back to the finish point of its circuit? </a:t>
            </a:r>
          </a:p>
        </p:txBody>
      </p:sp>
    </p:spTree>
    <p:extLst>
      <p:ext uri="{BB962C8B-B14F-4D97-AF65-F5344CB8AC3E}">
        <p14:creationId xmlns:p14="http://schemas.microsoft.com/office/powerpoint/2010/main" val="258136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6" grpId="0" animBg="1"/>
      <p:bldP spid="11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>
                <a:alpha val="27000"/>
              </a:srgbClr>
            </a:gs>
            <a:gs pos="58000">
              <a:srgbClr val="7030A0"/>
            </a:gs>
            <a:gs pos="66000">
              <a:schemeClr val="accent2">
                <a:lumMod val="40000"/>
                <a:lumOff val="60000"/>
              </a:schemeClr>
            </a:gs>
            <a:gs pos="9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B6E01-928E-4818-9CE2-4618DE211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60396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C2D28F-54A5-4CFF-A832-B99C2F1CE91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A605201-14E5-450C-885B-34DF799C0379}"/>
              </a:ext>
            </a:extLst>
          </p:cNvPr>
          <p:cNvSpPr/>
          <p:nvPr/>
        </p:nvSpPr>
        <p:spPr>
          <a:xfrm>
            <a:off x="319813" y="1293091"/>
            <a:ext cx="6635170" cy="53924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Teshuva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(turning point) of the celestial identities, provides a 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STRAIGHT LINE SHADOW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(James 1:17).  Is it possible that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Yahuah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allotted this </a:t>
            </a: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rgbClr val="00FF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SHADOW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phenomena as a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glow rad="127000">
                    <a:srgbClr val="FFFF00"/>
                  </a:glow>
                  <a:outerShdw blurRad="50800" dist="50800" dir="5400000" algn="ctr" rotWithShape="0">
                    <a:srgbClr val="CC00CC"/>
                  </a:outerShdw>
                </a:effectLst>
                <a:uLnTx/>
                <a:uFillTx/>
                <a:latin typeface="Wide Latin" panose="020A0A07050505020404" pitchFamily="18" charset="0"/>
                <a:ea typeface="+mn-ea"/>
                <a:cs typeface="+mn-cs"/>
              </a:rPr>
              <a:t>SIGN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(Gen 1:14)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emanating from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Ravie" panose="04040805050809020602" pitchFamily="82" charset="0"/>
              </a:rPr>
              <a:t>TWO</a:t>
            </a:r>
            <a:r>
              <a:rPr kumimoji="0" lang="en-US" sz="28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GREAT LIGHTS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recorded on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srgbClr val="00FFFF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cycle #4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the Creation week? 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buClr>
                <a:prstClr val="white"/>
              </a:buClr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are the entities that formulate this </a:t>
            </a:r>
            <a:r>
              <a:rPr lang="en-US" sz="2800" dirty="0">
                <a:solidFill>
                  <a:srgbClr val="0000CC"/>
                </a:solidFill>
                <a:effectLst>
                  <a:glow rad="127000">
                    <a:srgbClr val="FFFF00"/>
                  </a:glow>
                  <a:outerShdw blurRad="50800" dist="50800" dir="5400000" algn="ctr" rotWithShape="0">
                    <a:srgbClr val="CC00CC"/>
                  </a:outerShdw>
                </a:effectLst>
                <a:latin typeface="Wide Latin" panose="020A0A07050505020404" pitchFamily="18" charset="0"/>
              </a:rPr>
              <a:t>SIGN?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1&gt; </a:t>
            </a:r>
            <a:r>
              <a:rPr kumimoji="0" lang="en-US" sz="2800" b="0" i="0" u="none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rgbClr val="FF00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Sun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2&gt; </a:t>
            </a:r>
            <a:r>
              <a:rPr kumimoji="0" lang="en-US" sz="2800" b="0" i="0" u="none" strike="noStrike" kern="1200" cap="none" spc="0" normalizeH="0" baseline="0" noProof="0" dirty="0">
                <a:ln>
                  <a:solidFill>
                    <a:srgbClr val="CC00CC"/>
                  </a:solidFill>
                </a:ln>
                <a:solidFill>
                  <a:srgbClr val="00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Light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3&gt; </a:t>
            </a:r>
            <a:r>
              <a:rPr kumimoji="0" lang="en-US" sz="2800" b="0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Mazzaroth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   4&gt; </a:t>
            </a:r>
            <a:r>
              <a:rPr kumimoji="0" lang="en-US" sz="2800" b="0" i="0" u="none" strike="noStrike" kern="1200" cap="none" spc="0" normalizeH="0" baseline="0" noProof="0" dirty="0">
                <a:ln>
                  <a:solidFill>
                    <a:srgbClr val="CC00CC"/>
                  </a:solidFill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Earth. </a:t>
            </a:r>
            <a:r>
              <a:rPr kumimoji="0" lang="en-US" sz="2800" b="0" i="0" u="none" strike="noStrike" kern="1200" cap="none" spc="0" normalizeH="0" baseline="0" noProof="0" dirty="0">
                <a:ln>
                  <a:solidFill>
                    <a:srgbClr val="CC00CC"/>
                  </a:solidFill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endParaRPr kumimoji="0" lang="en-US" sz="2800" b="1" i="0" u="none" strike="noStrike" kern="1200" cap="none" spc="0" normalizeH="0" baseline="0" noProof="0" dirty="0">
              <a:ln>
                <a:solidFill>
                  <a:srgbClr val="CC00CC"/>
                </a:solidFill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9F5DA2-D1FD-41E4-B920-E4A0DB562125}"/>
              </a:ext>
            </a:extLst>
          </p:cNvPr>
          <p:cNvSpPr/>
          <p:nvPr/>
        </p:nvSpPr>
        <p:spPr>
          <a:xfrm>
            <a:off x="1414782" y="172494"/>
            <a:ext cx="8918554" cy="959961"/>
          </a:xfrm>
          <a:prstGeom prst="rect">
            <a:avLst/>
          </a:prstGeom>
          <a:solidFill>
            <a:srgbClr val="00FF99"/>
          </a:solidFill>
          <a:ln w="76200">
            <a:solidFill>
              <a:srgbClr val="0045D0"/>
            </a:solidFill>
          </a:ln>
          <a:scene3d>
            <a:camera prst="orthographicFront"/>
            <a:lightRig rig="threePt" dir="t"/>
          </a:scene3d>
          <a:sp3d>
            <a:bevelT w="222250" h="1270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>
                <a:ln w="28575">
                  <a:noFill/>
                </a:ln>
                <a:solidFill>
                  <a:prstClr val="black"/>
                </a:solidFill>
                <a:effectLst>
                  <a:outerShdw blurRad="50800" dist="50800" dir="5400000" sx="101000" sy="101000" algn="ctr" rotWithShape="0">
                    <a:srgbClr val="E983DD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Is - </a:t>
            </a:r>
            <a:r>
              <a:rPr kumimoji="0" lang="en-CA" sz="3200" b="1" i="0" u="none" strike="noStrike" kern="1200" cap="none" spc="0" normalizeH="0" baseline="0" noProof="0" dirty="0">
                <a:ln w="28575">
                  <a:solidFill>
                    <a:srgbClr val="0000CC"/>
                  </a:solidFill>
                </a:ln>
                <a:solidFill>
                  <a:srgbClr val="FFFF00"/>
                </a:solidFill>
                <a:effectLst>
                  <a:outerShdw blurRad="50800" dist="50800" dir="5400000" sx="101000" sy="101000" algn="ctr" rotWithShape="0">
                    <a:srgbClr val="E983DD"/>
                  </a:outerShdw>
                </a:effectLst>
                <a:uLnTx/>
                <a:uFillTx/>
                <a:latin typeface="Snap ITC" panose="04040A07060A02020202" pitchFamily="82" charset="0"/>
                <a:ea typeface="+mn-ea"/>
                <a:cs typeface="+mn-cs"/>
              </a:rPr>
              <a:t>Teshuva </a:t>
            </a:r>
            <a:r>
              <a:rPr kumimoji="0" lang="en-CA" sz="3200" b="1" i="0" u="none" strike="noStrike" kern="1200" cap="none" spc="0" normalizeH="0" baseline="0" noProof="0" dirty="0">
                <a:ln w="28575">
                  <a:noFill/>
                </a:ln>
                <a:solidFill>
                  <a:prstClr val="black"/>
                </a:solidFill>
                <a:effectLst>
                  <a:outerShdw blurRad="50800" dist="50800" dir="5400000" sx="101000" sy="101000" algn="ctr" rotWithShape="0">
                    <a:srgbClr val="E983DD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that</a:t>
            </a:r>
            <a:r>
              <a:rPr kumimoji="0" lang="en-CA" sz="3200" b="1" i="0" u="none" strike="noStrike" kern="1200" cap="none" spc="0" normalizeH="0" baseline="0" noProof="0" dirty="0">
                <a:ln w="28575">
                  <a:solidFill>
                    <a:srgbClr val="0000CC"/>
                  </a:solidFill>
                </a:ln>
                <a:solidFill>
                  <a:srgbClr val="FFFF00"/>
                </a:solidFill>
                <a:effectLst>
                  <a:outerShdw blurRad="50800" dist="50800" dir="5400000" sx="101000" sy="101000" algn="ctr" rotWithShape="0">
                    <a:srgbClr val="E983DD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which provides </a:t>
            </a:r>
            <a:r>
              <a:rPr kumimoji="0" lang="en-CA" sz="4400" b="1" i="0" u="none" strike="noStrike" kern="1200" cap="none" spc="0" normalizeH="0" baseline="0" noProof="0" dirty="0">
                <a:ln w="28575">
                  <a:solidFill>
                    <a:srgbClr val="0000CC"/>
                  </a:solidFill>
                </a:ln>
                <a:solidFill>
                  <a:srgbClr val="FFFF00"/>
                </a:solidFill>
                <a:effectLst>
                  <a:outerShdw blurRad="50800" dist="50800" dir="5400000" sx="101000" sy="101000" algn="ctr" rotWithShape="0">
                    <a:srgbClr val="E983DD"/>
                  </a:outerShdw>
                </a:effectLst>
                <a:uLnTx/>
                <a:uFillTx/>
                <a:latin typeface="Snap ITC" panose="04040A07060A02020202" pitchFamily="82" charset="0"/>
                <a:ea typeface="+mn-ea"/>
                <a:cs typeface="+mn-cs"/>
              </a:rPr>
              <a:t>LIFE?</a:t>
            </a:r>
            <a:endParaRPr kumimoji="0" lang="en-CA" sz="4400" b="0" i="0" u="none" strike="noStrike" kern="1200" cap="none" spc="0" normalizeH="0" baseline="0" noProof="0" dirty="0">
              <a:ln w="28575">
                <a:solidFill>
                  <a:prstClr val="black"/>
                </a:solidFill>
              </a:ln>
              <a:solidFill>
                <a:srgbClr val="FF0000"/>
              </a:solidFill>
              <a:effectLst/>
              <a:uLnTx/>
              <a:uFillTx/>
              <a:latin typeface="Snap ITC" panose="04040A07060A02020202" pitchFamily="82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BDD65A-1573-4BFD-900D-7E45C00782F4}"/>
              </a:ext>
            </a:extLst>
          </p:cNvPr>
          <p:cNvSpPr/>
          <p:nvPr/>
        </p:nvSpPr>
        <p:spPr>
          <a:xfrm>
            <a:off x="7112000" y="1293091"/>
            <a:ext cx="4926029" cy="5392415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buClr>
                <a:prstClr val="white"/>
              </a:buClr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Without even one of these identities, the cyclical</a:t>
            </a:r>
            <a:br>
              <a:rPr kumimoji="0" lang="en-US" sz="2800" b="1" i="0" u="none" strike="noStrike" kern="1200" cap="none" spc="0" normalizeH="0" baseline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glow rad="127000">
                    <a:srgbClr val="FF9900"/>
                  </a:glow>
                </a:effectLst>
                <a:uLnTx/>
                <a:uFillTx/>
                <a:latin typeface="Snap ITC" panose="04040A07060A02020202" pitchFamily="82" charset="0"/>
                <a:ea typeface="+mn-ea"/>
                <a:cs typeface="+mn-cs"/>
              </a:rPr>
              <a:t>Way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(Mo-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edim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glow rad="127000">
                    <a:srgbClr val="FF9900"/>
                  </a:glo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LIFE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), </a:t>
            </a: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would not exist.  </a:t>
            </a:r>
            <a:br>
              <a:rPr kumimoji="0" lang="en-US" sz="2800" b="1" i="0" u="none" strike="noStrike" kern="1200" cap="none" spc="0" normalizeH="0" baseline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</a:t>
            </a: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Mazzaroth</a:t>
            </a: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identifies the </a:t>
            </a:r>
            <a:r>
              <a:rPr kumimoji="0" lang="en-US" sz="2800" b="1" i="0" u="sng" strike="noStrike" kern="1200" cap="none" spc="0" normalizeH="0" baseline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00CC"/>
                </a:solidFill>
                <a:effectLst>
                  <a:outerShdw blurRad="50800" dist="50800" dir="5400000" algn="ctr" rotWithShape="0">
                    <a:srgbClr val="00FF99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TIMING LOCATION</a:t>
            </a: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00CC"/>
                </a:solidFill>
                <a:effectLst>
                  <a:outerShdw blurRad="50800" dist="50800" dir="5400000" algn="ctr" rotWithShape="0">
                    <a:srgbClr val="00FF99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br>
              <a:rPr kumimoji="0" lang="en-US" sz="2800" b="1" i="0" u="none" strike="noStrike" kern="1200" cap="none" spc="0" normalizeH="0" baseline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00CC"/>
                </a:solidFill>
                <a:effectLst>
                  <a:outerShdw blurRad="50800" dist="50800" dir="5400000" algn="ctr" rotWithShape="0">
                    <a:srgbClr val="00FF99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</a:t>
            </a:r>
            <a:r>
              <a:rPr kumimoji="0" lang="en-US" sz="28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CC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sun</a:t>
            </a: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sng" strike="noStrike" kern="1200" cap="none" spc="0" normalizeH="0" baseline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CONDUCTS</a:t>
            </a: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</a:t>
            </a:r>
            <a:r>
              <a:rPr kumimoji="0" lang="en-US" sz="2800" b="1" i="0" u="sng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CC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correct action</a:t>
            </a: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across the heavens.</a:t>
            </a:r>
            <a:br>
              <a:rPr kumimoji="0" lang="en-US" sz="2800" b="1" i="0" u="none" strike="noStrike" kern="1200" cap="none" spc="0" normalizeH="0" baseline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sun </a:t>
            </a:r>
            <a:r>
              <a:rPr kumimoji="0" lang="en-US" sz="2800" b="1" i="0" u="none" strike="noStrike" kern="1200" cap="none" spc="0" normalizeH="0" baseline="0" noProof="0" dirty="0">
                <a:ln w="19050">
                  <a:solidFill>
                    <a:srgbClr val="0000CC"/>
                  </a:solidFill>
                </a:ln>
                <a:solidFill>
                  <a:srgbClr val="00FFFF"/>
                </a:solidFill>
                <a:effectLst>
                  <a:glow rad="127000">
                    <a:srgbClr val="FFFF00"/>
                  </a:glow>
                  <a:outerShdw blurRad="50800" dist="50800" dir="5400000" algn="ctr" rotWithShape="0">
                    <a:srgbClr val="FF33CC">
                      <a:alpha val="98000"/>
                    </a:srgbClr>
                  </a:outerShdw>
                </a:effectLst>
                <a:uLnTx/>
                <a:uFillTx/>
                <a:latin typeface="Snap ITC" panose="04040A07060A02020202" pitchFamily="82" charset="0"/>
              </a:rPr>
              <a:t>Light</a:t>
            </a: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sng" strike="noStrike" kern="1200" cap="none" spc="0" normalizeH="0" baseline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dictates</a:t>
            </a: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appropriate </a:t>
            </a: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rgbClr val="00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SIGN/SIGNAL. </a:t>
            </a:r>
            <a:br>
              <a:rPr kumimoji="0" lang="en-US" sz="2800" b="1" i="0" u="none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rgbClr val="00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en-US" sz="28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earth </a:t>
            </a:r>
            <a:r>
              <a:rPr kumimoji="0" lang="en-US" sz="2800" b="1" i="0" u="sng" strike="noStrike" kern="1200" cap="none" spc="0" normalizeH="0" baseline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receives</a:t>
            </a: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this </a:t>
            </a: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Covenant, </a:t>
            </a: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marked as a </a:t>
            </a: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Shadow</a:t>
            </a: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degree of </a:t>
            </a:r>
            <a:r>
              <a:rPr lang="en-US" sz="2800" b="1" dirty="0">
                <a:ln w="19050">
                  <a:solidFill>
                    <a:srgbClr val="0000CC"/>
                  </a:solidFill>
                </a:ln>
                <a:solidFill>
                  <a:srgbClr val="00FFFF"/>
                </a:solidFill>
                <a:effectLst>
                  <a:glow rad="127000">
                    <a:srgbClr val="FFFF00"/>
                  </a:glow>
                  <a:outerShdw blurRad="50800" dist="50800" dir="5400000" algn="ctr" rotWithShape="0">
                    <a:srgbClr val="FF33CC">
                      <a:alpha val="98000"/>
                    </a:srgbClr>
                  </a:outerShdw>
                </a:effectLst>
                <a:latin typeface="Snap ITC" panose="04040A07060A02020202" pitchFamily="82" charset="0"/>
              </a:rPr>
              <a:t>Light!</a:t>
            </a:r>
            <a:endParaRPr kumimoji="0" lang="en-US" sz="2800" b="1" i="0" u="none" strike="noStrike" kern="1200" cap="none" spc="0" normalizeH="0" baseline="0" noProof="0" dirty="0">
              <a:ln>
                <a:solidFill>
                  <a:srgbClr val="ED7D31">
                    <a:lumMod val="75000"/>
                  </a:srgbClr>
                </a:solidFill>
              </a:ln>
              <a:solidFill>
                <a:srgbClr val="FF99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5A6DBF00-70F5-44E7-B33F-42304CB71501}"/>
              </a:ext>
            </a:extLst>
          </p:cNvPr>
          <p:cNvSpPr/>
          <p:nvPr/>
        </p:nvSpPr>
        <p:spPr>
          <a:xfrm>
            <a:off x="0" y="5669505"/>
            <a:ext cx="1129884" cy="1016000"/>
          </a:xfrm>
          <a:prstGeom prst="wedgeRoundRectCallout">
            <a:avLst>
              <a:gd name="adj1" fmla="val 72944"/>
              <a:gd name="adj2" fmla="val -43907"/>
              <a:gd name="adj3" fmla="val 16667"/>
            </a:avLst>
          </a:prstGeom>
          <a:solidFill>
            <a:schemeClr val="bg1">
              <a:lumMod val="50000"/>
            </a:schemeClr>
          </a:solidFill>
          <a:ln w="28575"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 w="120650" h="10795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 1:14</a:t>
            </a:r>
          </a:p>
        </p:txBody>
      </p:sp>
    </p:spTree>
    <p:extLst>
      <p:ext uri="{BB962C8B-B14F-4D97-AF65-F5344CB8AC3E}">
        <p14:creationId xmlns:p14="http://schemas.microsoft.com/office/powerpoint/2010/main" val="247090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6" grpId="0" animBg="1"/>
      <p:bldP spid="11" grpId="0" animBg="1"/>
      <p:bldP spid="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B6E01-928E-4818-9CE2-4618DE211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60396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C2D28F-54A5-4CFF-A832-B99C2F1CE91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BDD65A-1573-4BFD-900D-7E45C00782F4}"/>
              </a:ext>
            </a:extLst>
          </p:cNvPr>
          <p:cNvSpPr/>
          <p:nvPr/>
        </p:nvSpPr>
        <p:spPr>
          <a:xfrm>
            <a:off x="243281" y="1082180"/>
            <a:ext cx="11694253" cy="5645791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buClr>
                <a:prstClr val="white"/>
              </a:buClr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When a </a:t>
            </a:r>
            <a:r>
              <a:rPr kumimoji="0" lang="en-US" sz="2800" b="1" i="0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C7A1E3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purposeful DISREGARD </a:t>
            </a:r>
            <a:r>
              <a:rPr lang="en-US" sz="2800" b="1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FFC000"/>
                </a:solidFill>
                <a:latin typeface="Calibri" panose="020F0502020204030204"/>
              </a:rPr>
              <a:t>for</a:t>
            </a: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even one of these identities occurs, the cyclical</a:t>
            </a:r>
            <a:r>
              <a:rPr lang="en-US" sz="2800" b="1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FFC000"/>
                </a:solidFill>
                <a:latin typeface="Calibri" panose="020F0502020204030204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glow rad="127000">
                    <a:srgbClr val="FF9900"/>
                  </a:glow>
                </a:effectLst>
                <a:uLnTx/>
                <a:uFillTx/>
                <a:latin typeface="Snap ITC" panose="04040A07060A02020202" pitchFamily="82" charset="0"/>
                <a:ea typeface="+mn-ea"/>
                <a:cs typeface="+mn-cs"/>
              </a:rPr>
              <a:t>Way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(Mo-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edim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glow rad="127000">
                    <a:srgbClr val="FF9900"/>
                  </a:glo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LIFE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), </a:t>
            </a: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will cease to be understood </a:t>
            </a:r>
            <a:r>
              <a:rPr kumimoji="0" lang="en-US" sz="2800" b="1" i="0" u="sng" strike="noStrike" kern="1200" cap="none" spc="0" normalizeH="0" baseline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 earth</a:t>
            </a: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br>
              <a:rPr kumimoji="0" lang="en-US" sz="2800" b="1" i="0" u="none" strike="noStrike" kern="1200" cap="none" spc="0" normalizeH="0" baseline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br>
              <a:rPr kumimoji="0" lang="en-US" sz="2800" b="1" i="0" u="none" strike="noStrike" kern="1200" cap="none" spc="0" normalizeH="0" baseline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2800" b="1" i="0" u="none" strike="noStrike" kern="1200" cap="none" spc="0" normalizeH="0" baseline="0" noProof="0" dirty="0">
              <a:ln>
                <a:solidFill>
                  <a:srgbClr val="ED7D31">
                    <a:lumMod val="75000"/>
                  </a:srgbClr>
                </a:solidFill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 algn="ctr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buClr>
                <a:prstClr val="white"/>
              </a:buClr>
              <a:defRPr/>
            </a:pPr>
            <a:endParaRPr lang="en-US" sz="2800" b="1" dirty="0">
              <a:ln>
                <a:solidFill>
                  <a:srgbClr val="ED7D31">
                    <a:lumMod val="75000"/>
                  </a:srgbClr>
                </a:solidFill>
              </a:ln>
              <a:solidFill>
                <a:srgbClr val="FFC000"/>
              </a:solidFill>
              <a:latin typeface="Calibri" panose="020F0502020204030204"/>
            </a:endParaRPr>
          </a:p>
          <a:p>
            <a:pPr lvl="0" algn="ctr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buClr>
                <a:prstClr val="white"/>
              </a:buClr>
              <a:defRPr/>
            </a:pPr>
            <a:br>
              <a:rPr kumimoji="0" lang="en-US" sz="2800" b="1" i="0" u="none" strike="noStrike" kern="1200" cap="none" spc="0" normalizeH="0" baseline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2800" b="1" i="0" u="none" strike="noStrike" kern="1200" cap="none" spc="0" normalizeH="0" baseline="0" noProof="0" dirty="0">
              <a:ln>
                <a:solidFill>
                  <a:srgbClr val="ED7D31">
                    <a:lumMod val="75000"/>
                  </a:srgbClr>
                </a:solidFill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 algn="ctr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buClr>
                <a:prstClr val="white"/>
              </a:buClr>
              <a:defRPr/>
            </a:pPr>
            <a:br>
              <a:rPr kumimoji="0" lang="en-US" sz="2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br>
              <a:rPr kumimoji="0" lang="en-US" sz="2800" b="1" i="0" u="none" strike="noStrike" kern="1200" cap="none" spc="0" normalizeH="0" baseline="0" noProof="0" dirty="0">
                <a:ln>
                  <a:solidFill>
                    <a:srgbClr val="0000CC"/>
                  </a:solidFill>
                </a:ln>
                <a:solidFill>
                  <a:srgbClr val="00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3200" b="1" i="0" u="none" strike="noStrike" kern="1200" cap="none" spc="0" normalizeH="0" baseline="0" noProof="0" dirty="0">
              <a:ln>
                <a:solidFill>
                  <a:srgbClr val="ED7D31">
                    <a:lumMod val="75000"/>
                  </a:srgbClr>
                </a:solidFill>
              </a:ln>
              <a:solidFill>
                <a:srgbClr val="FF99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057D631D-4B7D-41A7-A5FC-ACDD26499CC9}"/>
              </a:ext>
            </a:extLst>
          </p:cNvPr>
          <p:cNvSpPr/>
          <p:nvPr/>
        </p:nvSpPr>
        <p:spPr>
          <a:xfrm>
            <a:off x="1190622" y="130029"/>
            <a:ext cx="9799563" cy="745460"/>
          </a:xfrm>
          <a:prstGeom prst="wedgeRoundRectCallout">
            <a:avLst>
              <a:gd name="adj1" fmla="val -18021"/>
              <a:gd name="adj2" fmla="val 84421"/>
              <a:gd name="adj3" fmla="val 16667"/>
            </a:avLst>
          </a:prstGeom>
          <a:solidFill>
            <a:srgbClr val="FF9966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228600" h="1143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“You have removed </a:t>
            </a:r>
            <a:r>
              <a:rPr lang="en-CA" sz="4000" b="1" u="sng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127000">
                    <a:srgbClr val="00CCFF"/>
                  </a:glow>
                </a:effectLst>
              </a:rPr>
              <a:t>THE KEY</a:t>
            </a:r>
            <a:r>
              <a:rPr lang="en-CA" sz="4000" b="1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glow rad="127000">
                    <a:srgbClr val="00CCFF"/>
                  </a:glow>
                </a:effectLst>
              </a:rPr>
              <a:t> </a:t>
            </a:r>
            <a:r>
              <a:rPr lang="en-CA" sz="28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to understanding …”      </a:t>
            </a:r>
            <a:r>
              <a:rPr lang="en-CA" dirty="0">
                <a:solidFill>
                  <a:schemeClr val="tx1"/>
                </a:solidFill>
              </a:rPr>
              <a:t>Luke 11:52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BBA120-0AF4-4290-B8FC-ECBC6AB85C6C}"/>
              </a:ext>
            </a:extLst>
          </p:cNvPr>
          <p:cNvSpPr/>
          <p:nvPr/>
        </p:nvSpPr>
        <p:spPr>
          <a:xfrm>
            <a:off x="650144" y="2011975"/>
            <a:ext cx="10880521" cy="17676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FFC000"/>
                </a:solidFill>
              </a:rPr>
              <a:t>The </a:t>
            </a:r>
            <a:r>
              <a:rPr lang="en-US" sz="2800" b="1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00CC"/>
                </a:solidFill>
              </a:rPr>
              <a:t>Mazzaroth</a:t>
            </a:r>
            <a:r>
              <a:rPr lang="en-US" sz="2800" b="1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FFC000"/>
                </a:solidFill>
              </a:rPr>
              <a:t> </a:t>
            </a:r>
            <a:r>
              <a:rPr lang="en-US" sz="2800" b="1" u="sng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FFC000"/>
                </a:solidFill>
              </a:rPr>
              <a:t>identifies and establishes</a:t>
            </a:r>
            <a:r>
              <a:rPr lang="en-US" sz="2800" b="1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FFC000"/>
                </a:solidFill>
              </a:rPr>
              <a:t> the </a:t>
            </a:r>
            <a:br>
              <a:rPr lang="en-US" sz="2800" b="1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FFC000"/>
                </a:solidFill>
              </a:rPr>
            </a:br>
            <a:r>
              <a:rPr lang="en-US" sz="2800" b="1" u="sng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00CC"/>
                </a:solidFill>
                <a:effectLst>
                  <a:outerShdw blurRad="50800" dist="50800" dir="5400000" algn="ctr" rotWithShape="0">
                    <a:srgbClr val="00FF99"/>
                  </a:outerShdw>
                </a:effectLst>
              </a:rPr>
              <a:t>TIMING LOCATION Pro</a:t>
            </a:r>
            <a:r>
              <a:rPr lang="en-US" sz="2800" b="1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00CC"/>
                </a:solidFill>
                <a:effectLst>
                  <a:outerShdw blurRad="50800" dist="50800" dir="5400000" algn="ctr" rotWithShape="0">
                    <a:srgbClr val="00FF99"/>
                  </a:outerShdw>
                </a:effectLst>
              </a:rPr>
              <a:t>p</a:t>
            </a:r>
            <a:r>
              <a:rPr lang="en-US" sz="2800" b="1" u="sng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00CC"/>
                </a:solidFill>
                <a:effectLst>
                  <a:outerShdw blurRad="50800" dist="50800" dir="5400000" algn="ctr" rotWithShape="0">
                    <a:srgbClr val="00FF99"/>
                  </a:outerShdw>
                </a:effectLst>
              </a:rPr>
              <a:t>hetic markers</a:t>
            </a:r>
            <a:r>
              <a:rPr lang="en-US" sz="2800" b="1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00CC"/>
                </a:solidFill>
                <a:effectLst>
                  <a:outerShdw blurRad="50800" dist="50800" dir="5400000" algn="ctr" rotWithShape="0">
                    <a:srgbClr val="00FF99"/>
                  </a:outerShdw>
                </a:effectLst>
              </a:rPr>
              <a:t>, past, present, AND FUTURE.</a:t>
            </a:r>
            <a:br>
              <a:rPr lang="en-US" sz="2800" b="1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00CC"/>
                </a:solidFill>
                <a:effectLst>
                  <a:outerShdw blurRad="50800" dist="50800" dir="5400000" algn="ctr" rotWithShape="0">
                    <a:srgbClr val="00FF99"/>
                  </a:outerShdw>
                </a:effectLst>
              </a:rPr>
            </a:br>
            <a:r>
              <a:rPr lang="en-US" sz="2800" b="1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FFC000"/>
                </a:solidFill>
              </a:rPr>
              <a:t>The </a:t>
            </a:r>
            <a:r>
              <a:rPr lang="en-US" sz="2800" b="1" dirty="0">
                <a:ln>
                  <a:solidFill>
                    <a:prstClr val="black"/>
                  </a:solidFill>
                </a:ln>
                <a:solidFill>
                  <a:srgbClr val="CC00CC"/>
                </a:solidFill>
              </a:rPr>
              <a:t>sun</a:t>
            </a:r>
            <a:r>
              <a:rPr lang="en-US" sz="2800" b="1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FFC000"/>
                </a:solidFill>
              </a:rPr>
              <a:t> </a:t>
            </a:r>
            <a:r>
              <a:rPr lang="en-US" sz="2800" b="1" u="sng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FFC000"/>
                </a:solidFill>
              </a:rPr>
              <a:t>CONDUCTS</a:t>
            </a:r>
            <a:r>
              <a:rPr lang="en-US" sz="2800" b="1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FFC000"/>
                </a:solidFill>
              </a:rPr>
              <a:t> the </a:t>
            </a:r>
            <a:r>
              <a:rPr lang="en-US" sz="2800" b="1" u="sng" dirty="0">
                <a:ln>
                  <a:solidFill>
                    <a:prstClr val="black"/>
                  </a:solidFill>
                </a:ln>
                <a:solidFill>
                  <a:srgbClr val="CC00CC"/>
                </a:solidFill>
              </a:rPr>
              <a:t>correct DEFINING action</a:t>
            </a:r>
            <a:r>
              <a:rPr lang="en-US" sz="2800" b="1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FFC000"/>
                </a:solidFill>
              </a:rPr>
              <a:t> DELINEATING a </a:t>
            </a:r>
            <a:br>
              <a:rPr lang="en-US" sz="2800" b="1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FFC000"/>
                </a:solidFill>
              </a:rPr>
            </a:br>
            <a:r>
              <a:rPr lang="en-US" sz="2800" b="1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00FF"/>
                </a:solidFill>
              </a:rPr>
              <a:t>Straight Line Path</a:t>
            </a:r>
            <a:r>
              <a:rPr lang="en-US" sz="2800" b="1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FFC000"/>
                </a:solidFill>
              </a:rPr>
              <a:t> across the heavens, 2 times a year.</a:t>
            </a:r>
            <a:endParaRPr lang="en-C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50DACD-CE60-4068-AD29-03E7CBD6397A}"/>
              </a:ext>
            </a:extLst>
          </p:cNvPr>
          <p:cNvSpPr/>
          <p:nvPr/>
        </p:nvSpPr>
        <p:spPr>
          <a:xfrm>
            <a:off x="650146" y="3916043"/>
            <a:ext cx="10157504" cy="14838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ED7D31">
                    <a:lumMod val="75000"/>
                  </a:srgbClr>
                </a:solidFill>
              </a:rPr>
              <a:t>The sun </a:t>
            </a:r>
            <a:r>
              <a:rPr lang="en-US" sz="2800" b="1" dirty="0">
                <a:ln w="19050">
                  <a:solidFill>
                    <a:srgbClr val="0000CC"/>
                  </a:solidFill>
                </a:ln>
                <a:solidFill>
                  <a:srgbClr val="00FFFF"/>
                </a:solidFill>
                <a:effectLst>
                  <a:glow rad="127000">
                    <a:srgbClr val="FFFF00"/>
                  </a:glow>
                  <a:outerShdw blurRad="50800" dist="50800" dir="5400000" algn="ctr" rotWithShape="0">
                    <a:srgbClr val="FF33CC">
                      <a:alpha val="98000"/>
                    </a:srgbClr>
                  </a:outerShdw>
                </a:effectLst>
                <a:latin typeface="Snap ITC" panose="04040A07060A02020202" pitchFamily="82" charset="0"/>
              </a:rPr>
              <a:t>Light</a:t>
            </a:r>
            <a:r>
              <a:rPr lang="en-US" sz="2800" b="1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FFC000"/>
                </a:solidFill>
              </a:rPr>
              <a:t> </a:t>
            </a:r>
            <a:r>
              <a:rPr lang="en-US" sz="2800" b="1" u="sng" dirty="0">
                <a:ln>
                  <a:solidFill>
                    <a:sysClr val="windowText" lastClr="000000"/>
                  </a:solidFill>
                </a:ln>
                <a:solidFill>
                  <a:srgbClr val="ED7D31">
                    <a:lumMod val="75000"/>
                  </a:srgbClr>
                </a:solidFill>
              </a:rPr>
              <a:t>dictates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ED7D31">
                    <a:lumMod val="75000"/>
                  </a:srgbClr>
                </a:solidFill>
              </a:rPr>
              <a:t> the appropriate </a:t>
            </a:r>
            <a:r>
              <a:rPr lang="en-US" sz="2800" b="1" u="sng" dirty="0">
                <a:ln>
                  <a:solidFill>
                    <a:srgbClr val="0000CC"/>
                  </a:solidFill>
                </a:ln>
                <a:solidFill>
                  <a:srgbClr val="00FFFF"/>
                </a:solidFill>
              </a:rPr>
              <a:t>SIGN</a:t>
            </a:r>
            <a:r>
              <a:rPr lang="en-US" sz="2800" b="1" dirty="0">
                <a:ln>
                  <a:solidFill>
                    <a:srgbClr val="0000CC"/>
                  </a:solidFill>
                </a:ln>
                <a:solidFill>
                  <a:srgbClr val="00FFFF"/>
                </a:solidFill>
              </a:rPr>
              <a:t>/SIGNAL 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ED7D31">
                    <a:lumMod val="75000"/>
                  </a:srgbClr>
                </a:solidFill>
              </a:rPr>
              <a:t>by forming </a:t>
            </a:r>
            <a:b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ED7D31">
                    <a:lumMod val="75000"/>
                  </a:srgbClr>
                </a:solidFill>
              </a:rPr>
            </a:b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ED7D31">
                    <a:lumMod val="75000"/>
                  </a:srgbClr>
                </a:solidFill>
              </a:rPr>
              <a:t>a  </a:t>
            </a:r>
            <a:r>
              <a:rPr lang="en-US" sz="2800" b="1" u="sng" dirty="0">
                <a:ln>
                  <a:solidFill>
                    <a:srgbClr val="0000CC"/>
                  </a:solidFill>
                </a:ln>
                <a:solidFill>
                  <a:srgbClr val="00FFFF"/>
                </a:solidFill>
                <a:latin typeface="Ravie" panose="04040805050809020602" pitchFamily="82" charset="0"/>
              </a:rPr>
              <a:t>Shadow</a:t>
            </a:r>
            <a:r>
              <a:rPr lang="en-US" sz="2800" b="1" dirty="0">
                <a:ln>
                  <a:solidFill>
                    <a:srgbClr val="0000CC"/>
                  </a:solidFill>
                </a:ln>
                <a:solidFill>
                  <a:srgbClr val="00FFFF"/>
                </a:solidFill>
              </a:rPr>
              <a:t> </a:t>
            </a:r>
            <a:r>
              <a:rPr lang="en-US" sz="2800" b="1" dirty="0">
                <a:ln>
                  <a:solidFill>
                    <a:srgbClr val="0000CC"/>
                  </a:solidFill>
                </a:ln>
                <a:solidFill>
                  <a:srgbClr val="ED7D31">
                    <a:lumMod val="75000"/>
                  </a:srgbClr>
                </a:solidFill>
              </a:rPr>
              <a:t>via a</a:t>
            </a:r>
            <a:r>
              <a:rPr lang="en-US" sz="2800" b="1" dirty="0">
                <a:ln>
                  <a:solidFill>
                    <a:srgbClr val="0000CC"/>
                  </a:solidFill>
                </a:ln>
                <a:solidFill>
                  <a:srgbClr val="00FFFF"/>
                </a:solidFill>
              </a:rPr>
              <a:t> </a:t>
            </a:r>
            <a:r>
              <a:rPr lang="en-US" sz="2800" b="1" u="sng" dirty="0">
                <a:ln>
                  <a:solidFill>
                    <a:srgbClr val="0000CC"/>
                  </a:solidFill>
                </a:ln>
                <a:solidFill>
                  <a:srgbClr val="00FFFF"/>
                </a:solidFill>
              </a:rPr>
              <a:t>staff</a:t>
            </a:r>
            <a:r>
              <a:rPr lang="en-US" sz="2800" b="1" dirty="0">
                <a:ln>
                  <a:solidFill>
                    <a:srgbClr val="0000CC"/>
                  </a:solidFill>
                </a:ln>
                <a:solidFill>
                  <a:srgbClr val="00FFFF"/>
                </a:solidFill>
              </a:rPr>
              <a:t> 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ED7D31">
                    <a:lumMod val="75000"/>
                  </a:srgbClr>
                </a:solidFill>
              </a:rPr>
              <a:t>in the ground.  This </a:t>
            </a:r>
            <a:r>
              <a:rPr lang="en-US" sz="2800" b="1" u="sng" dirty="0">
                <a:ln>
                  <a:solidFill>
                    <a:srgbClr val="0000CC"/>
                  </a:solidFill>
                </a:ln>
                <a:solidFill>
                  <a:srgbClr val="00FFFF"/>
                </a:solidFill>
              </a:rPr>
              <a:t>staff</a:t>
            </a:r>
            <a:r>
              <a:rPr lang="en-US" sz="2800" b="1" dirty="0">
                <a:ln>
                  <a:solidFill>
                    <a:srgbClr val="0000CC"/>
                  </a:solidFill>
                </a:ln>
                <a:solidFill>
                  <a:srgbClr val="00FFFF"/>
                </a:solidFill>
              </a:rPr>
              <a:t> 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ED7D31">
                    <a:lumMod val="75000"/>
                  </a:srgbClr>
                </a:solidFill>
              </a:rPr>
              <a:t>enables</a:t>
            </a:r>
            <a:r>
              <a:rPr lang="en-US" sz="2800" b="1" dirty="0">
                <a:ln>
                  <a:solidFill>
                    <a:srgbClr val="0000CC"/>
                  </a:solidFill>
                </a:ln>
                <a:solidFill>
                  <a:srgbClr val="00FFFF"/>
                </a:solidFill>
              </a:rPr>
              <a:t> </a:t>
            </a:r>
            <a:r>
              <a:rPr lang="en-US" sz="2800" b="1" u="sng" dirty="0">
                <a:ln>
                  <a:solidFill>
                    <a:srgbClr val="0000CC"/>
                  </a:solidFill>
                </a:ln>
                <a:solidFill>
                  <a:srgbClr val="00FFFF"/>
                </a:solidFill>
                <a:latin typeface="Ravie" panose="04040805050809020602" pitchFamily="82" charset="0"/>
              </a:rPr>
              <a:t>The Shadow</a:t>
            </a:r>
            <a:r>
              <a:rPr lang="en-US" sz="2800" b="1" dirty="0">
                <a:ln>
                  <a:solidFill>
                    <a:srgbClr val="0000CC"/>
                  </a:solidFill>
                </a:ln>
                <a:solidFill>
                  <a:srgbClr val="00FFFF"/>
                </a:solidFill>
                <a:latin typeface="Ravie" panose="04040805050809020602" pitchFamily="82" charset="0"/>
              </a:rPr>
              <a:t> 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ED7D31">
                    <a:lumMod val="75000"/>
                  </a:srgbClr>
                </a:solidFill>
              </a:rPr>
              <a:t>which is to be </a:t>
            </a:r>
            <a:r>
              <a:rPr lang="en-US" sz="2800" b="1" u="sng" dirty="0">
                <a:ln>
                  <a:solidFill>
                    <a:sysClr val="windowText" lastClr="000000"/>
                  </a:solidFill>
                </a:ln>
                <a:solidFill>
                  <a:srgbClr val="ED7D31">
                    <a:lumMod val="75000"/>
                  </a:srgbClr>
                </a:solidFill>
              </a:rPr>
              <a:t>MARKED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ED7D31">
                    <a:lumMod val="75000"/>
                  </a:srgbClr>
                </a:solidFill>
              </a:rPr>
              <a:t> 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&amp;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ED7D31">
                    <a:lumMod val="75000"/>
                  </a:srgbClr>
                </a:solidFill>
              </a:rPr>
              <a:t> </a:t>
            </a:r>
            <a:r>
              <a:rPr lang="en-US" sz="2800" b="1" u="sng" dirty="0">
                <a:ln>
                  <a:solidFill>
                    <a:sysClr val="windowText" lastClr="000000"/>
                  </a:solidFill>
                </a:ln>
                <a:solidFill>
                  <a:srgbClr val="ED7D31">
                    <a:lumMod val="75000"/>
                  </a:srgbClr>
                </a:solidFill>
              </a:rPr>
              <a:t>DETERMINED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ED7D31">
                    <a:lumMod val="75000"/>
                  </a:srgbClr>
                </a:solidFill>
              </a:rPr>
              <a:t> by man.</a:t>
            </a:r>
            <a:endParaRPr lang="en-CA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053BAC-663B-4928-8ACD-2BE886DBC462}"/>
              </a:ext>
            </a:extLst>
          </p:cNvPr>
          <p:cNvSpPr/>
          <p:nvPr/>
        </p:nvSpPr>
        <p:spPr>
          <a:xfrm>
            <a:off x="650146" y="5503244"/>
            <a:ext cx="10880521" cy="1016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FF9900"/>
                </a:solidFill>
              </a:rPr>
              <a:t>The</a:t>
            </a:r>
            <a:r>
              <a:rPr lang="en-US" sz="2800" b="1" dirty="0">
                <a:ln>
                  <a:solidFill>
                    <a:prstClr val="black"/>
                  </a:solidFill>
                </a:ln>
                <a:solidFill>
                  <a:srgbClr val="ED7D31">
                    <a:lumMod val="50000"/>
                  </a:srgbClr>
                </a:solidFill>
              </a:rPr>
              <a:t> earth </a:t>
            </a:r>
            <a:r>
              <a:rPr lang="en-US" sz="2800" b="1" u="sng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FF9900"/>
                </a:solidFill>
              </a:rPr>
              <a:t>receives</a:t>
            </a:r>
            <a:r>
              <a:rPr lang="en-US" sz="2800" b="1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FF9900"/>
                </a:solidFill>
              </a:rPr>
              <a:t> this </a:t>
            </a:r>
            <a:r>
              <a:rPr lang="en-US" sz="2800" b="1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00CC"/>
                </a:solidFill>
                <a:effectLst>
                  <a:glow rad="127000">
                    <a:srgbClr val="FFFF00"/>
                  </a:glow>
                </a:effectLst>
              </a:rPr>
              <a:t>Covenant,</a:t>
            </a:r>
            <a:r>
              <a:rPr lang="en-US" sz="2800" b="1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00CC"/>
                </a:solidFill>
              </a:rPr>
              <a:t> </a:t>
            </a:r>
            <a:r>
              <a:rPr lang="en-US" sz="2800" b="1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FF9900"/>
                </a:solidFill>
              </a:rPr>
              <a:t>in marked form as a </a:t>
            </a:r>
            <a:r>
              <a:rPr lang="en-US" sz="2800" b="1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E7E6E6">
                    <a:lumMod val="25000"/>
                  </a:srgbClr>
                </a:solidFill>
                <a:latin typeface="Ravie" panose="04040805050809020602" pitchFamily="82" charset="0"/>
              </a:rPr>
              <a:t>Shadow, </a:t>
            </a:r>
            <a:br>
              <a:rPr lang="en-US" sz="2800" b="1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E7E6E6">
                    <a:lumMod val="25000"/>
                  </a:srgbClr>
                </a:solidFill>
                <a:latin typeface="Ravie" panose="04040805050809020602" pitchFamily="82" charset="0"/>
              </a:rPr>
            </a:br>
            <a:r>
              <a:rPr lang="en-US" sz="2800" b="1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FF9900"/>
                </a:solidFill>
              </a:rPr>
              <a:t>the degree of  </a:t>
            </a:r>
            <a:r>
              <a:rPr lang="en-US" sz="2800" b="1" dirty="0">
                <a:ln w="19050">
                  <a:solidFill>
                    <a:srgbClr val="0000CC"/>
                  </a:solidFill>
                </a:ln>
                <a:solidFill>
                  <a:srgbClr val="00FFFF"/>
                </a:solidFill>
                <a:effectLst>
                  <a:glow rad="127000">
                    <a:srgbClr val="FFFF00"/>
                  </a:glow>
                  <a:outerShdw blurRad="50800" dist="50800" dir="5400000" algn="ctr" rotWithShape="0">
                    <a:srgbClr val="FF33CC">
                      <a:alpha val="98000"/>
                    </a:srgbClr>
                  </a:outerShdw>
                </a:effectLst>
                <a:latin typeface="Snap ITC" panose="04040A07060A02020202" pitchFamily="82" charset="0"/>
              </a:rPr>
              <a:t>Light commissioned by Yah, </a:t>
            </a:r>
            <a:r>
              <a:rPr lang="en-US" sz="2800" dirty="0">
                <a:ln w="19050">
                  <a:solidFill>
                    <a:srgbClr val="0000CC"/>
                  </a:solidFill>
                </a:ln>
                <a:solidFill>
                  <a:srgbClr val="00FFFF"/>
                </a:solidFill>
                <a:effectLst>
                  <a:glow rad="127000">
                    <a:srgbClr val="FFFF00"/>
                  </a:glow>
                  <a:outerShdw blurRad="50800" dist="50800" dir="5400000" algn="ctr" rotWithShape="0">
                    <a:srgbClr val="FF33CC">
                      <a:alpha val="98000"/>
                    </a:srgbClr>
                  </a:outerShdw>
                </a:effectLst>
                <a:latin typeface="Berlin Sans FB Demi" panose="020E0802020502020306" pitchFamily="34" charset="0"/>
              </a:rPr>
              <a:t>in Gen 1:14-18!</a:t>
            </a:r>
            <a:endParaRPr lang="en-CA" dirty="0"/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5A6DBF00-70F5-44E7-B33F-42304CB71501}"/>
              </a:ext>
            </a:extLst>
          </p:cNvPr>
          <p:cNvSpPr/>
          <p:nvPr/>
        </p:nvSpPr>
        <p:spPr>
          <a:xfrm>
            <a:off x="10934883" y="2970303"/>
            <a:ext cx="1129884" cy="1016000"/>
          </a:xfrm>
          <a:prstGeom prst="wedgeRoundRectCallout">
            <a:avLst>
              <a:gd name="adj1" fmla="val -294665"/>
              <a:gd name="adj2" fmla="val 55910"/>
              <a:gd name="adj3" fmla="val 16667"/>
            </a:avLst>
          </a:prstGeom>
          <a:solidFill>
            <a:schemeClr val="bg1">
              <a:lumMod val="50000"/>
            </a:schemeClr>
          </a:solidFill>
          <a:ln w="28575"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 w="120650" h="10795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 1:14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8C6F2D8-3A4A-4CA9-843E-EC0A966E3AC4}"/>
              </a:ext>
            </a:extLst>
          </p:cNvPr>
          <p:cNvSpPr/>
          <p:nvPr/>
        </p:nvSpPr>
        <p:spPr>
          <a:xfrm>
            <a:off x="10827141" y="4071028"/>
            <a:ext cx="1237626" cy="1328870"/>
          </a:xfrm>
          <a:prstGeom prst="round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900" b="1" dirty="0">
                <a:solidFill>
                  <a:srgbClr val="C7A1E3"/>
                </a:solidFill>
              </a:rPr>
              <a:t>Recall -Serpent staffs of </a:t>
            </a:r>
            <a:br>
              <a:rPr lang="en-CA" sz="1900" b="1" dirty="0">
                <a:solidFill>
                  <a:srgbClr val="C7A1E3"/>
                </a:solidFill>
              </a:rPr>
            </a:br>
            <a:r>
              <a:rPr lang="en-CA" sz="1900" b="1" dirty="0">
                <a:solidFill>
                  <a:srgbClr val="C7A1E3"/>
                </a:solidFill>
              </a:rPr>
              <a:t>Egypt! ?</a:t>
            </a:r>
          </a:p>
        </p:txBody>
      </p:sp>
    </p:spTree>
    <p:extLst>
      <p:ext uri="{BB962C8B-B14F-4D97-AF65-F5344CB8AC3E}">
        <p14:creationId xmlns:p14="http://schemas.microsoft.com/office/powerpoint/2010/main" val="427668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  <p:bldP spid="8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66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B6E01-928E-4818-9CE2-4618DE211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2007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C2D28F-54A5-4CFF-A832-B99C2F1CE91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EFD8A4E-03ED-4F66-8FE4-066E24C2964E}"/>
              </a:ext>
            </a:extLst>
          </p:cNvPr>
          <p:cNvSpPr/>
          <p:nvPr/>
        </p:nvSpPr>
        <p:spPr>
          <a:xfrm>
            <a:off x="258932" y="170476"/>
            <a:ext cx="11674136" cy="6517048"/>
          </a:xfrm>
          <a:prstGeom prst="roundRect">
            <a:avLst/>
          </a:prstGeom>
          <a:gradFill>
            <a:gsLst>
              <a:gs pos="0">
                <a:srgbClr val="00FF99">
                  <a:alpha val="32000"/>
                </a:srgbClr>
              </a:gs>
              <a:gs pos="39000">
                <a:srgbClr val="0000FF">
                  <a:alpha val="39000"/>
                </a:srgbClr>
              </a:gs>
              <a:gs pos="68000">
                <a:srgbClr val="FFFF00">
                  <a:alpha val="41000"/>
                </a:srgbClr>
              </a:gs>
              <a:gs pos="100000">
                <a:srgbClr val="9966FF">
                  <a:alpha val="64000"/>
                </a:srgbClr>
              </a:gs>
            </a:gsLst>
            <a:lin ang="5400000" scaled="1"/>
          </a:gradFill>
          <a:ln>
            <a:noFill/>
          </a:ln>
          <a:scene3d>
            <a:camera prst="orthographicFront"/>
            <a:lightRig rig="sunset" dir="t"/>
          </a:scene3d>
          <a:sp3d>
            <a:bevelT w="241300" h="1143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lvl="0" algn="ctr">
              <a:defRPr/>
            </a:pPr>
            <a:r>
              <a:rPr lang="en-CA" sz="6600" dirty="0">
                <a:ln>
                  <a:solidFill>
                    <a:srgbClr val="0000FF"/>
                  </a:solidFill>
                </a:ln>
                <a:solidFill>
                  <a:srgbClr val="00B05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latin typeface="Calibri" panose="020F0502020204030204"/>
              </a:rPr>
              <a:t>Creation’s C</a:t>
            </a:r>
            <a:r>
              <a:rPr kumimoji="0" lang="en-CA" sz="6600" b="0" i="0" u="none" strike="noStrike" kern="1200" cap="none" spc="0" normalizeH="0" baseline="0" noProof="0" dirty="0" err="1">
                <a:ln>
                  <a:solidFill>
                    <a:srgbClr val="0000FF"/>
                  </a:solidFill>
                </a:ln>
                <a:solidFill>
                  <a:srgbClr val="00B05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ycle</a:t>
            </a:r>
            <a:r>
              <a:rPr kumimoji="0" lang="en-CA" sz="6600" b="0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B05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CA" sz="4400" b="0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B05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# </a:t>
            </a:r>
            <a:r>
              <a:rPr kumimoji="0" lang="en-CA" sz="6600" b="0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r>
              <a:rPr kumimoji="0" lang="en-CA" sz="6600" b="0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B05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CA" sz="6600" b="0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2400" b="0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B05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Gen 1:</a:t>
            </a:r>
            <a:r>
              <a:rPr kumimoji="0" lang="en-CA" sz="2400" b="0" i="0" u="sng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B05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14</a:t>
            </a:r>
            <a:br>
              <a:rPr kumimoji="0" lang="en-CA" sz="6600" b="0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4400" b="0" i="0" u="none" strike="noStrike" kern="1200" cap="none" spc="0" normalizeH="0" baseline="0" noProof="0" dirty="0">
                <a:ln>
                  <a:solidFill>
                    <a:srgbClr val="FF00FF"/>
                  </a:solidFill>
                </a:ln>
                <a:solidFill>
                  <a:srgbClr val="0000FF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“Let </a:t>
            </a:r>
            <a:r>
              <a:rPr kumimoji="0" lang="en-CA" sz="4400" b="0" i="0" u="none" strike="noStrike" kern="1200" cap="none" spc="0" normalizeH="0" baseline="0" noProof="0" dirty="0">
                <a:ln>
                  <a:solidFill>
                    <a:srgbClr val="FF00FF"/>
                  </a:solidFill>
                </a:ln>
                <a:solidFill>
                  <a:srgbClr val="0000FF"/>
                </a:solidFill>
                <a:effectLst>
                  <a:glow rad="127000">
                    <a:srgbClr val="E983DD"/>
                  </a:glow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Bauhaus 93" panose="04030905020B02020C02" pitchFamily="82" charset="0"/>
                <a:ea typeface="+mn-ea"/>
                <a:cs typeface="+mn-cs"/>
              </a:rPr>
              <a:t>LIGHTS</a:t>
            </a:r>
            <a:r>
              <a:rPr kumimoji="0" lang="en-CA" sz="4400" b="0" i="0" u="none" strike="noStrike" kern="1200" cap="none" spc="0" normalizeH="0" baseline="0" noProof="0" dirty="0">
                <a:ln>
                  <a:solidFill>
                    <a:srgbClr val="FF00FF"/>
                  </a:solidFill>
                </a:ln>
                <a:solidFill>
                  <a:srgbClr val="0000FF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come to be, … and let them be for 			     </a:t>
            </a:r>
            <a:r>
              <a:rPr lang="en-CA" sz="6600" dirty="0">
                <a:ln w="28575">
                  <a:solidFill>
                    <a:srgbClr val="0000FF"/>
                  </a:solidFill>
                </a:ln>
                <a:solidFill>
                  <a:srgbClr val="FF0066"/>
                </a:solidFill>
                <a:effectLst>
                  <a:glow rad="127000">
                    <a:srgbClr val="00CCFF"/>
                  </a:glow>
                  <a:outerShdw blurRad="50800" dist="50800" dir="5400000" algn="ctr" rotWithShape="0">
                    <a:srgbClr val="FFFF00"/>
                  </a:outerShdw>
                </a:effectLst>
                <a:latin typeface="Wide Latin" panose="020A0A07050505020404" pitchFamily="18" charset="0"/>
              </a:rPr>
              <a:t>SIGNS …</a:t>
            </a:r>
            <a:r>
              <a:rPr lang="en-CA" sz="6600" dirty="0">
                <a:ln>
                  <a:solidFill>
                    <a:srgbClr val="FF00FF"/>
                  </a:solidFill>
                </a:ln>
                <a:solidFill>
                  <a:srgbClr val="0000FF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latin typeface="Calibri" panose="020F0502020204030204"/>
              </a:rPr>
              <a:t>”</a:t>
            </a:r>
            <a:br>
              <a:rPr kumimoji="0" lang="en-CA" sz="6600" b="0" i="0" u="none" strike="noStrike" kern="1200" cap="none" spc="0" normalizeH="0" baseline="0" noProof="0" dirty="0">
                <a:ln>
                  <a:solidFill>
                    <a:srgbClr val="FF00FF"/>
                  </a:solidFill>
                </a:ln>
                <a:solidFill>
                  <a:srgbClr val="0000FF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lang="en-CA" sz="4000" u="sng" dirty="0">
                <a:ln>
                  <a:solidFill>
                    <a:srgbClr val="FF00FF"/>
                  </a:solidFill>
                </a:ln>
                <a:solidFill>
                  <a:prstClr val="black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latin typeface="Calibri" panose="020F0502020204030204"/>
              </a:rPr>
              <a:t>Will this command reveal the reason</a:t>
            </a:r>
            <a:r>
              <a:rPr lang="en-CA" sz="4000" dirty="0">
                <a:ln>
                  <a:solidFill>
                    <a:srgbClr val="FF00FF"/>
                  </a:solidFill>
                </a:ln>
                <a:solidFill>
                  <a:prstClr val="black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latin typeface="Calibri" panose="020F0502020204030204"/>
              </a:rPr>
              <a:t> </a:t>
            </a:r>
            <a:r>
              <a:rPr lang="en-CA" sz="4000" u="sng" dirty="0">
                <a:ln w="28575">
                  <a:solidFill>
                    <a:srgbClr val="0000FF"/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latin typeface="Calibri" panose="020F0502020204030204"/>
              </a:rPr>
              <a:t>Abraham </a:t>
            </a:r>
            <a:r>
              <a:rPr lang="en-CA" sz="4000" b="1" dirty="0">
                <a:ln>
                  <a:solidFill>
                    <a:sysClr val="windowText" lastClr="000000"/>
                  </a:solidFill>
                </a:ln>
                <a:solidFill>
                  <a:srgbClr val="C7A1E3"/>
                </a:solidFill>
                <a:effectLst>
                  <a:glow rad="127000">
                    <a:srgbClr val="0070C0"/>
                  </a:glow>
                  <a:outerShdw blurRad="50800" dist="50800" dir="5400000" algn="ctr" rotWithShape="0">
                    <a:srgbClr val="FFFF00"/>
                  </a:outerShdw>
                </a:effectLst>
                <a:latin typeface="Calibri" panose="020F0502020204030204"/>
              </a:rPr>
              <a:t>sacrificed a calf </a:t>
            </a:r>
            <a:r>
              <a:rPr lang="en-CA" sz="4000" dirty="0">
                <a:ln>
                  <a:solidFill>
                    <a:srgbClr val="FF00FF"/>
                  </a:solidFill>
                </a:ln>
                <a:solidFill>
                  <a:prstClr val="black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latin typeface="Calibri" panose="020F0502020204030204"/>
              </a:rPr>
              <a:t>(Gen 18:7) and was recorded as</a:t>
            </a:r>
            <a:r>
              <a:rPr lang="en-CA" sz="4000" u="sng" dirty="0">
                <a:ln>
                  <a:solidFill>
                    <a:srgbClr val="FF00FF"/>
                  </a:solidFill>
                </a:ln>
                <a:solidFill>
                  <a:prstClr val="black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latin typeface="Calibri" panose="020F0502020204030204"/>
              </a:rPr>
              <a:t> </a:t>
            </a:r>
            <a:br>
              <a:rPr lang="en-CA" sz="6600" u="sng" dirty="0">
                <a:ln>
                  <a:solidFill>
                    <a:srgbClr val="FF00FF"/>
                  </a:solidFill>
                </a:ln>
                <a:solidFill>
                  <a:prstClr val="black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latin typeface="Calibri" panose="020F0502020204030204"/>
              </a:rPr>
            </a:br>
            <a:r>
              <a:rPr lang="en-CA" sz="6600" u="sng" dirty="0">
                <a:ln w="38100">
                  <a:solidFill>
                    <a:srgbClr val="00B050"/>
                  </a:solidFill>
                </a:ln>
                <a:solidFill>
                  <a:srgbClr val="7030A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latin typeface="Bauhaus 93" panose="04030905020B02020C02" pitchFamily="82" charset="0"/>
              </a:rPr>
              <a:t>SITTING DOWN</a:t>
            </a:r>
            <a:r>
              <a:rPr kumimoji="0" lang="en-CA" sz="6600" b="0" i="0" u="none" strike="noStrike" kern="1200" cap="none" spc="0" normalizeH="0" baseline="0" noProof="0" dirty="0">
                <a:ln>
                  <a:solidFill>
                    <a:srgbClr val="FF00FF"/>
                  </a:solidFill>
                </a:ln>
                <a:solidFill>
                  <a:srgbClr val="0000FF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Bodoni MT Black" panose="02070A03080606020203" pitchFamily="18" charset="0"/>
              </a:rPr>
              <a:t>?</a:t>
            </a:r>
            <a:r>
              <a:rPr kumimoji="0" lang="en-CA" sz="6600" b="0" i="0" u="none" strike="noStrike" kern="1200" cap="none" spc="0" normalizeH="0" baseline="0" noProof="0" dirty="0">
                <a:ln>
                  <a:solidFill>
                    <a:srgbClr val="FF00FF"/>
                  </a:solidFill>
                </a:ln>
                <a:solidFill>
                  <a:srgbClr val="0000FF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28399A9-CC91-41F1-9C8A-99C31A4A0DEF}"/>
              </a:ext>
            </a:extLst>
          </p:cNvPr>
          <p:cNvSpPr/>
          <p:nvPr/>
        </p:nvSpPr>
        <p:spPr>
          <a:xfrm rot="20649515">
            <a:off x="-288908" y="1583984"/>
            <a:ext cx="4596941" cy="1398269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isometricOffAxis2Lef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400" b="1" baseline="30000" dirty="0">
                <a:ln w="1905">
                  <a:solidFill>
                    <a:sysClr val="windowText" lastClr="000000"/>
                  </a:solidFill>
                </a:ln>
                <a:solidFill>
                  <a:schemeClr val="accent2"/>
                </a:solidFill>
                <a:effectLst>
                  <a:glow rad="228600">
                    <a:schemeClr val="bg1">
                      <a:alpha val="75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egoe Print" pitchFamily="2" charset="0"/>
              </a:rPr>
              <a:t>Let’s start</a:t>
            </a:r>
            <a:br>
              <a:rPr lang="en-US" sz="4400" b="1" baseline="30000" dirty="0">
                <a:ln w="1905">
                  <a:solidFill>
                    <a:sysClr val="windowText" lastClr="000000"/>
                  </a:solidFill>
                </a:ln>
                <a:solidFill>
                  <a:schemeClr val="accent2"/>
                </a:solidFill>
                <a:effectLst>
                  <a:glow rad="228600">
                    <a:schemeClr val="bg1">
                      <a:alpha val="75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egoe Print" pitchFamily="2" charset="0"/>
              </a:rPr>
            </a:br>
            <a:r>
              <a:rPr lang="en-US" sz="4400" b="1" baseline="30000" dirty="0">
                <a:ln w="1905">
                  <a:solidFill>
                    <a:sysClr val="windowText" lastClr="000000"/>
                  </a:solidFill>
                </a:ln>
                <a:solidFill>
                  <a:schemeClr val="accent2"/>
                </a:solidFill>
                <a:effectLst>
                  <a:glow rad="228600">
                    <a:schemeClr val="bg1">
                      <a:alpha val="75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egoe Print" pitchFamily="2" charset="0"/>
              </a:rPr>
              <a:t>at the</a:t>
            </a:r>
            <a:br>
              <a:rPr lang="en-US" sz="4400" b="1" baseline="30000" dirty="0">
                <a:ln w="1905">
                  <a:solidFill>
                    <a:sysClr val="windowText" lastClr="000000"/>
                  </a:solidFill>
                </a:ln>
                <a:solidFill>
                  <a:schemeClr val="accent2"/>
                </a:solidFill>
                <a:effectLst>
                  <a:glow rad="228600">
                    <a:schemeClr val="bg1">
                      <a:alpha val="75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egoe Print" pitchFamily="2" charset="0"/>
              </a:rPr>
            </a:br>
            <a:r>
              <a:rPr lang="en-US" sz="4400" b="1" baseline="30000" dirty="0">
                <a:ln w="1905">
                  <a:solidFill>
                    <a:sysClr val="windowText" lastClr="000000"/>
                  </a:solidFill>
                </a:ln>
                <a:solidFill>
                  <a:schemeClr val="accent2"/>
                </a:solidFill>
                <a:effectLst>
                  <a:glow rad="228600">
                    <a:schemeClr val="bg1">
                      <a:alpha val="75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egoe Print" pitchFamily="2" charset="0"/>
              </a:rPr>
              <a:t>beginning~</a:t>
            </a:r>
            <a:endParaRPr lang="en-US" sz="5400" b="1" cap="none" spc="0" dirty="0">
              <a:ln w="1905">
                <a:solidFill>
                  <a:sysClr val="windowText" lastClr="000000"/>
                </a:solidFill>
              </a:ln>
              <a:solidFill>
                <a:schemeClr val="accent2"/>
              </a:solidFill>
              <a:effectLst>
                <a:glow rad="228600">
                  <a:schemeClr val="bg1">
                    <a:alpha val="75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Segoe Print" pitchFamily="2" charset="0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65DE1DB1-2EE8-4FCB-8D86-81941747E050}"/>
              </a:ext>
            </a:extLst>
          </p:cNvPr>
          <p:cNvSpPr/>
          <p:nvPr/>
        </p:nvSpPr>
        <p:spPr>
          <a:xfrm>
            <a:off x="258931" y="2929855"/>
            <a:ext cx="3602949" cy="912571"/>
          </a:xfrm>
          <a:prstGeom prst="wedgeRoundRectCallout">
            <a:avLst>
              <a:gd name="adj1" fmla="val 60170"/>
              <a:gd name="adj2" fmla="val -11773"/>
              <a:gd name="adj3" fmla="val 16667"/>
            </a:avLst>
          </a:prstGeom>
          <a:solidFill>
            <a:srgbClr val="CC00FF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 contourW="88900">
            <a:bevelT w="209550" h="146050" prst="softRound"/>
            <a:contourClr>
              <a:srgbClr val="00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/>
              <a:t>Could a </a:t>
            </a:r>
            <a:r>
              <a:rPr lang="en-CA" sz="2800" b="1" dirty="0">
                <a:ln w="19050">
                  <a:solidFill>
                    <a:srgbClr val="0000FF"/>
                  </a:solidFill>
                </a:ln>
                <a:effectLst>
                  <a:glow rad="127000">
                    <a:srgbClr val="FFFF00"/>
                  </a:glow>
                </a:effectLst>
                <a:latin typeface="Arial Black" panose="020B0A04020102020204" pitchFamily="34" charset="0"/>
              </a:rPr>
              <a:t>SHADOW</a:t>
            </a:r>
            <a:r>
              <a:rPr lang="en-CA" sz="2800" dirty="0"/>
              <a:t> be a</a:t>
            </a:r>
            <a:r>
              <a:rPr lang="en-CA" sz="2800" dirty="0">
                <a:latin typeface="Ravie" panose="04040805050809020602" pitchFamily="82" charset="0"/>
              </a:rPr>
              <a:t> </a:t>
            </a:r>
            <a:r>
              <a:rPr lang="en-CA" sz="2800" b="1" dirty="0">
                <a:ln>
                  <a:solidFill>
                    <a:srgbClr val="0000FF"/>
                  </a:solidFill>
                </a:ln>
                <a:effectLst>
                  <a:glow rad="127000">
                    <a:srgbClr val="00CCFF"/>
                  </a:glow>
                </a:effectLst>
                <a:latin typeface="Ravie" panose="04040805050809020602" pitchFamily="82" charset="0"/>
              </a:rPr>
              <a:t>LIGHT</a:t>
            </a:r>
            <a:r>
              <a:rPr lang="en-CA" sz="2800" b="1" dirty="0">
                <a:ln>
                  <a:solidFill>
                    <a:srgbClr val="0000FF"/>
                  </a:solidFill>
                </a:ln>
                <a:latin typeface="Ravie" panose="04040805050809020602" pitchFamily="82" charset="0"/>
              </a:rPr>
              <a:t> </a:t>
            </a:r>
            <a:r>
              <a:rPr lang="en-CA" sz="2800" b="1" u="sng" dirty="0">
                <a:ln>
                  <a:solidFill>
                    <a:srgbClr val="0000FF"/>
                  </a:solidFill>
                </a:ln>
              </a:rPr>
              <a:t>SIGN</a:t>
            </a:r>
            <a:r>
              <a:rPr lang="en-CA" sz="2800" b="1" dirty="0">
                <a:ln>
                  <a:solidFill>
                    <a:srgbClr val="0000FF"/>
                  </a:solidFill>
                </a:ln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7124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A1E3">
            <a:alpha val="6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B6E01-928E-4818-9CE2-4618DE211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60396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C2D28F-54A5-4CFF-A832-B99C2F1CE91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BDD65A-1573-4BFD-900D-7E45C00782F4}"/>
              </a:ext>
            </a:extLst>
          </p:cNvPr>
          <p:cNvSpPr/>
          <p:nvPr/>
        </p:nvSpPr>
        <p:spPr>
          <a:xfrm>
            <a:off x="248873" y="532137"/>
            <a:ext cx="11694253" cy="5926460"/>
          </a:xfrm>
          <a:prstGeom prst="rect">
            <a:avLst/>
          </a:prstGeom>
          <a:solidFill>
            <a:schemeClr val="accent6">
              <a:lumMod val="75000"/>
              <a:alpha val="73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3d extrusionH="57150">
              <a:bevelT w="38100" h="38100" prst="angle"/>
            </a:sp3d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buClr>
                <a:prstClr val="white"/>
              </a:buClr>
              <a:defRPr/>
            </a:pPr>
            <a:r>
              <a:rPr lang="en-US" sz="6000" b="1" dirty="0">
                <a:ln w="38100">
                  <a:solidFill>
                    <a:schemeClr val="tx1"/>
                  </a:solidFill>
                </a:ln>
                <a:solidFill>
                  <a:srgbClr val="C00000"/>
                </a:solidFill>
                <a:latin typeface="Calibri" panose="020F0502020204030204"/>
              </a:rPr>
              <a:t>							</a:t>
            </a:r>
            <a:endParaRPr lang="en-US" sz="8800" b="1" dirty="0">
              <a:ln>
                <a:solidFill>
                  <a:srgbClr val="ED7D31">
                    <a:lumMod val="75000"/>
                  </a:srgbClr>
                </a:solidFill>
              </a:ln>
              <a:solidFill>
                <a:srgbClr val="FFC000"/>
              </a:solidFill>
              <a:latin typeface="Calibri" panose="020F0502020204030204"/>
            </a:endParaRPr>
          </a:p>
          <a:p>
            <a:pPr lvl="0" algn="ctr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buClr>
                <a:prstClr val="white"/>
              </a:buClr>
              <a:defRPr/>
            </a:pPr>
            <a:br>
              <a:rPr lang="en-US" sz="8800" b="1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FFC000"/>
                </a:solidFill>
                <a:latin typeface="Calibri" panose="020F0502020204030204"/>
              </a:rPr>
            </a:br>
            <a:br>
              <a:rPr lang="en-US" sz="2800" dirty="0">
                <a:ln w="19050">
                  <a:solidFill>
                    <a:srgbClr val="0000CC"/>
                  </a:solidFill>
                </a:ln>
                <a:solidFill>
                  <a:srgbClr val="00FFFF"/>
                </a:solidFill>
                <a:effectLst>
                  <a:glow rad="127000">
                    <a:srgbClr val="FFFF00"/>
                  </a:glow>
                  <a:outerShdw blurRad="50800" dist="50800" dir="5400000" algn="ctr" rotWithShape="0">
                    <a:srgbClr val="FF33CC">
                      <a:alpha val="98000"/>
                    </a:srgbClr>
                  </a:outerShdw>
                </a:effectLst>
                <a:latin typeface="Berlin Sans FB Demi" panose="020E0802020502020306" pitchFamily="34" charset="0"/>
              </a:rPr>
            </a:br>
            <a:r>
              <a:rPr lang="en-US" sz="3600" b="1" dirty="0">
                <a:ln w="19050">
                  <a:solidFill>
                    <a:srgbClr val="0000CC"/>
                  </a:solidFill>
                </a:ln>
                <a:solidFill>
                  <a:srgbClr val="C7A1E3"/>
                </a:solidFill>
                <a:effectLst>
                  <a:glow rad="127000">
                    <a:srgbClr val="FFFF00"/>
                  </a:glow>
                  <a:outerShdw blurRad="50800" dist="50800" dir="5400000" algn="ctr" rotWithShape="0">
                    <a:srgbClr val="FF33CC">
                      <a:alpha val="98000"/>
                    </a:srgbClr>
                  </a:outerShdw>
                </a:effectLst>
                <a:latin typeface="Snap ITC" panose="04040A07060A02020202" pitchFamily="82" charset="0"/>
              </a:rPr>
              <a:t>What is </a:t>
            </a:r>
            <a:r>
              <a:rPr lang="en-US" sz="3600" b="1" dirty="0">
                <a:ln w="19050">
                  <a:solidFill>
                    <a:srgbClr val="0000CC"/>
                  </a:solidFill>
                </a:ln>
                <a:solidFill>
                  <a:srgbClr val="FF33CC"/>
                </a:solidFill>
                <a:effectLst>
                  <a:glow rad="127000">
                    <a:srgbClr val="FFFF00"/>
                  </a:glow>
                  <a:outerShdw blurRad="50800" dist="50800" dir="5400000" algn="ctr" rotWithShape="0">
                    <a:srgbClr val="FF33CC">
                      <a:alpha val="98000"/>
                    </a:srgbClr>
                  </a:outerShdw>
                </a:effectLst>
                <a:latin typeface="Snap ITC" panose="04040A07060A02020202" pitchFamily="82" charset="0"/>
              </a:rPr>
              <a:t>your</a:t>
            </a:r>
            <a:r>
              <a:rPr lang="en-US" sz="3600" b="1" dirty="0">
                <a:ln w="19050">
                  <a:solidFill>
                    <a:srgbClr val="0000CC"/>
                  </a:solidFill>
                </a:ln>
                <a:solidFill>
                  <a:srgbClr val="C7A1E3"/>
                </a:solidFill>
                <a:effectLst>
                  <a:glow rad="127000">
                    <a:srgbClr val="FFFF00"/>
                  </a:glow>
                  <a:outerShdw blurRad="50800" dist="50800" dir="5400000" algn="ctr" rotWithShape="0">
                    <a:srgbClr val="FF33CC">
                      <a:alpha val="98000"/>
                    </a:srgbClr>
                  </a:outerShdw>
                </a:effectLst>
                <a:latin typeface="Snap ITC" panose="04040A07060A02020202" pitchFamily="82" charset="0"/>
              </a:rPr>
              <a:t> part?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buClr>
                <a:prstClr val="white"/>
              </a:buClr>
              <a:defRPr/>
            </a:pPr>
            <a:r>
              <a:rPr kumimoji="0" lang="en-US" sz="3200" b="1" i="0" u="none" strike="noStrike" kern="1200" cap="none" spc="0" normalizeH="0" baseline="0" noProof="0" dirty="0">
                <a:ln w="19050">
                  <a:solidFill>
                    <a:srgbClr val="0000CC"/>
                  </a:solidFill>
                </a:ln>
                <a:solidFill>
                  <a:srgbClr val="00FFFF"/>
                </a:solidFill>
                <a:effectLst>
                  <a:glow rad="127000">
                    <a:srgbClr val="FFFF00"/>
                  </a:glow>
                  <a:outerShdw blurRad="50800" dist="50800" dir="5400000" algn="ctr" rotWithShape="0">
                    <a:srgbClr val="FF33CC">
                      <a:alpha val="98000"/>
                    </a:srgbClr>
                  </a:outerShdw>
                </a:effectLst>
                <a:uLnTx/>
                <a:uFillTx/>
                <a:latin typeface="Snap ITC" panose="04040A07060A02020202" pitchFamily="82" charset="0"/>
                <a:ea typeface="+mn-ea"/>
                <a:cs typeface="+mn-cs"/>
              </a:rPr>
              <a:t>Are YOU WILLIING</a:t>
            </a:r>
            <a:r>
              <a:rPr kumimoji="0" lang="en-US" sz="3200" b="1" i="0" u="none" strike="noStrike" kern="1200" cap="none" spc="0" normalizeH="0" noProof="0" dirty="0">
                <a:ln w="19050">
                  <a:solidFill>
                    <a:srgbClr val="0000CC"/>
                  </a:solidFill>
                </a:ln>
                <a:solidFill>
                  <a:srgbClr val="00FFFF"/>
                </a:solidFill>
                <a:effectLst>
                  <a:glow rad="127000">
                    <a:srgbClr val="FFFF00"/>
                  </a:glow>
                  <a:outerShdw blurRad="50800" dist="50800" dir="5400000" algn="ctr" rotWithShape="0">
                    <a:srgbClr val="FF33CC">
                      <a:alpha val="98000"/>
                    </a:srgbClr>
                  </a:outerShdw>
                </a:effectLst>
                <a:uLnTx/>
                <a:uFillTx/>
                <a:latin typeface="Snap ITC" panose="04040A07060A02020202" pitchFamily="82" charset="0"/>
                <a:ea typeface="+mn-ea"/>
                <a:cs typeface="+mn-cs"/>
              </a:rPr>
              <a:t> to MARK OUT </a:t>
            </a:r>
            <a:br>
              <a:rPr kumimoji="0" lang="en-US" sz="3200" b="1" i="0" u="none" strike="noStrike" kern="1200" cap="none" spc="0" normalizeH="0" noProof="0" dirty="0">
                <a:ln w="19050">
                  <a:solidFill>
                    <a:srgbClr val="0000CC"/>
                  </a:solidFill>
                </a:ln>
                <a:solidFill>
                  <a:srgbClr val="00FFFF"/>
                </a:solidFill>
                <a:effectLst>
                  <a:glow rad="127000">
                    <a:srgbClr val="FFFF00"/>
                  </a:glow>
                  <a:outerShdw blurRad="50800" dist="50800" dir="5400000" algn="ctr" rotWithShape="0">
                    <a:srgbClr val="FF33CC">
                      <a:alpha val="98000"/>
                    </a:srgbClr>
                  </a:outerShdw>
                </a:effectLst>
                <a:uLnTx/>
                <a:uFillTx/>
                <a:latin typeface="Snap ITC" panose="04040A07060A02020202" pitchFamily="82" charset="0"/>
                <a:ea typeface="+mn-ea"/>
                <a:cs typeface="+mn-cs"/>
              </a:rPr>
            </a:br>
            <a:r>
              <a:rPr kumimoji="0" lang="en-US" sz="8000" b="1" i="0" u="none" strike="noStrike" kern="1200" cap="none" spc="0" normalizeH="0" noProof="0" dirty="0">
                <a:ln w="19050">
                  <a:solidFill>
                    <a:srgbClr val="0000CC"/>
                  </a:solidFill>
                </a:ln>
                <a:solidFill>
                  <a:srgbClr val="00FFFF"/>
                </a:solidFill>
                <a:effectLst>
                  <a:glow rad="127000">
                    <a:srgbClr val="FFFF00"/>
                  </a:glow>
                  <a:outerShdw blurRad="50800" dist="50800" dir="5400000" algn="ctr" rotWithShape="0">
                    <a:srgbClr val="FF33CC">
                      <a:alpha val="98000"/>
                    </a:srgbClr>
                  </a:outerShdw>
                </a:effectLst>
                <a:uLnTx/>
                <a:uFillTx/>
                <a:latin typeface="Snap ITC" panose="04040A07060A02020202" pitchFamily="82" charset="0"/>
                <a:ea typeface="+mn-ea"/>
                <a:cs typeface="+mn-cs"/>
              </a:rPr>
              <a:t>the Shadow?</a:t>
            </a:r>
            <a:endParaRPr kumimoji="0" lang="en-US" sz="8000" b="1" i="0" u="none" strike="noStrike" kern="1200" cap="none" spc="0" normalizeH="0" baseline="0" noProof="0" dirty="0">
              <a:ln>
                <a:solidFill>
                  <a:srgbClr val="ED7D31">
                    <a:lumMod val="75000"/>
                  </a:srgbClr>
                </a:solidFill>
              </a:ln>
              <a:solidFill>
                <a:srgbClr val="FF99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057D631D-4B7D-41A7-A5FC-ACDD26499CC9}"/>
              </a:ext>
            </a:extLst>
          </p:cNvPr>
          <p:cNvSpPr/>
          <p:nvPr/>
        </p:nvSpPr>
        <p:spPr>
          <a:xfrm>
            <a:off x="585216" y="923931"/>
            <a:ext cx="10799063" cy="2038725"/>
          </a:xfrm>
          <a:prstGeom prst="wedgeRoundRectCallout">
            <a:avLst>
              <a:gd name="adj1" fmla="val 5987"/>
              <a:gd name="adj2" fmla="val 68251"/>
              <a:gd name="adj3" fmla="val 16667"/>
            </a:avLst>
          </a:prstGeom>
          <a:solidFill>
            <a:srgbClr val="FF9966"/>
          </a:solidFill>
          <a:ln w="381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17500" h="1143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algn="ctr"/>
            <a:r>
              <a:rPr lang="en-CA" sz="6600" dirty="0">
                <a:solidFill>
                  <a:schemeClr val="accent2">
                    <a:lumMod val="50000"/>
                  </a:schemeClr>
                </a:solidFill>
              </a:rPr>
              <a:t>The accumulative ingredient! </a:t>
            </a:r>
            <a:r>
              <a:rPr lang="en-CA" sz="6600" dirty="0">
                <a:ln>
                  <a:solidFill>
                    <a:sysClr val="windowText" lastClr="000000"/>
                  </a:solidFill>
                </a:ln>
                <a:solidFill>
                  <a:srgbClr val="00CCFF"/>
                </a:solidFill>
                <a:latin typeface="Ravie" panose="04040805050809020602" pitchFamily="82" charset="0"/>
              </a:rPr>
              <a:t>You!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7EA3C3C-3F60-482F-8C6F-E17FC54D5EC2}"/>
              </a:ext>
            </a:extLst>
          </p:cNvPr>
          <p:cNvSpPr/>
          <p:nvPr/>
        </p:nvSpPr>
        <p:spPr>
          <a:xfrm>
            <a:off x="4537786" y="6226695"/>
            <a:ext cx="3116423" cy="55983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>
                <a:solidFill>
                  <a:schemeClr val="tx1"/>
                </a:solidFill>
              </a:rPr>
              <a:t>Moving forward.</a:t>
            </a:r>
          </a:p>
        </p:txBody>
      </p:sp>
    </p:spTree>
    <p:extLst>
      <p:ext uri="{BB962C8B-B14F-4D97-AF65-F5344CB8AC3E}">
        <p14:creationId xmlns:p14="http://schemas.microsoft.com/office/powerpoint/2010/main" val="265404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>
                <a:alpha val="27000"/>
              </a:srgbClr>
            </a:gs>
            <a:gs pos="58000">
              <a:srgbClr val="7030A0">
                <a:alpha val="99000"/>
              </a:srgbClr>
            </a:gs>
            <a:gs pos="66000">
              <a:schemeClr val="accent2">
                <a:lumMod val="40000"/>
                <a:lumOff val="60000"/>
              </a:schemeClr>
            </a:gs>
            <a:gs pos="9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B6E01-928E-4818-9CE2-4618DE211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60396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C2D28F-54A5-4CFF-A832-B99C2F1CE91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BDD65A-1573-4BFD-900D-7E45C00782F4}"/>
              </a:ext>
            </a:extLst>
          </p:cNvPr>
          <p:cNvSpPr/>
          <p:nvPr/>
        </p:nvSpPr>
        <p:spPr>
          <a:xfrm>
            <a:off x="1149292" y="176169"/>
            <a:ext cx="10024671" cy="6535024"/>
          </a:xfrm>
          <a:prstGeom prst="rect">
            <a:avLst/>
          </a:prstGeom>
          <a:solidFill>
            <a:schemeClr val="accent6">
              <a:lumMod val="40000"/>
              <a:lumOff val="60000"/>
              <a:alpha val="51000"/>
            </a:schemeClr>
          </a:solidFill>
          <a:scene3d>
            <a:camera prst="orthographicFront"/>
            <a:lightRig rig="threePt" dir="t"/>
          </a:scene3d>
          <a:sp3d contourW="107950">
            <a:bevelT w="285750" h="215900" prst="softRound"/>
            <a:contourClr>
              <a:srgbClr val="00B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Snap ITC" panose="04040A07060A02020202" pitchFamily="82" charset="0"/>
                <a:ea typeface="+mn-ea"/>
                <a:cs typeface="+mn-cs"/>
              </a:rPr>
              <a:t>Note: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ED7D31">
                      <a:lumMod val="50000"/>
                    </a:srgbClr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MOON has no part of this </a:t>
            </a:r>
            <a:r>
              <a:rPr kumimoji="0" lang="en-US" sz="3600" b="1" i="0" u="sng" strike="noStrike" kern="1200" cap="none" spc="0" normalizeH="0" baseline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commissioned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US" sz="3600" b="1" i="0" u="none" strike="noStrike" kern="1200" cap="none" spc="0" normalizeH="0" baseline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3600" b="1" i="0" u="sng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SPIRITUAL FORMULATION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US" sz="3600" b="1" i="0" u="none" strike="noStrike" kern="1200" cap="none" spc="0" normalizeH="0" baseline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ED7D31">
                      <a:lumMod val="50000"/>
                    </a:srgbClr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which articulates the 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Worship Mo-</a:t>
            </a:r>
            <a:r>
              <a:rPr kumimoji="0" lang="en-US" sz="3600" b="1" i="0" u="none" strike="noStrike" kern="1200" cap="none" spc="0" normalizeH="0" baseline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edim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US" sz="3600" b="1" i="0" u="none" strike="noStrike" kern="1200" cap="none" spc="0" normalizeH="0" baseline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within Yahuah’s </a:t>
            </a:r>
            <a:r>
              <a:rPr kumimoji="0" lang="en-US" sz="3600" b="1" i="0" u="sng" strike="noStrike" kern="1200" cap="none" spc="0" normalizeH="0" baseline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00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Shaneh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en-US" sz="3600" b="1" i="0" u="sng" strike="noStrike" kern="1200" cap="none" spc="0" normalizeH="0" baseline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00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DUPLICATING</a:t>
            </a:r>
            <a:r>
              <a:rPr kumimoji="0" lang="en-US" sz="3600" b="1" i="0" strike="noStrike" kern="1200" cap="none" spc="0" normalizeH="0" baseline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</a:t>
            </a:r>
            <a:r>
              <a:rPr kumimoji="0" lang="en-US" sz="3600" b="1" i="0" u="sng" strike="noStrike" kern="1200" cap="none" spc="0" normalizeH="0" baseline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ear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).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buClr>
                <a:prstClr val="white"/>
              </a:buClr>
              <a:defRPr/>
            </a:pPr>
            <a:r>
              <a:rPr lang="en-US" sz="2800" b="1" dirty="0">
                <a:ln>
                  <a:solidFill>
                    <a:prstClr val="black"/>
                  </a:solidFill>
                </a:ln>
                <a:solidFill>
                  <a:srgbClr val="ED7D31">
                    <a:lumMod val="50000"/>
                  </a:srgbClr>
                </a:solidFill>
                <a:effectLst>
                  <a:glow rad="127000">
                    <a:srgbClr val="00FFFF"/>
                  </a:glow>
                </a:effectLst>
              </a:rPr>
              <a:t>Nor is there any mention of the moon in Creation week!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00FF"/>
                </a:solidFill>
                <a:effectLst>
                  <a:glow rad="127000">
                    <a:srgbClr val="FFFF00"/>
                  </a:glow>
                  <a:outerShdw blurRad="50800" dist="50800" dir="5400000" algn="ctr" rotWithShape="0">
                    <a:srgbClr val="CC00CC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Appointment Accuracy  -  </a:t>
            </a: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00FF"/>
                </a:solidFill>
                <a:effectLst>
                  <a:glow rad="127000">
                    <a:srgbClr val="00B050"/>
                  </a:glow>
                  <a:outerShdw blurRad="50800" dist="50800" dir="5400000" algn="ctr" rotWithShape="0">
                    <a:srgbClr val="CC00CC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Timing</a:t>
            </a: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00FF"/>
                </a:solidFill>
                <a:effectLst>
                  <a:glow rad="127000">
                    <a:srgbClr val="FFFF00"/>
                  </a:glow>
                  <a:outerShdw blurRad="50800" dist="50800" dir="5400000" algn="ctr" rotWithShape="0">
                    <a:srgbClr val="CC00CC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-  is PARAMOUNT!</a:t>
            </a:r>
            <a:br>
              <a:rPr kumimoji="0" lang="en-US" sz="2800" b="1" i="0" u="none" strike="noStrike" kern="1200" cap="none" spc="0" normalizeH="0" baseline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FF9900"/>
                </a:solidFill>
                <a:effectLst>
                  <a:glow rad="127000">
                    <a:srgbClr val="FFFF00"/>
                  </a:glow>
                  <a:outerShdw blurRad="50800" dist="50800" dir="5400000" algn="ctr" rotWithShape="0">
                    <a:srgbClr val="CC00CC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US" sz="2800" b="1" i="0" u="none" strike="noStrike" kern="1200" cap="none" spc="0" normalizeH="0" baseline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3600" b="1" i="0" u="sng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moon has its own ordinances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which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</a:t>
            </a:r>
            <a:r>
              <a:rPr kumimoji="0" lang="en-US" sz="3600" b="1" i="0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</a:t>
            </a:r>
            <a:r>
              <a:rPr kumimoji="0" lang="en-US" sz="3600" b="1" i="0" u="sng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rovides life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for 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C7A1E3"/>
                </a:solidFill>
                <a:effectLst>
                  <a:outerShdw blurRad="50800" dist="50800" dir="5400000" algn="ctr" rotWithShape="0">
                    <a:srgbClr val="CC00FF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agricultural</a:t>
            </a:r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purposes.  </a:t>
            </a:r>
            <a:endParaRPr kumimoji="0" lang="en-US" sz="2800" b="1" i="0" u="none" strike="noStrike" kern="120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FF99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046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>
                <a:alpha val="27000"/>
              </a:srgbClr>
            </a:gs>
            <a:gs pos="87000">
              <a:srgbClr val="7030A0">
                <a:alpha val="43000"/>
              </a:srgbClr>
            </a:gs>
            <a:gs pos="66000">
              <a:schemeClr val="accent2">
                <a:lumMod val="40000"/>
                <a:lumOff val="60000"/>
              </a:schemeClr>
            </a:gs>
            <a:gs pos="26000">
              <a:schemeClr val="accent1">
                <a:lumMod val="30000"/>
                <a:lumOff val="70000"/>
                <a:alpha val="79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B6E01-928E-4818-9CE2-4618DE211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60396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C2D28F-54A5-4CFF-A832-B99C2F1CE91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682B6E-7CAB-4977-A98E-45DE14209A80}"/>
              </a:ext>
            </a:extLst>
          </p:cNvPr>
          <p:cNvSpPr/>
          <p:nvPr/>
        </p:nvSpPr>
        <p:spPr>
          <a:xfrm>
            <a:off x="127485" y="146173"/>
            <a:ext cx="11894670" cy="211512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sun in </a:t>
            </a:r>
            <a:r>
              <a:rPr kumimoji="0" lang="en-CA" sz="2400" b="0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Ecc</a:t>
            </a:r>
            <a:r>
              <a:rPr kumimoji="0" lang="en-CA" sz="24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1:5 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recorded in English as </a:t>
            </a:r>
            <a:r>
              <a:rPr kumimoji="0" lang="en-CA" sz="2400" b="1" i="1" u="sng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hurr</a:t>
            </a:r>
            <a:r>
              <a:rPr kumimoji="0" lang="en-CA" sz="2400" b="1" i="1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</a:t>
            </a:r>
            <a:r>
              <a:rPr kumimoji="0" lang="en-CA" sz="2400" b="1" i="1" u="sng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</a:t>
            </a:r>
            <a:r>
              <a:rPr kumimoji="0" lang="en-CA" sz="2400" b="1" i="1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  <a:r>
              <a:rPr kumimoji="0" lang="en-CA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CA" sz="24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back to the</a:t>
            </a:r>
            <a:r>
              <a:rPr kumimoji="0" lang="en-CA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</a:t>
            </a:r>
            <a:r>
              <a:rPr kumimoji="0" lang="en-CA" sz="24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lace where it arose</a:t>
            </a:r>
            <a:r>
              <a:rPr kumimoji="0" lang="en-CA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Hebrew definitions describe an intensity as deep as </a:t>
            </a: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GASPING FOR AIR! </a:t>
            </a:r>
            <a:b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When one swims under water for a time, and returns to the surface, there is one necessity. </a:t>
            </a:r>
            <a:b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lungs are CRYING FOR AIR!  The top priority at that moment is to </a:t>
            </a:r>
            <a:r>
              <a:rPr kumimoji="0" lang="en-CA" sz="2400" b="1" i="0" u="none" strike="noStrike" kern="1200" cap="none" spc="0" normalizeH="0" baseline="0" noProof="0" dirty="0">
                <a:ln>
                  <a:solidFill>
                    <a:srgbClr val="ED7D31">
                      <a:lumMod val="50000"/>
                    </a:srgbClr>
                  </a:solidFill>
                </a:ln>
                <a:solidFill>
                  <a:srgbClr val="00FF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draw in air, </a:t>
            </a:r>
            <a:br>
              <a:rPr kumimoji="0" lang="en-CA" sz="2400" b="1" i="0" u="none" strike="noStrike" kern="1200" cap="none" spc="0" normalizeH="0" baseline="0" noProof="0" dirty="0">
                <a:ln>
                  <a:solidFill>
                    <a:srgbClr val="ED7D31">
                      <a:lumMod val="50000"/>
                    </a:srgbClr>
                  </a:solidFill>
                </a:ln>
                <a:solidFill>
                  <a:srgbClr val="00FF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namely – </a:t>
            </a:r>
            <a:r>
              <a:rPr kumimoji="0" lang="en-CA" sz="2400" b="1" i="0" u="none" strike="noStrike" kern="1200" cap="none" spc="0" normalizeH="0" baseline="0" noProof="0" dirty="0">
                <a:ln>
                  <a:solidFill>
                    <a:srgbClr val="ED7D31">
                      <a:lumMod val="50000"/>
                    </a:srgbClr>
                  </a:solidFill>
                </a:ln>
                <a:solidFill>
                  <a:srgbClr val="00FF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OXYGEN,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for survival,              </a:t>
            </a:r>
            <a:r>
              <a:rPr kumimoji="0" lang="en-CA" sz="2400" b="1" i="0" u="none" strike="noStrike" kern="1200" cap="none" spc="300" normalizeH="0" baseline="0" noProof="0" dirty="0">
                <a:ln w="19050">
                  <a:solidFill>
                    <a:srgbClr val="FF0066"/>
                  </a:solidFill>
                </a:ln>
                <a:solidFill>
                  <a:srgbClr val="00CCFF"/>
                </a:solidFill>
                <a:effectLst>
                  <a:outerShdw blurRad="50800" dist="50800" dir="5400000" algn="ctr" rotWithShape="0">
                    <a:srgbClr val="00FF00"/>
                  </a:outerShdw>
                </a:effectLst>
                <a:uLnTx/>
                <a:uFillTx/>
                <a:latin typeface="Wide Latin" panose="020A0A07050505020404" pitchFamily="18" charset="0"/>
              </a:rPr>
              <a:t>FOR LIFE!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CD4479-5C13-4336-A142-0E5B2781ADA4}"/>
              </a:ext>
            </a:extLst>
          </p:cNvPr>
          <p:cNvSpPr/>
          <p:nvPr/>
        </p:nvSpPr>
        <p:spPr>
          <a:xfrm>
            <a:off x="251670" y="2374259"/>
            <a:ext cx="11635530" cy="4229709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What is it that the     sun’s course of action - </a:t>
            </a: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Tequfah</a:t>
            </a: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- is intensely</a:t>
            </a:r>
            <a:b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  preserving?     Is it encompassed within the </a:t>
            </a:r>
            <a:r>
              <a:rPr kumimoji="0" lang="en-CA" sz="2400" b="1" i="0" u="none" strike="noStrike" kern="1200" cap="none" spc="0" normalizeH="0" baseline="0" noProof="0" dirty="0">
                <a:ln>
                  <a:solidFill>
                    <a:srgbClr val="FF0066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Covenant?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2400" b="1" dirty="0">
                <a:ln>
                  <a:solidFill>
                    <a:srgbClr val="FF0066"/>
                  </a:solidFill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Could it be </a:t>
            </a:r>
            <a:r>
              <a:rPr lang="en-CA" sz="2400" b="1" dirty="0">
                <a:ln w="12700">
                  <a:solidFill>
                    <a:srgbClr val="0000FF"/>
                  </a:solidFill>
                </a:ln>
                <a:solidFill>
                  <a:srgbClr val="FF9966"/>
                </a:solidFill>
                <a:latin typeface="Ravie" panose="04040805050809020602" pitchFamily="82" charset="0"/>
              </a:rPr>
              <a:t>THE COUNT </a:t>
            </a:r>
            <a:r>
              <a:rPr lang="en-CA" sz="2400" b="1" dirty="0">
                <a:ln>
                  <a:solidFill>
                    <a:srgbClr val="FF0066"/>
                  </a:solidFill>
                </a:ln>
                <a:solidFill>
                  <a:srgbClr val="0000FF"/>
                </a:solidFill>
                <a:latin typeface="Arial Black" panose="020B0A04020102020204" pitchFamily="34" charset="0"/>
              </a:rPr>
              <a:t>which the sun is bent on preserving? </a:t>
            </a:r>
            <a:endParaRPr kumimoji="0" lang="en-CA" sz="2400" b="1" i="0" u="none" strike="noStrike" kern="1200" cap="none" spc="0" normalizeH="0" baseline="0" noProof="0" dirty="0">
              <a:ln>
                <a:solidFill>
                  <a:srgbClr val="FF0066"/>
                </a:solidFill>
              </a:ln>
              <a:solidFill>
                <a:srgbClr val="0000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Teshuva Shadow Sign, 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 mentioned, signals </a:t>
            </a:r>
            <a:r>
              <a:rPr lang="en-CA" sz="2400" dirty="0">
                <a:solidFill>
                  <a:prstClr val="black"/>
                </a:solidFill>
                <a:latin typeface="Calibri" panose="020F0502020204030204"/>
              </a:rPr>
              <a:t>the impending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CA" sz="2400" b="0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Bodoni MT Black" panose="02070A03080606020203" pitchFamily="18" charset="0"/>
              </a:rPr>
              <a:t>TIME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begin </a:t>
            </a:r>
            <a:r>
              <a:rPr kumimoji="0" lang="en-CA" sz="2400" b="1" i="0" u="sng" strike="noStrike" kern="1200" cap="none" spc="0" normalizeH="0" baseline="0" noProof="0" dirty="0">
                <a:ln>
                  <a:solidFill>
                    <a:srgbClr val="FF0066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Bodoni MT Black" panose="02070A03080606020203" pitchFamily="18" charset="0"/>
              </a:rPr>
              <a:t>THE COUNT</a:t>
            </a:r>
            <a:r>
              <a:rPr kumimoji="0" lang="en-CA" sz="2400" b="1" i="0" u="none" strike="noStrike" kern="1200" cap="none" spc="0" normalizeH="0" baseline="0" noProof="0" dirty="0">
                <a:ln>
                  <a:solidFill>
                    <a:srgbClr val="FF0066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Bodoni MT Black" panose="02070A03080606020203" pitchFamily="18" charset="0"/>
              </a:rPr>
              <a:t> 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Abib 14 (Passover) at the next </a:t>
            </a:r>
            <a:r>
              <a:rPr kumimoji="0" lang="en-CA" sz="24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0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Light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</a:t>
            </a:r>
            <a:r>
              <a:rPr kumimoji="0" lang="en-CA" sz="24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FFFF"/>
                </a:solidFill>
                <a:effectLst>
                  <a:glow rad="101600">
                    <a:srgbClr val="FFFF00"/>
                  </a:glow>
                  <a:outerShdw blurRad="50800" dist="50800" dir="5400000" algn="ctr" rotWithShape="0">
                    <a:srgbClr val="CC00CC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Dawn.  </a:t>
            </a:r>
            <a:b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Passover first involved death.  Passover was </a:t>
            </a:r>
            <a:r>
              <a:rPr kumimoji="0" lang="en-CA" sz="2400" b="1" i="0" u="sng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33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timed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CA" sz="2400" dirty="0">
                <a:solidFill>
                  <a:prstClr val="black"/>
                </a:solidFill>
                <a:latin typeface="Calibri" panose="020F0502020204030204"/>
              </a:rPr>
              <a:t>in a </a:t>
            </a:r>
            <a:r>
              <a:rPr lang="en-CA" sz="2400" b="1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latin typeface="Calibri" panose="020F0502020204030204"/>
              </a:rPr>
              <a:t>Type</a:t>
            </a:r>
            <a:r>
              <a:rPr lang="en-CA" sz="2400" dirty="0">
                <a:solidFill>
                  <a:prstClr val="black"/>
                </a:solidFill>
                <a:latin typeface="Calibri" panose="020F0502020204030204"/>
              </a:rPr>
              <a:t> format by the </a:t>
            </a:r>
            <a:r>
              <a:rPr lang="en-CA" sz="2400" b="1" u="sng" dirty="0">
                <a:solidFill>
                  <a:prstClr val="black"/>
                </a:solidFill>
                <a:latin typeface="Calibri" panose="020F0502020204030204"/>
              </a:rPr>
              <a:t>Shadow</a:t>
            </a:r>
            <a:r>
              <a:rPr lang="en-CA" sz="2400" dirty="0">
                <a:solidFill>
                  <a:prstClr val="black"/>
                </a:solidFill>
                <a:latin typeface="Calibri" panose="020F0502020204030204"/>
              </a:rPr>
              <a:t> of </a:t>
            </a:r>
            <a:r>
              <a:rPr lang="en-CA" sz="2400" b="1" dirty="0">
                <a:solidFill>
                  <a:srgbClr val="0000FF"/>
                </a:solidFill>
                <a:latin typeface="Calibri" panose="020F0502020204030204"/>
              </a:rPr>
              <a:t>Teshuva.</a:t>
            </a:r>
            <a:r>
              <a:rPr lang="en-CA" sz="2400" dirty="0">
                <a:solidFill>
                  <a:prstClr val="black"/>
                </a:solidFill>
                <a:latin typeface="Calibri" panose="020F0502020204030204"/>
              </a:rPr>
              <a:t> Passover was </a:t>
            </a:r>
            <a:r>
              <a:rPr lang="en-CA" sz="2400" b="1" u="sng" dirty="0">
                <a:ln>
                  <a:solidFill>
                    <a:srgbClr val="0000FF"/>
                  </a:solidFill>
                </a:ln>
                <a:solidFill>
                  <a:srgbClr val="00FF00"/>
                </a:solidFill>
                <a:latin typeface="Calibri" panose="020F0502020204030204"/>
              </a:rPr>
              <a:t>FULFILLED IN THE ANTITYPE</a:t>
            </a:r>
            <a:r>
              <a:rPr lang="en-CA" sz="2400" b="1" dirty="0">
                <a:ln>
                  <a:solidFill>
                    <a:srgbClr val="0000FF"/>
                  </a:solidFill>
                </a:ln>
                <a:solidFill>
                  <a:srgbClr val="00FF00"/>
                </a:solidFill>
                <a:latin typeface="Calibri" panose="020F0502020204030204"/>
              </a:rPr>
              <a:t> ACCORDING TO THE SHADOW OF TESHUVA!</a:t>
            </a:r>
            <a:r>
              <a:rPr lang="en-CA" sz="2400" dirty="0">
                <a:solidFill>
                  <a:prstClr val="black"/>
                </a:solidFill>
                <a:latin typeface="Calibri" panose="020F0502020204030204"/>
              </a:rPr>
              <a:t>  </a:t>
            </a:r>
            <a:r>
              <a:rPr lang="en-CA" sz="2400" b="1" dirty="0">
                <a:solidFill>
                  <a:srgbClr val="0000FF"/>
                </a:solidFill>
                <a:effectLst>
                  <a:glow rad="127000">
                    <a:srgbClr val="FFFF00"/>
                  </a:glow>
                </a:effectLst>
                <a:latin typeface="Calibri" panose="020F0502020204030204"/>
              </a:rPr>
              <a:t>Yahusha exclaimed – It has been accomplished! 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Teshuva also timed that Wave Sheaf Presentation of First-Fruit, by - </a:t>
            </a:r>
            <a:r>
              <a:rPr kumimoji="0" lang="en-CA" sz="24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FF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Yahusha Ha Mashiach’s after His resurrection!!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Without that </a:t>
            </a: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Shadow of Teshuva … ?!?    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Let’s </a:t>
            </a:r>
            <a:r>
              <a:rPr lang="en-CA" sz="2400" dirty="0">
                <a:solidFill>
                  <a:prstClr val="black"/>
                </a:solidFill>
                <a:latin typeface="Calibri" panose="020F0502020204030204"/>
              </a:rPr>
              <a:t>view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– </a:t>
            </a:r>
            <a:r>
              <a:rPr kumimoji="0" lang="en-CA" sz="24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FF9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Way!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EF77C03-F3D8-4377-A92C-4C30D56178B0}"/>
              </a:ext>
            </a:extLst>
          </p:cNvPr>
          <p:cNvCxnSpPr/>
          <p:nvPr/>
        </p:nvCxnSpPr>
        <p:spPr>
          <a:xfrm>
            <a:off x="6060351" y="1949914"/>
            <a:ext cx="559293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985B39BD-9859-47D7-B5DE-9AE093239015}"/>
              </a:ext>
            </a:extLst>
          </p:cNvPr>
          <p:cNvSpPr/>
          <p:nvPr/>
        </p:nvSpPr>
        <p:spPr>
          <a:xfrm>
            <a:off x="2681657" y="2085657"/>
            <a:ext cx="1452991" cy="351288"/>
          </a:xfrm>
          <a:prstGeom prst="wedgeRoundRectCallout">
            <a:avLst>
              <a:gd name="adj1" fmla="val 39632"/>
              <a:gd name="adj2" fmla="val 269288"/>
              <a:gd name="adj3" fmla="val 16667"/>
            </a:avLst>
          </a:prstGeom>
          <a:solidFill>
            <a:srgbClr val="FFC000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07950" h="12065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ln>
                  <a:solidFill>
                    <a:srgbClr val="0000FF"/>
                  </a:solidFill>
                </a:ln>
                <a:solidFill>
                  <a:srgbClr val="00CCFF"/>
                </a:solidFill>
              </a:rPr>
              <a:t>Ps 90:12</a:t>
            </a:r>
          </a:p>
        </p:txBody>
      </p:sp>
    </p:spTree>
    <p:extLst>
      <p:ext uri="{BB962C8B-B14F-4D97-AF65-F5344CB8AC3E}">
        <p14:creationId xmlns:p14="http://schemas.microsoft.com/office/powerpoint/2010/main" val="369130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>
                <a:alpha val="27000"/>
              </a:srgbClr>
            </a:gs>
            <a:gs pos="87000">
              <a:srgbClr val="7030A0">
                <a:alpha val="43000"/>
              </a:srgbClr>
            </a:gs>
            <a:gs pos="66000">
              <a:schemeClr val="accent2">
                <a:lumMod val="40000"/>
                <a:lumOff val="60000"/>
              </a:schemeClr>
            </a:gs>
            <a:gs pos="26000">
              <a:schemeClr val="accent1">
                <a:lumMod val="30000"/>
                <a:lumOff val="70000"/>
                <a:alpha val="79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B6E01-928E-4818-9CE2-4618DE211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60396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C2D28F-54A5-4CFF-A832-B99C2F1CE91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682B6E-7CAB-4977-A98E-45DE14209A80}"/>
              </a:ext>
            </a:extLst>
          </p:cNvPr>
          <p:cNvSpPr/>
          <p:nvPr/>
        </p:nvSpPr>
        <p:spPr>
          <a:xfrm>
            <a:off x="1383032" y="110335"/>
            <a:ext cx="7258004" cy="64066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Within WHAT identit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y is the sun - in a HURRY? </a:t>
            </a:r>
            <a:endParaRPr kumimoji="0" lang="en-CA" sz="2800" b="1" i="0" u="none" strike="noStrike" kern="1200" cap="none" spc="300" normalizeH="0" baseline="0" noProof="0" dirty="0">
              <a:ln w="19050">
                <a:solidFill>
                  <a:srgbClr val="FF0066"/>
                </a:solidFill>
              </a:ln>
              <a:solidFill>
                <a:srgbClr val="00CCFF"/>
              </a:solidFill>
              <a:effectLst>
                <a:outerShdw blurRad="50800" dist="50800" dir="5400000" algn="ctr" rotWithShape="0">
                  <a:srgbClr val="00FF00"/>
                </a:outerShdw>
              </a:effectLst>
              <a:uLnTx/>
              <a:uFillTx/>
              <a:latin typeface="Wide Latin" panose="020A0A070505050204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1932FD-4806-1BB3-C017-C590FE8618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64" b="100000" l="1144" r="937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9839" r="9963"/>
          <a:stretch/>
        </p:blipFill>
        <p:spPr>
          <a:xfrm>
            <a:off x="6324600" y="1422187"/>
            <a:ext cx="5867400" cy="554689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ED77B2B-CC21-069C-A666-1F03005CB49A}"/>
              </a:ext>
            </a:extLst>
          </p:cNvPr>
          <p:cNvSpPr/>
          <p:nvPr/>
        </p:nvSpPr>
        <p:spPr>
          <a:xfrm>
            <a:off x="8320995" y="2060772"/>
            <a:ext cx="2631470" cy="42371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419100" h="2222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998F3A"/>
                </a:solidFill>
                <a:effectLst>
                  <a:glow rad="165100">
                    <a:schemeClr val="bg1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Is the </a:t>
            </a:r>
            <a:br>
              <a:rPr kumimoji="0" lang="en-CA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998F3A"/>
                </a:solidFill>
                <a:effectLst>
                  <a:glow rad="165100">
                    <a:schemeClr val="bg1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998F3A"/>
                </a:solidFill>
                <a:effectLst>
                  <a:glow rad="165100">
                    <a:schemeClr val="bg1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sun </a:t>
            </a:r>
            <a:br>
              <a:rPr kumimoji="0" lang="en-CA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998F3A"/>
                </a:solidFill>
                <a:effectLst>
                  <a:glow rad="165100">
                    <a:schemeClr val="bg1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998F3A"/>
                </a:solidFill>
                <a:effectLst>
                  <a:glow rad="165100">
                    <a:schemeClr val="bg1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persistently  hurrying </a:t>
            </a:r>
            <a:br>
              <a:rPr kumimoji="0" lang="en-CA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998F3A"/>
                </a:solidFill>
                <a:effectLst>
                  <a:glow rad="165100">
                    <a:schemeClr val="bg1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998F3A"/>
                </a:solidFill>
                <a:effectLst>
                  <a:glow rad="165100">
                    <a:schemeClr val="bg1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for a “</a:t>
            </a:r>
            <a:r>
              <a:rPr kumimoji="0" lang="en-CA" sz="3600" b="1" i="0" u="none" strike="sng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998F3A"/>
                </a:solidFill>
                <a:effectLst>
                  <a:glow rad="165100">
                    <a:schemeClr val="bg1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tequfah</a:t>
            </a:r>
            <a:r>
              <a:rPr kumimoji="0" lang="en-CA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998F3A"/>
                </a:solidFill>
                <a:effectLst>
                  <a:glow rad="165100">
                    <a:schemeClr val="bg1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”?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2EC4F4-4DE2-4138-98E1-90BAB62E4547}"/>
              </a:ext>
            </a:extLst>
          </p:cNvPr>
          <p:cNvSpPr/>
          <p:nvPr/>
        </p:nvSpPr>
        <p:spPr>
          <a:xfrm>
            <a:off x="-137396" y="1494848"/>
            <a:ext cx="6935292" cy="1893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>
                <a:solidFill>
                  <a:prstClr val="black"/>
                </a:solidFill>
              </a:rPr>
              <a:t>Psalms 19:4  </a:t>
            </a:r>
            <a:r>
              <a:rPr lang="en-CA" sz="2800" dirty="0">
                <a:ln>
                  <a:solidFill>
                    <a:srgbClr val="0000FF"/>
                  </a:solidFill>
                </a:ln>
                <a:solidFill>
                  <a:srgbClr val="00CCFF"/>
                </a:solidFill>
                <a:latin typeface="Ravie" panose="04040805050809020602" pitchFamily="82" charset="0"/>
              </a:rPr>
              <a:t>Their</a:t>
            </a:r>
            <a:r>
              <a:rPr lang="en-CA" sz="2800" b="1" u="sng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 line</a:t>
            </a:r>
            <a:r>
              <a:rPr lang="en-CA" sz="280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CA" sz="2800" dirty="0">
                <a:solidFill>
                  <a:prstClr val="black"/>
                </a:solidFill>
              </a:rPr>
              <a:t>has gone out through all the earth.  And </a:t>
            </a:r>
            <a:r>
              <a:rPr lang="en-CA" sz="2800" dirty="0">
                <a:ln>
                  <a:solidFill>
                    <a:srgbClr val="0000FF"/>
                  </a:solidFill>
                </a:ln>
                <a:solidFill>
                  <a:srgbClr val="00CCFF"/>
                </a:solidFill>
                <a:latin typeface="Ravie" panose="04040805050809020602" pitchFamily="82" charset="0"/>
              </a:rPr>
              <a:t>their</a:t>
            </a:r>
            <a:br>
              <a:rPr lang="en-CA" sz="2800" dirty="0">
                <a:ln>
                  <a:solidFill>
                    <a:srgbClr val="0000FF"/>
                  </a:solidFill>
                </a:ln>
                <a:solidFill>
                  <a:srgbClr val="00CCFF"/>
                </a:solidFill>
                <a:latin typeface="Ravie" panose="04040805050809020602" pitchFamily="82" charset="0"/>
              </a:rPr>
            </a:br>
            <a:r>
              <a:rPr lang="en-CA" sz="2800" dirty="0">
                <a:ln>
                  <a:solidFill>
                    <a:srgbClr val="0000FF"/>
                  </a:solidFill>
                </a:ln>
                <a:solidFill>
                  <a:srgbClr val="00CCFF"/>
                </a:solidFill>
                <a:latin typeface="Ravie" panose="04040805050809020602" pitchFamily="82" charset="0"/>
              </a:rPr>
              <a:t> </a:t>
            </a:r>
            <a:r>
              <a:rPr lang="en-CA" sz="2800" dirty="0">
                <a:solidFill>
                  <a:prstClr val="black"/>
                </a:solidFill>
              </a:rPr>
              <a:t>  </a:t>
            </a:r>
            <a:r>
              <a:rPr lang="en-CA" sz="2800" b="1" u="sng" dirty="0">
                <a:solidFill>
                  <a:srgbClr val="0000FF"/>
                </a:solidFill>
              </a:rPr>
              <a:t>WORDS</a:t>
            </a:r>
            <a:r>
              <a:rPr lang="en-CA" sz="2800" dirty="0">
                <a:solidFill>
                  <a:prstClr val="black"/>
                </a:solidFill>
              </a:rPr>
              <a:t> to the end of the world. In </a:t>
            </a:r>
            <a:r>
              <a:rPr lang="en-CA" sz="2800" dirty="0">
                <a:ln>
                  <a:solidFill>
                    <a:srgbClr val="0000FF"/>
                  </a:solidFill>
                </a:ln>
                <a:solidFill>
                  <a:srgbClr val="00CCFF"/>
                </a:solidFill>
                <a:latin typeface="Ravie" panose="04040805050809020602" pitchFamily="82" charset="0"/>
              </a:rPr>
              <a:t>them</a:t>
            </a:r>
            <a:r>
              <a:rPr lang="en-CA" sz="2800" dirty="0">
                <a:solidFill>
                  <a:prstClr val="black"/>
                </a:solidFill>
              </a:rPr>
              <a:t> He put a  tent for the sun.</a:t>
            </a:r>
            <a:endParaRPr lang="en-CA" sz="2800" dirty="0"/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F1EAFC92-8F71-462A-A741-BE176AE1C08B}"/>
              </a:ext>
            </a:extLst>
          </p:cNvPr>
          <p:cNvSpPr/>
          <p:nvPr/>
        </p:nvSpPr>
        <p:spPr>
          <a:xfrm>
            <a:off x="335902" y="3542521"/>
            <a:ext cx="5988697" cy="3169306"/>
          </a:xfrm>
          <a:prstGeom prst="wedgeRoundRectCallout">
            <a:avLst>
              <a:gd name="adj1" fmla="val 84512"/>
              <a:gd name="adj2" fmla="val 15274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>
                <a:solidFill>
                  <a:sysClr val="windowText" lastClr="000000"/>
                </a:solidFill>
              </a:rPr>
              <a:t>No!  </a:t>
            </a:r>
            <a:r>
              <a:rPr lang="en-CA" sz="2800" dirty="0">
                <a:solidFill>
                  <a:sysClr val="windowText" lastClr="000000"/>
                </a:solidFill>
              </a:rPr>
              <a:t>The sun is </a:t>
            </a:r>
            <a:r>
              <a:rPr lang="en-CA" sz="2800" u="sng" dirty="0">
                <a:solidFill>
                  <a:sysClr val="windowText" lastClr="000000"/>
                </a:solidFill>
              </a:rPr>
              <a:t>alread</a:t>
            </a:r>
            <a:r>
              <a:rPr lang="en-CA" sz="2800" dirty="0">
                <a:solidFill>
                  <a:sysClr val="windowText" lastClr="000000"/>
                </a:solidFill>
              </a:rPr>
              <a:t>y </a:t>
            </a:r>
            <a:r>
              <a:rPr lang="en-CA" sz="2800" u="sng" dirty="0">
                <a:solidFill>
                  <a:sysClr val="windowText" lastClr="000000"/>
                </a:solidFill>
              </a:rPr>
              <a:t>functionin</a:t>
            </a:r>
            <a:r>
              <a:rPr lang="en-CA" sz="2800" dirty="0">
                <a:solidFill>
                  <a:sysClr val="windowText" lastClr="000000"/>
                </a:solidFill>
              </a:rPr>
              <a:t>g</a:t>
            </a:r>
            <a:r>
              <a:rPr lang="en-CA" sz="2800" u="sng" dirty="0">
                <a:solidFill>
                  <a:sysClr val="windowText" lastClr="000000"/>
                </a:solidFill>
              </a:rPr>
              <a:t> within its Te</a:t>
            </a:r>
            <a:r>
              <a:rPr lang="en-CA" sz="2800" dirty="0">
                <a:solidFill>
                  <a:sysClr val="windowText" lastClr="000000"/>
                </a:solidFill>
              </a:rPr>
              <a:t>q</a:t>
            </a:r>
            <a:r>
              <a:rPr lang="en-CA" sz="2800" u="sng" dirty="0">
                <a:solidFill>
                  <a:sysClr val="windowText" lastClr="000000"/>
                </a:solidFill>
              </a:rPr>
              <a:t>ufah</a:t>
            </a:r>
            <a:r>
              <a:rPr lang="en-CA" sz="2800" dirty="0">
                <a:solidFill>
                  <a:sysClr val="windowText" lastClr="000000"/>
                </a:solidFill>
              </a:rPr>
              <a:t> (circuit </a:t>
            </a:r>
            <a:r>
              <a:rPr lang="en-CA" sz="1600" dirty="0">
                <a:solidFill>
                  <a:sysClr val="windowText" lastClr="000000"/>
                </a:solidFill>
              </a:rPr>
              <a:t>{Gen 1:5, </a:t>
            </a:r>
            <a:r>
              <a:rPr lang="en-CA" sz="1600" dirty="0" err="1">
                <a:solidFill>
                  <a:sysClr val="windowText" lastClr="000000"/>
                </a:solidFill>
              </a:rPr>
              <a:t>ereb</a:t>
            </a:r>
            <a:r>
              <a:rPr lang="en-CA" sz="1600" dirty="0">
                <a:solidFill>
                  <a:sysClr val="windowText" lastClr="000000"/>
                </a:solidFill>
              </a:rPr>
              <a:t>}</a:t>
            </a:r>
            <a:r>
              <a:rPr lang="en-CA" sz="2800" dirty="0">
                <a:solidFill>
                  <a:sysClr val="windowText" lastClr="000000"/>
                </a:solidFill>
              </a:rPr>
              <a:t>)! </a:t>
            </a:r>
            <a:br>
              <a:rPr lang="en-CA" sz="2800" dirty="0">
                <a:solidFill>
                  <a:sysClr val="windowText" lastClr="000000"/>
                </a:solidFill>
              </a:rPr>
            </a:br>
            <a:r>
              <a:rPr lang="en-CA" sz="2800" dirty="0">
                <a:solidFill>
                  <a:srgbClr val="C00000"/>
                </a:solidFill>
              </a:rPr>
              <a:t>It is seeking something </a:t>
            </a:r>
            <a:r>
              <a:rPr lang="en-CA" sz="2800" u="sng" dirty="0">
                <a:solidFill>
                  <a:srgbClr val="C00000"/>
                </a:solidFill>
              </a:rPr>
              <a:t>within that circuit</a:t>
            </a:r>
            <a:r>
              <a:rPr lang="en-CA" sz="2800" dirty="0">
                <a:solidFill>
                  <a:srgbClr val="C00000"/>
                </a:solidFill>
              </a:rPr>
              <a:t>! </a:t>
            </a:r>
            <a:r>
              <a:rPr lang="en-CA" sz="2800" dirty="0">
                <a:solidFill>
                  <a:sysClr val="windowText" lastClr="000000"/>
                </a:solidFill>
              </a:rPr>
              <a:t>There exists a special identity, that the sun fully &amp; intentionally determines </a:t>
            </a:r>
            <a:r>
              <a:rPr lang="en-CA" sz="2800" b="1" u="sng" dirty="0">
                <a:solidFill>
                  <a:srgbClr val="0000FF"/>
                </a:solidFill>
              </a:rPr>
              <a:t>to achieve</a:t>
            </a:r>
            <a:r>
              <a:rPr lang="en-CA" sz="2800" b="1" dirty="0">
                <a:solidFill>
                  <a:srgbClr val="0000FF"/>
                </a:solidFill>
              </a:rPr>
              <a:t>, </a:t>
            </a:r>
            <a:r>
              <a:rPr lang="en-CA" sz="2800" b="1" u="sng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</a:rPr>
              <a:t>within that ver</a:t>
            </a:r>
            <a:r>
              <a:rPr lang="en-CA" sz="2800" b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</a:rPr>
              <a:t>y </a:t>
            </a:r>
            <a:r>
              <a:rPr lang="en-CA" sz="2800" b="1" u="sng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</a:rPr>
              <a:t>Te</a:t>
            </a:r>
            <a:r>
              <a:rPr lang="en-CA" sz="2800" b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</a:rPr>
              <a:t>q</a:t>
            </a:r>
            <a:r>
              <a:rPr lang="en-CA" sz="2800" b="1" u="sng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</a:rPr>
              <a:t>ufah </a:t>
            </a:r>
            <a:r>
              <a:rPr lang="en-CA" sz="2800" dirty="0">
                <a:solidFill>
                  <a:sysClr val="windowText" lastClr="000000"/>
                </a:solidFill>
              </a:rPr>
              <a:t>(circuit)! WHAT IS IT?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B8E1EF5-D419-49C0-A690-6F8BE957F61C}"/>
              </a:ext>
            </a:extLst>
          </p:cNvPr>
          <p:cNvSpPr/>
          <p:nvPr/>
        </p:nvSpPr>
        <p:spPr>
          <a:xfrm>
            <a:off x="2749678" y="2876302"/>
            <a:ext cx="2495816" cy="426983"/>
          </a:xfrm>
          <a:prstGeom prst="rect">
            <a:avLst/>
          </a:prstGeom>
          <a:noFill/>
          <a:ln w="76200">
            <a:solidFill>
              <a:srgbClr val="CC00FF"/>
            </a:solidFill>
          </a:ln>
          <a:effectLst>
            <a:outerShdw blurRad="50800" dist="50800" dir="5400000" algn="ctr" rotWithShape="0">
              <a:srgbClr val="FFFF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5542CC73-44E0-4202-B23E-174B578A26DB}"/>
              </a:ext>
            </a:extLst>
          </p:cNvPr>
          <p:cNvSpPr/>
          <p:nvPr/>
        </p:nvSpPr>
        <p:spPr>
          <a:xfrm>
            <a:off x="6096000" y="820417"/>
            <a:ext cx="6096000" cy="780018"/>
          </a:xfrm>
          <a:prstGeom prst="wedgeRoundRectCallout">
            <a:avLst>
              <a:gd name="adj1" fmla="val -48096"/>
              <a:gd name="adj2" fmla="val 166098"/>
              <a:gd name="adj3" fmla="val 16667"/>
            </a:avLst>
          </a:prstGeom>
          <a:solidFill>
            <a:schemeClr val="tx1"/>
          </a:solidFill>
          <a:ln>
            <a:solidFill>
              <a:srgbClr val="00FF00"/>
            </a:solidFill>
          </a:ln>
          <a:scene3d>
            <a:camera prst="orthographicFront"/>
            <a:lightRig rig="threePt" dir="t"/>
          </a:scene3d>
          <a:sp3d>
            <a:bevelT w="241300" h="82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600" dirty="0">
                <a:ln>
                  <a:solidFill>
                    <a:srgbClr val="0000FF"/>
                  </a:solidFill>
                </a:ln>
                <a:solidFill>
                  <a:srgbClr val="FF9966"/>
                </a:solidFill>
                <a:effectLst>
                  <a:glow rad="127000">
                    <a:srgbClr val="00CCFF"/>
                  </a:glow>
                  <a:outerShdw blurRad="50800" dist="50800" dir="5400000" algn="ctr" rotWithShape="0">
                    <a:srgbClr val="CC00FF"/>
                  </a:outerShdw>
                </a:effectLst>
                <a:latin typeface="Ravie" panose="04040805050809020602" pitchFamily="82" charset="0"/>
              </a:rPr>
              <a:t>Mazzaroth</a:t>
            </a:r>
            <a:r>
              <a:rPr lang="en-CA" sz="2400" dirty="0"/>
              <a:t>    Job 38: </a:t>
            </a:r>
            <a:r>
              <a:rPr lang="en-CA" sz="2400" u="sng" dirty="0"/>
              <a:t>31 - 33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C11A8941-1A68-4630-BFA3-3641E70D88EF}"/>
              </a:ext>
            </a:extLst>
          </p:cNvPr>
          <p:cNvSpPr/>
          <p:nvPr/>
        </p:nvSpPr>
        <p:spPr>
          <a:xfrm>
            <a:off x="9144000" y="212649"/>
            <a:ext cx="795528" cy="382488"/>
          </a:xfrm>
          <a:prstGeom prst="wedgeRoundRectCallout">
            <a:avLst>
              <a:gd name="adj1" fmla="val -102302"/>
              <a:gd name="adj2" fmla="val 154412"/>
              <a:gd name="adj3" fmla="val 16667"/>
            </a:avLst>
          </a:prstGeom>
          <a:solidFill>
            <a:schemeClr val="tx1"/>
          </a:solidFill>
          <a:ln>
            <a:solidFill>
              <a:srgbClr val="00FF00"/>
            </a:solidFill>
          </a:ln>
          <a:scene3d>
            <a:camera prst="orthographicFront"/>
            <a:lightRig rig="threePt" dir="t"/>
          </a:scene3d>
          <a:sp3d>
            <a:bevelT w="241300" h="82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KJV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B78F795-B4D1-468B-8359-A527E5D3F76A}"/>
              </a:ext>
            </a:extLst>
          </p:cNvPr>
          <p:cNvCxnSpPr>
            <a:cxnSpLocks/>
          </p:cNvCxnSpPr>
          <p:nvPr/>
        </p:nvCxnSpPr>
        <p:spPr>
          <a:xfrm flipH="1">
            <a:off x="3330250" y="1148918"/>
            <a:ext cx="2765750" cy="477537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21799A3-5975-44E7-A8DE-CBE5ED733A7D}"/>
              </a:ext>
            </a:extLst>
          </p:cNvPr>
          <p:cNvCxnSpPr>
            <a:cxnSpLocks/>
          </p:cNvCxnSpPr>
          <p:nvPr/>
        </p:nvCxnSpPr>
        <p:spPr>
          <a:xfrm flipH="1">
            <a:off x="6016752" y="1539162"/>
            <a:ext cx="1710042" cy="636327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07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25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25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25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6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5" grpId="0" animBg="1"/>
      <p:bldP spid="2" grpId="0" animBg="1"/>
      <p:bldP spid="7" grpId="0" animBg="1"/>
      <p:bldP spid="10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>
                <a:alpha val="27000"/>
              </a:srgbClr>
            </a:gs>
            <a:gs pos="87000">
              <a:srgbClr val="7030A0">
                <a:alpha val="43000"/>
              </a:srgbClr>
            </a:gs>
            <a:gs pos="66000">
              <a:schemeClr val="accent2">
                <a:lumMod val="40000"/>
                <a:lumOff val="60000"/>
              </a:schemeClr>
            </a:gs>
            <a:gs pos="26000">
              <a:schemeClr val="accent1">
                <a:lumMod val="30000"/>
                <a:lumOff val="70000"/>
                <a:alpha val="79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B6E01-928E-4818-9CE2-4618DE211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60396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C2D28F-54A5-4CFF-A832-B99C2F1CE91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1932FD-4806-1BB3-C017-C590FE8618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64" b="100000" l="1144" r="937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9839" r="9963"/>
          <a:stretch/>
        </p:blipFill>
        <p:spPr>
          <a:xfrm>
            <a:off x="6324600" y="1422187"/>
            <a:ext cx="5867400" cy="554689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ED77B2B-CC21-069C-A666-1F03005CB49A}"/>
              </a:ext>
            </a:extLst>
          </p:cNvPr>
          <p:cNvSpPr/>
          <p:nvPr/>
        </p:nvSpPr>
        <p:spPr>
          <a:xfrm>
            <a:off x="8320995" y="2060772"/>
            <a:ext cx="3342270" cy="42371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419100" h="2222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998F3A"/>
                </a:solidFill>
                <a:effectLst>
                  <a:glow rad="165100">
                    <a:schemeClr val="bg1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Ps 19: 3 </a:t>
            </a:r>
            <a:br>
              <a:rPr kumimoji="0" lang="en-CA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998F3A"/>
                </a:solidFill>
                <a:effectLst>
                  <a:glow rad="165100">
                    <a:schemeClr val="bg1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3600" b="1" i="0" u="sng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998F3A"/>
                </a:solidFill>
                <a:effectLst>
                  <a:glow rad="165100">
                    <a:schemeClr val="bg1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context</a:t>
            </a:r>
            <a:r>
              <a:rPr kumimoji="0" lang="en-CA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998F3A"/>
                </a:solidFill>
                <a:effectLst>
                  <a:glow rad="165100">
                    <a:schemeClr val="bg1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CA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998F3A"/>
                </a:solidFill>
                <a:effectLst>
                  <a:glow rad="165100">
                    <a:schemeClr val="bg1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998F3A"/>
                </a:solidFill>
                <a:effectLst>
                  <a:glow rad="165100">
                    <a:schemeClr val="bg1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is </a:t>
            </a:r>
            <a:br>
              <a:rPr kumimoji="0" lang="en-CA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998F3A"/>
                </a:solidFill>
                <a:effectLst>
                  <a:glow rad="165100">
                    <a:schemeClr val="bg1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00FF"/>
                </a:solidFill>
                <a:effectLst>
                  <a:glow rad="165100">
                    <a:srgbClr val="FFFF00"/>
                  </a:glow>
                  <a:outerShdw blurRad="50800" dist="50800" dir="5400000" sx="101000" sy="101000" algn="ctr" rotWithShape="0">
                    <a:srgbClr val="CC00FF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The </a:t>
            </a:r>
            <a:r>
              <a:rPr kumimoji="0" lang="en-CA" sz="36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0000FF"/>
                </a:solidFill>
                <a:effectLst>
                  <a:glow rad="165100">
                    <a:srgbClr val="FFFF00"/>
                  </a:glow>
                  <a:outerShdw blurRad="50800" dist="50800" dir="5400000" sx="101000" sy="101000" algn="ctr" rotWithShape="0">
                    <a:srgbClr val="CC00FF"/>
                  </a:outerShdw>
                </a:effectLst>
                <a:uLnTx/>
                <a:uFillTx/>
                <a:latin typeface="Snap ITC" panose="04040A07060A02020202" pitchFamily="82" charset="0"/>
              </a:rPr>
              <a:t>Mazzaroth!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2EC4F4-4DE2-4138-98E1-90BAB62E4547}"/>
              </a:ext>
            </a:extLst>
          </p:cNvPr>
          <p:cNvSpPr/>
          <p:nvPr/>
        </p:nvSpPr>
        <p:spPr>
          <a:xfrm>
            <a:off x="341641" y="1043396"/>
            <a:ext cx="8025073" cy="2464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2800" b="1" dirty="0">
                <a:solidFill>
                  <a:srgbClr val="0000FF"/>
                </a:solidFill>
              </a:rPr>
              <a:t>The message</a:t>
            </a:r>
            <a:r>
              <a:rPr lang="en-CA" sz="2800" dirty="0">
                <a:solidFill>
                  <a:schemeClr val="tx1"/>
                </a:solidFill>
              </a:rPr>
              <a:t> which </a:t>
            </a:r>
            <a:r>
              <a:rPr lang="en-CA" sz="2800" b="1" u="sng" dirty="0">
                <a:solidFill>
                  <a:srgbClr val="0000FF"/>
                </a:solidFill>
              </a:rPr>
              <a:t>SPEAKS</a:t>
            </a:r>
            <a:r>
              <a:rPr lang="en-CA" sz="2800" b="1" dirty="0">
                <a:solidFill>
                  <a:srgbClr val="0000FF"/>
                </a:solidFill>
              </a:rPr>
              <a:t>,</a:t>
            </a:r>
            <a:r>
              <a:rPr lang="en-CA" sz="2800" dirty="0">
                <a:solidFill>
                  <a:schemeClr val="tx1"/>
                </a:solidFill>
              </a:rPr>
              <a:t> is encased within the </a:t>
            </a:r>
            <a:r>
              <a:rPr lang="en-CA" sz="2800" b="1" dirty="0">
                <a:solidFill>
                  <a:srgbClr val="0000FF"/>
                </a:solidFill>
                <a:effectLst>
                  <a:glow rad="127000">
                    <a:srgbClr val="FFFF00"/>
                  </a:glow>
                  <a:outerShdw blurRad="50800" dist="50800" dir="5400000" algn="ctr" rotWithShape="0">
                    <a:srgbClr val="00CCFF">
                      <a:alpha val="98000"/>
                    </a:srgbClr>
                  </a:outerShdw>
                </a:effectLst>
              </a:rPr>
              <a:t>Mazzaroth</a:t>
            </a:r>
            <a:r>
              <a:rPr lang="en-CA" sz="2800" dirty="0">
                <a:solidFill>
                  <a:schemeClr val="tx1"/>
                </a:solidFill>
              </a:rPr>
              <a:t> (constellations) and covers the </a:t>
            </a:r>
            <a:r>
              <a:rPr lang="en-CA" sz="2800" u="sng" dirty="0">
                <a:solidFill>
                  <a:schemeClr val="tx1"/>
                </a:solidFill>
              </a:rPr>
              <a:t>whole earth</a:t>
            </a:r>
            <a:r>
              <a:rPr lang="en-CA" sz="2800" dirty="0">
                <a:solidFill>
                  <a:schemeClr val="tx1"/>
                </a:solidFill>
              </a:rPr>
              <a:t>!  “</a:t>
            </a:r>
            <a:r>
              <a:rPr lang="en-CA" sz="2800" b="1" u="sng" dirty="0">
                <a:solidFill>
                  <a:schemeClr val="tx1"/>
                </a:solidFill>
              </a:rPr>
              <a:t>Their Line</a:t>
            </a:r>
            <a:r>
              <a:rPr lang="en-CA" sz="2800" dirty="0">
                <a:solidFill>
                  <a:schemeClr val="tx1"/>
                </a:solidFill>
              </a:rPr>
              <a:t>” is </a:t>
            </a:r>
            <a:r>
              <a:rPr lang="en-CA" sz="2800" b="1" dirty="0">
                <a:solidFill>
                  <a:srgbClr val="0000FF"/>
                </a:solidFill>
              </a:rPr>
              <a:t>Yahuah’s  </a:t>
            </a:r>
            <a:r>
              <a:rPr lang="en-CA" sz="2800" dirty="0">
                <a:solidFill>
                  <a:schemeClr val="tx1"/>
                </a:solidFill>
              </a:rPr>
              <a:t>designated </a:t>
            </a:r>
            <a:br>
              <a:rPr lang="en-CA" sz="2800" dirty="0">
                <a:solidFill>
                  <a:schemeClr val="tx1"/>
                </a:solidFill>
              </a:rPr>
            </a:br>
            <a:r>
              <a:rPr lang="en-CA" sz="2800" u="sng" dirty="0">
                <a:solidFill>
                  <a:schemeClr val="tx1"/>
                </a:solidFill>
              </a:rPr>
              <a:t>Pathwa</a:t>
            </a:r>
            <a:r>
              <a:rPr lang="en-CA" sz="2800" dirty="0">
                <a:solidFill>
                  <a:schemeClr val="tx1"/>
                </a:solidFill>
              </a:rPr>
              <a:t>y, or </a:t>
            </a:r>
            <a:r>
              <a:rPr lang="en-CA" sz="2800" u="sng" dirty="0">
                <a:solidFill>
                  <a:schemeClr val="tx1"/>
                </a:solidFill>
              </a:rPr>
              <a:t>Track</a:t>
            </a:r>
            <a:r>
              <a:rPr lang="en-CA" sz="2800" dirty="0">
                <a:solidFill>
                  <a:schemeClr val="tx1"/>
                </a:solidFill>
              </a:rPr>
              <a:t>, upon which they </a:t>
            </a:r>
            <a:br>
              <a:rPr lang="en-CA" sz="2800" dirty="0">
                <a:solidFill>
                  <a:schemeClr val="tx1"/>
                </a:solidFill>
              </a:rPr>
            </a:br>
            <a:r>
              <a:rPr lang="en-CA" sz="2800" b="1" dirty="0">
                <a:ln>
                  <a:solidFill>
                    <a:srgbClr val="FF33CC"/>
                  </a:solidFill>
                </a:ln>
                <a:solidFill>
                  <a:srgbClr val="FF9966"/>
                </a:solidFill>
                <a:latin typeface="Comic Sans MS" panose="030F0702030302020204" pitchFamily="66" charset="0"/>
              </a:rPr>
              <a:t>FREQUENT</a:t>
            </a:r>
            <a:r>
              <a:rPr lang="en-CA" sz="2800" dirty="0">
                <a:solidFill>
                  <a:schemeClr val="tx1"/>
                </a:solidFill>
              </a:rPr>
              <a:t> to guide humans who </a:t>
            </a:r>
            <a:br>
              <a:rPr lang="en-CA" sz="2800" dirty="0">
                <a:solidFill>
                  <a:schemeClr val="tx1"/>
                </a:solidFill>
              </a:rPr>
            </a:br>
            <a:r>
              <a:rPr lang="en-CA" sz="2800" dirty="0">
                <a:solidFill>
                  <a:schemeClr val="tx1"/>
                </a:solidFill>
              </a:rPr>
              <a:t>accept </a:t>
            </a:r>
            <a:r>
              <a:rPr lang="en-CA" sz="2800" b="1" dirty="0">
                <a:solidFill>
                  <a:srgbClr val="0000FF"/>
                </a:solidFill>
              </a:rPr>
              <a:t>Yahusha! </a:t>
            </a:r>
            <a:r>
              <a:rPr lang="en-CA" sz="2000" dirty="0">
                <a:solidFill>
                  <a:srgbClr val="0000FF"/>
                </a:solidFill>
              </a:rPr>
              <a:t>Gen 1:14 – 18, Psalms 19. 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F1EAFC92-8F71-462A-A741-BE176AE1C08B}"/>
              </a:ext>
            </a:extLst>
          </p:cNvPr>
          <p:cNvSpPr/>
          <p:nvPr/>
        </p:nvSpPr>
        <p:spPr>
          <a:xfrm>
            <a:off x="335902" y="3765501"/>
            <a:ext cx="6867331" cy="2778456"/>
          </a:xfrm>
          <a:prstGeom prst="wedgeRoundRectCallout">
            <a:avLst>
              <a:gd name="adj1" fmla="val 67150"/>
              <a:gd name="adj2" fmla="val 732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>
                <a:solidFill>
                  <a:sysClr val="windowText" lastClr="000000"/>
                </a:solidFill>
              </a:rPr>
              <a:t>Ps 19:4 declares the sun has been designated a </a:t>
            </a:r>
            <a:r>
              <a:rPr lang="en-CA" sz="2800" b="1" dirty="0">
                <a:ln>
                  <a:solidFill>
                    <a:srgbClr val="FF33CC"/>
                  </a:solidFill>
                </a:ln>
                <a:solidFill>
                  <a:srgbClr val="FF9966"/>
                </a:solidFill>
              </a:rPr>
              <a:t>DWELLING PLACE – AHEL</a:t>
            </a:r>
            <a:r>
              <a:rPr lang="en-CA" sz="2800" dirty="0">
                <a:solidFill>
                  <a:sysClr val="windowText" lastClr="000000"/>
                </a:solidFill>
              </a:rPr>
              <a:t> (tent). It is within the </a:t>
            </a:r>
            <a:r>
              <a:rPr lang="en-CA" sz="2800" b="1" dirty="0" err="1">
                <a:solidFill>
                  <a:srgbClr val="0000FF"/>
                </a:solidFill>
              </a:rPr>
              <a:t>Mazzaroth’s</a:t>
            </a:r>
            <a:r>
              <a:rPr lang="en-CA" sz="2800" dirty="0">
                <a:solidFill>
                  <a:sysClr val="windowText" lastClr="000000"/>
                </a:solidFill>
              </a:rPr>
              <a:t> domain, to which the </a:t>
            </a:r>
            <a:r>
              <a:rPr lang="en-CA" sz="2800" b="1" u="sng" dirty="0">
                <a:solidFill>
                  <a:sysClr val="windowText" lastClr="000000"/>
                </a:solidFill>
              </a:rPr>
              <a:t>sun</a:t>
            </a:r>
            <a:r>
              <a:rPr lang="en-CA" sz="2800" dirty="0">
                <a:solidFill>
                  <a:sysClr val="windowText" lastClr="000000"/>
                </a:solidFill>
              </a:rPr>
              <a:t> has been commanded to inhabit! That </a:t>
            </a:r>
            <a:r>
              <a:rPr lang="en-CA" sz="2800" b="1" u="sng" dirty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</a:rPr>
              <a:t>hi</a:t>
            </a:r>
            <a:r>
              <a:rPr lang="en-CA" sz="2800" b="1" dirty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</a:rPr>
              <a:t>g</a:t>
            </a:r>
            <a:r>
              <a:rPr lang="en-CA" sz="2800" b="1" u="sng" dirty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</a:rPr>
              <a:t>hl</a:t>
            </a:r>
            <a:r>
              <a:rPr lang="en-CA" sz="2800" b="1" dirty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</a:rPr>
              <a:t>y </a:t>
            </a:r>
            <a:r>
              <a:rPr lang="en-CA" sz="2800" b="1" u="sng" dirty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</a:rPr>
              <a:t>s</a:t>
            </a:r>
            <a:r>
              <a:rPr lang="en-CA" sz="2800" b="1" dirty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</a:rPr>
              <a:t>p</a:t>
            </a:r>
            <a:r>
              <a:rPr lang="en-CA" sz="2800" b="1" u="sng" dirty="0">
                <a:ln>
                  <a:solidFill>
                    <a:srgbClr val="0000FF"/>
                  </a:solidFill>
                </a:ln>
                <a:solidFill>
                  <a:srgbClr val="FF33CC"/>
                </a:solidFill>
              </a:rPr>
              <a:t>ecified habitation</a:t>
            </a:r>
            <a:r>
              <a:rPr lang="en-CA" sz="2800" dirty="0">
                <a:solidFill>
                  <a:sysClr val="windowText" lastClr="000000"/>
                </a:solidFill>
              </a:rPr>
              <a:t> is deemed by </a:t>
            </a:r>
            <a:r>
              <a:rPr lang="en-CA" sz="2800" b="1" dirty="0">
                <a:solidFill>
                  <a:srgbClr val="0000FF"/>
                </a:solidFill>
              </a:rPr>
              <a:t>Yahuah</a:t>
            </a:r>
            <a:r>
              <a:rPr lang="en-CA" sz="2800" dirty="0">
                <a:solidFill>
                  <a:sysClr val="windowText" lastClr="000000"/>
                </a:solidFill>
              </a:rPr>
              <a:t> as the </a:t>
            </a:r>
            <a:r>
              <a:rPr lang="en-CA" sz="2800" b="1" dirty="0">
                <a:solidFill>
                  <a:srgbClr val="0000FF"/>
                </a:solidFill>
                <a:effectLst>
                  <a:glow rad="127000">
                    <a:srgbClr val="FFFF00"/>
                  </a:glow>
                  <a:outerShdw blurRad="50800" dist="50800" dir="5400000" algn="ctr" rotWithShape="0">
                    <a:srgbClr val="00CCFF">
                      <a:alpha val="98000"/>
                    </a:srgbClr>
                  </a:outerShdw>
                </a:effectLst>
              </a:rPr>
              <a:t>Tequfah</a:t>
            </a:r>
            <a:r>
              <a:rPr lang="en-CA" sz="2800" dirty="0">
                <a:solidFill>
                  <a:sysClr val="windowText" lastClr="000000"/>
                </a:solidFill>
              </a:rPr>
              <a:t> (circuit)!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2EF5220-54C7-4F43-922B-62CB706E54D2}"/>
              </a:ext>
            </a:extLst>
          </p:cNvPr>
          <p:cNvSpPr/>
          <p:nvPr/>
        </p:nvSpPr>
        <p:spPr>
          <a:xfrm>
            <a:off x="6324599" y="146172"/>
            <a:ext cx="5867400" cy="10187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200" dirty="0">
                <a:solidFill>
                  <a:prstClr val="black"/>
                </a:solidFill>
              </a:rPr>
              <a:t>Psalms 19:4  </a:t>
            </a:r>
            <a:r>
              <a:rPr lang="en-CA" sz="3200" b="1" u="sng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Their line</a:t>
            </a:r>
            <a:r>
              <a:rPr lang="en-CA" sz="3200" b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CA" sz="3200" b="1" dirty="0">
                <a:solidFill>
                  <a:prstClr val="black"/>
                </a:solidFill>
              </a:rPr>
              <a:t>…   Who’s line?</a:t>
            </a:r>
            <a:r>
              <a:rPr lang="en-CA" sz="3200" dirty="0">
                <a:solidFill>
                  <a:prstClr val="black"/>
                </a:solidFill>
              </a:rPr>
              <a:t> </a:t>
            </a:r>
            <a:endParaRPr lang="en-CA" sz="3200" dirty="0"/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13B18381-1765-4D3C-84A6-84F7BD2BA1E9}"/>
              </a:ext>
            </a:extLst>
          </p:cNvPr>
          <p:cNvSpPr/>
          <p:nvPr/>
        </p:nvSpPr>
        <p:spPr>
          <a:xfrm>
            <a:off x="335902" y="109936"/>
            <a:ext cx="4913432" cy="674244"/>
          </a:xfrm>
          <a:prstGeom prst="wedgeRoundRectCallout">
            <a:avLst>
              <a:gd name="adj1" fmla="val 24938"/>
              <a:gd name="adj2" fmla="val 83258"/>
              <a:gd name="adj3" fmla="val 16667"/>
            </a:avLst>
          </a:prstGeom>
          <a:solidFill>
            <a:srgbClr val="FF33CC"/>
          </a:solidFill>
          <a:ln w="57150">
            <a:solidFill>
              <a:srgbClr val="0000FF"/>
            </a:solidFill>
          </a:ln>
          <a:scene3d>
            <a:camera prst="orthographicFront"/>
            <a:lightRig rig="sunset" dir="t"/>
          </a:scene3d>
          <a:sp3d>
            <a:bevelT w="133350" h="14605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dirty="0"/>
              <a:t>Speaks </a:t>
            </a:r>
            <a:r>
              <a:rPr lang="en-CA" sz="2400" u="sng" dirty="0"/>
              <a:t>without</a:t>
            </a:r>
            <a:r>
              <a:rPr lang="en-CA" sz="2400" dirty="0"/>
              <a:t> a </a:t>
            </a:r>
            <a:r>
              <a:rPr lang="en-CA" sz="2400" b="1" u="sng" dirty="0"/>
              <a:t>VOICE</a:t>
            </a:r>
            <a:r>
              <a:rPr lang="en-CA" sz="2400" b="1" dirty="0"/>
              <a:t>!</a:t>
            </a:r>
            <a:r>
              <a:rPr lang="en-CA" sz="2400" dirty="0"/>
              <a:t> Ps 19:3!</a:t>
            </a:r>
          </a:p>
        </p:txBody>
      </p:sp>
    </p:spTree>
    <p:extLst>
      <p:ext uri="{BB962C8B-B14F-4D97-AF65-F5344CB8AC3E}">
        <p14:creationId xmlns:p14="http://schemas.microsoft.com/office/powerpoint/2010/main" val="44813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  <p:bldP spid="5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>
                <a:alpha val="27000"/>
              </a:srgbClr>
            </a:gs>
            <a:gs pos="87000">
              <a:srgbClr val="7030A0">
                <a:alpha val="43000"/>
              </a:srgbClr>
            </a:gs>
            <a:gs pos="66000">
              <a:schemeClr val="accent2">
                <a:lumMod val="40000"/>
                <a:lumOff val="60000"/>
              </a:schemeClr>
            </a:gs>
            <a:gs pos="26000">
              <a:schemeClr val="accent1">
                <a:lumMod val="30000"/>
                <a:lumOff val="70000"/>
                <a:alpha val="79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B6E01-928E-4818-9CE2-4618DE211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60396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C2D28F-54A5-4CFF-A832-B99C2F1CE91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26448D-0F5C-4F42-929A-28A8EC6B11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619" y="5365887"/>
            <a:ext cx="11423424" cy="143143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876DA68-B31A-405B-A7AE-2A13D256D64B}"/>
              </a:ext>
            </a:extLst>
          </p:cNvPr>
          <p:cNvSpPr/>
          <p:nvPr/>
        </p:nvSpPr>
        <p:spPr>
          <a:xfrm>
            <a:off x="584686" y="5767019"/>
            <a:ext cx="1705837" cy="629174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01600" h="12065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 3:24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FC99CD-24D6-43DF-A42E-0D2DE7733D64}"/>
              </a:ext>
            </a:extLst>
          </p:cNvPr>
          <p:cNvSpPr/>
          <p:nvPr/>
        </p:nvSpPr>
        <p:spPr>
          <a:xfrm>
            <a:off x="297144" y="4350058"/>
            <a:ext cx="11568562" cy="1106123"/>
          </a:xfrm>
          <a:prstGeom prst="rect">
            <a:avLst/>
          </a:prstGeom>
          <a:solidFill>
            <a:srgbClr val="92D050"/>
          </a:solidFill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Gen 3:24    </a:t>
            </a:r>
            <a:r>
              <a:rPr lang="en-CA" sz="2400" dirty="0">
                <a:solidFill>
                  <a:schemeClr val="tx1"/>
                </a:solidFill>
              </a:rPr>
              <a:t>And He drove the human out, He made him tabernacle at the east of the garden </a:t>
            </a:r>
            <a:br>
              <a:rPr lang="en-CA" sz="2400" dirty="0">
                <a:solidFill>
                  <a:schemeClr val="tx1"/>
                </a:solidFill>
              </a:rPr>
            </a:br>
            <a:r>
              <a:rPr lang="en-CA" sz="2400" dirty="0">
                <a:solidFill>
                  <a:schemeClr val="tx1"/>
                </a:solidFill>
              </a:rPr>
              <a:t>of Eden, and He set the cherubim and the flaming revolving sword to </a:t>
            </a:r>
            <a:br>
              <a:rPr lang="en-CA" sz="2400" dirty="0">
                <a:solidFill>
                  <a:schemeClr val="tx1"/>
                </a:solidFill>
              </a:rPr>
            </a:br>
            <a:r>
              <a:rPr lang="en-CA" sz="2400" dirty="0">
                <a:solidFill>
                  <a:srgbClr val="0000FF"/>
                </a:solidFill>
                <a:effectLst>
                  <a:glow rad="127000">
                    <a:srgbClr val="FFC000"/>
                  </a:glow>
                </a:effectLst>
                <a:latin typeface="Wide Latin" panose="020A0A07050505020404" pitchFamily="18" charset="0"/>
              </a:rPr>
              <a:t>GUARD  THE  WAY </a:t>
            </a:r>
            <a:r>
              <a:rPr lang="en-CA" sz="2400" dirty="0">
                <a:solidFill>
                  <a:schemeClr val="tx1"/>
                </a:solidFill>
              </a:rPr>
              <a:t>to the tree of life.     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985B39BD-9859-47D7-B5DE-9AE093239015}"/>
              </a:ext>
            </a:extLst>
          </p:cNvPr>
          <p:cNvSpPr/>
          <p:nvPr/>
        </p:nvSpPr>
        <p:spPr>
          <a:xfrm>
            <a:off x="10562744" y="2942763"/>
            <a:ext cx="921139" cy="702576"/>
          </a:xfrm>
          <a:prstGeom prst="wedgeRoundRectCallout">
            <a:avLst>
              <a:gd name="adj1" fmla="val -316174"/>
              <a:gd name="adj2" fmla="val -86787"/>
              <a:gd name="adj3" fmla="val 16667"/>
            </a:avLst>
          </a:prstGeom>
          <a:solidFill>
            <a:srgbClr val="FFC000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07950" h="12065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ln>
                  <a:solidFill>
                    <a:srgbClr val="0000FF"/>
                  </a:solidFill>
                </a:ln>
                <a:solidFill>
                  <a:srgbClr val="00CCFF"/>
                </a:solidFill>
              </a:rPr>
              <a:t>Ps 90:12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B0FED3C-8CDF-4852-BFAE-61A33C78371D}"/>
              </a:ext>
            </a:extLst>
          </p:cNvPr>
          <p:cNvCxnSpPr/>
          <p:nvPr/>
        </p:nvCxnSpPr>
        <p:spPr>
          <a:xfrm flipH="1">
            <a:off x="4536490" y="5738180"/>
            <a:ext cx="559293" cy="376329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  <a:scene3d>
            <a:camera prst="orthographicFront"/>
            <a:lightRig rig="threePt" dir="t"/>
          </a:scene3d>
          <a:sp3d contourW="31750">
            <a:bevelT w="171450" h="57150" prst="softRound"/>
            <a:contourClr>
              <a:srgbClr val="FFC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6ED96C6-650F-4CD4-8A70-7604A2397729}"/>
              </a:ext>
            </a:extLst>
          </p:cNvPr>
          <p:cNvCxnSpPr/>
          <p:nvPr/>
        </p:nvCxnSpPr>
        <p:spPr>
          <a:xfrm flipH="1">
            <a:off x="3696291" y="5776299"/>
            <a:ext cx="559293" cy="376329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  <a:scene3d>
            <a:camera prst="orthographicFront"/>
            <a:lightRig rig="threePt" dir="t"/>
          </a:scene3d>
          <a:sp3d contourW="31750">
            <a:bevelT w="171450" h="57150" prst="softRound"/>
            <a:contourClr>
              <a:srgbClr val="FFC00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aque 13">
            <a:extLst>
              <a:ext uri="{FF2B5EF4-FFF2-40B4-BE49-F238E27FC236}">
                <a16:creationId xmlns:a16="http://schemas.microsoft.com/office/drawing/2014/main" id="{EA9CA97A-DCC4-DCAB-4753-5D521C0E12FB}"/>
              </a:ext>
            </a:extLst>
          </p:cNvPr>
          <p:cNvSpPr/>
          <p:nvPr/>
        </p:nvSpPr>
        <p:spPr>
          <a:xfrm>
            <a:off x="311719" y="130043"/>
            <a:ext cx="11568562" cy="1259241"/>
          </a:xfrm>
          <a:prstGeom prst="plaque">
            <a:avLst/>
          </a:prstGeom>
          <a:solidFill>
            <a:schemeClr val="bg2">
              <a:lumMod val="90000"/>
            </a:schemeClr>
          </a:solidFill>
          <a:ln w="76200">
            <a:solidFill>
              <a:srgbClr val="998F3A"/>
            </a:solidFill>
          </a:ln>
          <a:scene3d>
            <a:camera prst="orthographicFront"/>
            <a:lightRig rig="threePt" dir="t"/>
          </a:scene3d>
          <a:sp3d>
            <a:bevelT w="222250" h="1270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angle"/>
            </a:sp3d>
          </a:bodyPr>
          <a:lstStyle/>
          <a:p>
            <a:pPr lvl="0" algn="ctr">
              <a:defRPr/>
            </a:pPr>
            <a:r>
              <a:rPr lang="en-CA" sz="3200" b="1" dirty="0">
                <a:ln w="28575">
                  <a:solidFill>
                    <a:srgbClr val="0000CC"/>
                  </a:solidFill>
                </a:ln>
                <a:solidFill>
                  <a:srgbClr val="FFFF00"/>
                </a:solidFill>
                <a:effectLst>
                  <a:glow rad="127000">
                    <a:srgbClr val="00B050"/>
                  </a:glow>
                  <a:outerShdw blurRad="50800" dist="50800" dir="5400000" sx="101000" sy="101000" algn="ctr" rotWithShape="0">
                    <a:srgbClr val="E983DD"/>
                  </a:outerShdw>
                </a:effectLst>
                <a:latin typeface="Snap ITC" panose="04040A07060A02020202" pitchFamily="82" charset="0"/>
              </a:rPr>
              <a:t>“</a:t>
            </a:r>
            <a:r>
              <a:rPr lang="en-CA" sz="3200" b="1" dirty="0">
                <a:ln w="28575">
                  <a:solidFill>
                    <a:srgbClr val="0000CC"/>
                  </a:solidFill>
                </a:ln>
                <a:solidFill>
                  <a:srgbClr val="CC00FF"/>
                </a:solidFill>
                <a:effectLst>
                  <a:glow rad="127000">
                    <a:srgbClr val="00B050"/>
                  </a:glow>
                  <a:outerShdw blurRad="50800" dist="50800" dir="5400000" sx="101000" sy="101000" algn="ctr" rotWithShape="0">
                    <a:srgbClr val="E983DD"/>
                  </a:outerShdw>
                </a:effectLst>
                <a:latin typeface="Snap ITC" panose="04040A07060A02020202" pitchFamily="82" charset="0"/>
              </a:rPr>
              <a:t>Teshuva Shadow</a:t>
            </a:r>
            <a:r>
              <a:rPr lang="en-CA" sz="3200" b="1" dirty="0">
                <a:ln w="28575">
                  <a:solidFill>
                    <a:srgbClr val="0000CC"/>
                  </a:solidFill>
                </a:ln>
                <a:solidFill>
                  <a:srgbClr val="FFFF00"/>
                </a:solidFill>
                <a:effectLst>
                  <a:outerShdw blurRad="50800" dist="50800" dir="5400000" sx="101000" sy="101000" algn="ctr" rotWithShape="0">
                    <a:srgbClr val="E983DD"/>
                  </a:outerShdw>
                </a:effectLst>
                <a:latin typeface="Snap ITC" panose="04040A07060A02020202" pitchFamily="82" charset="0"/>
              </a:rPr>
              <a:t> </a:t>
            </a:r>
            <a:r>
              <a:rPr lang="en-CA" sz="3200" b="1" dirty="0">
                <a:ln w="28575">
                  <a:solidFill>
                    <a:srgbClr val="0000CC"/>
                  </a:solidFill>
                </a:ln>
                <a:solidFill>
                  <a:srgbClr val="FF0000"/>
                </a:solidFill>
                <a:effectLst>
                  <a:glow rad="127000">
                    <a:srgbClr val="00CCFF"/>
                  </a:glow>
                  <a:outerShdw blurRad="50800" dist="50800" dir="5400000" sx="101000" sy="101000" algn="ctr" rotWithShape="0">
                    <a:srgbClr val="E983DD"/>
                  </a:outerShdw>
                </a:effectLst>
                <a:latin typeface="Snap ITC" panose="04040A07060A02020202" pitchFamily="82" charset="0"/>
              </a:rPr>
              <a:t>STOPS</a:t>
            </a:r>
            <a:r>
              <a:rPr lang="en-CA" sz="3200" b="1" dirty="0">
                <a:ln w="28575">
                  <a:solidFill>
                    <a:srgbClr val="0000CC"/>
                  </a:solidFill>
                </a:ln>
                <a:solidFill>
                  <a:srgbClr val="FFFF00"/>
                </a:solidFill>
                <a:effectLst>
                  <a:outerShdw blurRad="50800" dist="50800" dir="5400000" sx="101000" sy="101000" algn="ctr" rotWithShape="0">
                    <a:srgbClr val="E983DD"/>
                  </a:outerShdw>
                </a:effectLst>
                <a:latin typeface="Snap ITC" panose="04040A07060A02020202" pitchFamily="82" charset="0"/>
              </a:rPr>
              <a:t> the count!</a:t>
            </a:r>
          </a:p>
          <a:p>
            <a:pPr lvl="0" algn="ctr">
              <a:defRPr/>
            </a:pPr>
            <a:r>
              <a:rPr lang="en-CA" sz="3200" b="1" dirty="0">
                <a:ln w="28575">
                  <a:solidFill>
                    <a:srgbClr val="0000CC"/>
                  </a:solidFill>
                </a:ln>
                <a:solidFill>
                  <a:srgbClr val="FFFF00"/>
                </a:solidFill>
                <a:effectLst>
                  <a:outerShdw blurRad="50800" dist="50800" dir="5400000" sx="101000" sy="101000" algn="ctr" rotWithShape="0">
                    <a:srgbClr val="E983DD"/>
                  </a:outerShdw>
                </a:effectLst>
                <a:latin typeface="Snap ITC" panose="04040A07060A02020202" pitchFamily="82" charset="0"/>
              </a:rPr>
              <a:t>The Tequfah count </a:t>
            </a:r>
            <a:r>
              <a:rPr lang="en-CA" sz="3200" b="1" dirty="0">
                <a:ln w="28575">
                  <a:solidFill>
                    <a:srgbClr val="0000CC"/>
                  </a:solidFill>
                </a:ln>
                <a:solidFill>
                  <a:schemeClr val="tx1"/>
                </a:solidFill>
                <a:effectLst>
                  <a:outerShdw blurRad="50800" dist="50800" dir="5400000" sx="101000" sy="101000" algn="ctr" rotWithShape="0">
                    <a:srgbClr val="E983DD"/>
                  </a:outerShdw>
                </a:effectLst>
                <a:latin typeface="Snap ITC" panose="04040A07060A02020202" pitchFamily="82" charset="0"/>
              </a:rPr>
              <a:t>restarts</a:t>
            </a:r>
            <a:r>
              <a:rPr lang="en-CA" sz="3200" b="1" dirty="0">
                <a:ln w="28575">
                  <a:solidFill>
                    <a:srgbClr val="0000CC"/>
                  </a:solidFill>
                </a:ln>
                <a:solidFill>
                  <a:srgbClr val="FFFF00"/>
                </a:solidFill>
                <a:effectLst>
                  <a:outerShdw blurRad="50800" dist="50800" dir="5400000" sx="101000" sy="101000" algn="ctr" rotWithShape="0">
                    <a:srgbClr val="E983DD"/>
                  </a:outerShdw>
                </a:effectLst>
                <a:latin typeface="Snap ITC" panose="04040A07060A02020202" pitchFamily="82" charset="0"/>
              </a:rPr>
              <a:t> the next Dawn!</a:t>
            </a:r>
            <a:r>
              <a:rPr lang="en-CA" sz="3200" b="1" dirty="0">
                <a:ln w="28575">
                  <a:solidFill>
                    <a:srgbClr val="0000CC"/>
                  </a:solidFill>
                </a:ln>
                <a:solidFill>
                  <a:srgbClr val="00FFFF"/>
                </a:solidFill>
                <a:effectLst>
                  <a:outerShdw blurRad="50800" dist="50800" dir="5400000" sx="101000" sy="101000" algn="ctr" rotWithShape="0">
                    <a:srgbClr val="E983DD"/>
                  </a:outerShdw>
                </a:effectLst>
                <a:latin typeface="Snap ITC" panose="04040A07060A02020202" pitchFamily="82" charset="0"/>
              </a:rPr>
              <a:t>  </a:t>
            </a:r>
            <a:endParaRPr lang="en-CA" dirty="0">
              <a:ln w="28575">
                <a:solidFill>
                  <a:prstClr val="black"/>
                </a:solidFill>
              </a:ln>
              <a:solidFill>
                <a:srgbClr val="FF0000"/>
              </a:solidFill>
              <a:latin typeface="Snap ITC" panose="04040A07060A02020202" pitchFamily="8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CD4479-5C13-4336-A142-0E5B2781ADA4}"/>
              </a:ext>
            </a:extLst>
          </p:cNvPr>
          <p:cNvSpPr/>
          <p:nvPr/>
        </p:nvSpPr>
        <p:spPr>
          <a:xfrm>
            <a:off x="934289" y="1424215"/>
            <a:ext cx="10945992" cy="334249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The</a:t>
            </a: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</a:rPr>
              <a:t> </a:t>
            </a: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anose="020B0A04020102020204" pitchFamily="34" charset="0"/>
              </a:rPr>
              <a:t>Teshuva Shadow Sign, 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as mentioned,</a:t>
            </a:r>
            <a:r>
              <a:rPr kumimoji="0" lang="en-CA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signals </a:t>
            </a:r>
            <a:r>
              <a:rPr lang="en-CA" sz="2800" dirty="0">
                <a:solidFill>
                  <a:prstClr val="black"/>
                </a:solidFill>
                <a:latin typeface="Calibri" panose="020F0502020204030204"/>
              </a:rPr>
              <a:t>the </a:t>
            </a:r>
            <a:br>
              <a:rPr lang="en-CA" sz="28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CA" sz="2800" b="1" dirty="0">
                <a:ln>
                  <a:solidFill>
                    <a:srgbClr val="0000FF"/>
                  </a:solidFill>
                </a:ln>
                <a:solidFill>
                  <a:srgbClr val="00CCFF"/>
                </a:solidFill>
                <a:latin typeface="Calibri" panose="020F0502020204030204"/>
              </a:rPr>
              <a:t>impending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kumimoji="0" lang="en-CA" sz="2800" b="0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Bodoni MT Black" panose="02070A03080606020203" pitchFamily="18" charset="0"/>
              </a:rPr>
              <a:t>TIME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to begin </a:t>
            </a:r>
            <a:r>
              <a:rPr kumimoji="0" lang="en-CA" sz="2800" b="1" i="0" u="sng" strike="noStrike" kern="1200" cap="none" spc="0" normalizeH="0" baseline="0" noProof="0" dirty="0">
                <a:ln>
                  <a:solidFill>
                    <a:srgbClr val="FF0066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Bodoni MT Black" panose="02070A03080606020203" pitchFamily="18" charset="0"/>
              </a:rPr>
              <a:t>THE COUNT</a:t>
            </a:r>
            <a:r>
              <a:rPr kumimoji="0" lang="en-CA" sz="2800" b="1" i="0" u="none" strike="noStrike" kern="1200" cap="none" spc="0" normalizeH="0" baseline="0" noProof="0" dirty="0">
                <a:ln>
                  <a:solidFill>
                    <a:srgbClr val="FF0066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Bodoni MT Black" panose="02070A03080606020203" pitchFamily="18" charset="0"/>
              </a:rPr>
              <a:t> 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to Abib 14 (Passover) </a:t>
            </a:r>
            <a:b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</a:b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at the next </a:t>
            </a:r>
            <a:r>
              <a:rPr kumimoji="0" lang="en-CA" sz="28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0FFFF"/>
                </a:solidFill>
                <a:effectLst/>
                <a:uLnTx/>
                <a:uFillTx/>
                <a:latin typeface="Calibri" panose="020F0502020204030204"/>
              </a:rPr>
              <a:t>Light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of </a:t>
            </a:r>
            <a:r>
              <a:rPr kumimoji="0" lang="en-CA" sz="28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FFFF"/>
                </a:solidFill>
                <a:effectLst>
                  <a:glow rad="101600">
                    <a:srgbClr val="FFFF00"/>
                  </a:glow>
                  <a:outerShdw blurRad="50800" dist="50800" dir="5400000" algn="ctr" rotWithShape="0">
                    <a:srgbClr val="CC00CC"/>
                  </a:outerShdw>
                </a:effectLst>
                <a:uLnTx/>
                <a:uFillTx/>
                <a:latin typeface="Calibri" panose="020F0502020204030204"/>
              </a:rPr>
              <a:t>Dawn.  </a:t>
            </a:r>
            <a:b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</a:b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Passover first involved death.  </a:t>
            </a:r>
            <a:b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</a:b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With death, came </a:t>
            </a:r>
            <a:r>
              <a:rPr kumimoji="0" lang="en-CA" sz="28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FF99"/>
                </a:solidFill>
                <a:effectLst/>
                <a:uLnTx/>
                <a:uFillTx/>
                <a:latin typeface="Calibri" panose="020F0502020204030204"/>
              </a:rPr>
              <a:t>LIFE – Yahusha’s resurrection!!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2800" dirty="0">
                <a:solidFill>
                  <a:prstClr val="black"/>
                </a:solidFill>
                <a:latin typeface="Calibri" panose="020F0502020204030204"/>
              </a:rPr>
              <a:t>T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here is much more to this </a:t>
            </a:r>
            <a:r>
              <a:rPr lang="en-CA" sz="2800" b="1" dirty="0">
                <a:ln>
                  <a:solidFill>
                    <a:srgbClr val="0000FF"/>
                  </a:solidFill>
                </a:ln>
                <a:solidFill>
                  <a:srgbClr val="00FF99"/>
                </a:solidFill>
                <a:latin typeface="Calibri" panose="020F0502020204030204"/>
              </a:rPr>
              <a:t>life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concept.  Let’s </a:t>
            </a:r>
            <a:r>
              <a:rPr lang="en-CA" sz="2800" dirty="0">
                <a:solidFill>
                  <a:prstClr val="black"/>
                </a:solidFill>
                <a:latin typeface="Calibri" panose="020F0502020204030204"/>
              </a:rPr>
              <a:t>consider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 – </a:t>
            </a:r>
            <a:r>
              <a:rPr kumimoji="0" lang="en-CA" sz="28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FF99"/>
                </a:solidFill>
                <a:effectLst/>
                <a:uLnTx/>
                <a:uFillTx/>
                <a:latin typeface="Comic Sans MS" panose="030F0702030302020204" pitchFamily="66" charset="0"/>
              </a:rPr>
              <a:t>The Way!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B4181541-FCD2-4C36-A120-94E61D6BC4C7}"/>
              </a:ext>
            </a:extLst>
          </p:cNvPr>
          <p:cNvSpPr/>
          <p:nvPr/>
        </p:nvSpPr>
        <p:spPr>
          <a:xfrm>
            <a:off x="5599185" y="6303146"/>
            <a:ext cx="3562569" cy="554854"/>
          </a:xfrm>
          <a:prstGeom prst="wedgeRoundRectCallout">
            <a:avLst>
              <a:gd name="adj1" fmla="val -79788"/>
              <a:gd name="adj2" fmla="val -49480"/>
              <a:gd name="adj3" fmla="val 16667"/>
            </a:avLst>
          </a:prstGeom>
          <a:solidFill>
            <a:srgbClr val="0066CC"/>
          </a:solidFill>
          <a:scene3d>
            <a:camera prst="orthographicFront"/>
            <a:lightRig rig="sunset" dir="t"/>
          </a:scene3d>
          <a:sp3d contourW="44450">
            <a:bevelT w="107950" h="120650" prst="convex"/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600" dirty="0"/>
              <a:t>Shemar – Guard!</a:t>
            </a:r>
          </a:p>
        </p:txBody>
      </p:sp>
    </p:spTree>
    <p:extLst>
      <p:ext uri="{BB962C8B-B14F-4D97-AF65-F5344CB8AC3E}">
        <p14:creationId xmlns:p14="http://schemas.microsoft.com/office/powerpoint/2010/main" val="336376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9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/>
      <p:bldP spid="11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>
                <a:alpha val="27000"/>
              </a:srgbClr>
            </a:gs>
            <a:gs pos="87000">
              <a:srgbClr val="7030A0">
                <a:alpha val="43000"/>
              </a:srgbClr>
            </a:gs>
            <a:gs pos="66000">
              <a:schemeClr val="accent2">
                <a:lumMod val="40000"/>
                <a:lumOff val="60000"/>
              </a:schemeClr>
            </a:gs>
            <a:gs pos="26000">
              <a:schemeClr val="accent1">
                <a:lumMod val="30000"/>
                <a:lumOff val="70000"/>
                <a:alpha val="79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B6E01-928E-4818-9CE2-4618DE211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60396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C2D28F-54A5-4CFF-A832-B99C2F1CE91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26448D-0F5C-4F42-929A-28A8EC6B11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108" y="4772762"/>
            <a:ext cx="3272257" cy="2034561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8243E1-096E-4798-9648-DE827B6368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107" y="2569620"/>
            <a:ext cx="3272258" cy="2058972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682B6E-7CAB-4977-A98E-45DE14209A80}"/>
              </a:ext>
            </a:extLst>
          </p:cNvPr>
          <p:cNvSpPr/>
          <p:nvPr/>
        </p:nvSpPr>
        <p:spPr>
          <a:xfrm>
            <a:off x="363107" y="150156"/>
            <a:ext cx="11423424" cy="2115127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</a:t>
            </a:r>
            <a:r>
              <a:rPr kumimoji="0" lang="en-CA" sz="2400" b="0" i="0" u="none" strike="noStrike" kern="1200" cap="none" spc="0" normalizeH="0" baseline="0" noProof="0" dirty="0" err="1">
                <a:ln>
                  <a:solidFill>
                    <a:srgbClr val="0000FF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Ecc</a:t>
            </a:r>
            <a:r>
              <a:rPr kumimoji="0" lang="en-CA" sz="2400" b="0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1:5 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sun is recorded in English as </a:t>
            </a:r>
            <a:r>
              <a:rPr kumimoji="0" lang="en-CA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hurrying back to the place where it arose.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Hebrew definitions describe an intensity as deep as </a:t>
            </a:r>
            <a:r>
              <a:rPr kumimoji="0" lang="en-CA" sz="24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GASPING FOR AIR!  </a:t>
            </a:r>
            <a:br>
              <a:rPr kumimoji="0" lang="en-CA" sz="24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 mentioned in swimming, upon your return to the surface, there is </a:t>
            </a:r>
            <a:r>
              <a:rPr kumimoji="0" lang="en-CA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one necessit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y. </a:t>
            </a:r>
            <a:b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lungs are CRYING FOR AIR!  The top priority at the time is to draw in air, namely – </a:t>
            </a: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OXYGEN,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for survival, </a:t>
            </a:r>
            <a:r>
              <a:rPr kumimoji="0" lang="en-CA" sz="24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FOR </a:t>
            </a:r>
            <a:r>
              <a:rPr kumimoji="0" lang="en-CA" sz="2400" b="1" i="0" u="sng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LIFE</a:t>
            </a:r>
            <a:r>
              <a:rPr kumimoji="0" lang="en-CA" sz="24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!  </a:t>
            </a:r>
            <a:r>
              <a:rPr kumimoji="0" lang="en-CA" sz="2400" b="1" i="0" u="sng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Kee</a:t>
            </a:r>
            <a:r>
              <a:rPr kumimoji="0" lang="en-CA" sz="24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 </a:t>
            </a:r>
            <a:r>
              <a:rPr kumimoji="0" lang="en-CA" sz="2400" b="1" i="0" u="sng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this thou</a:t>
            </a:r>
            <a:r>
              <a:rPr kumimoji="0" lang="en-CA" sz="24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g</a:t>
            </a:r>
            <a:r>
              <a:rPr kumimoji="0" lang="en-CA" sz="2400" b="1" i="0" u="sng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ht</a:t>
            </a:r>
            <a:r>
              <a:rPr kumimoji="0" lang="en-CA" sz="24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!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876DA68-B31A-405B-A7AE-2A13D256D64B}"/>
              </a:ext>
            </a:extLst>
          </p:cNvPr>
          <p:cNvSpPr/>
          <p:nvPr/>
        </p:nvSpPr>
        <p:spPr>
          <a:xfrm>
            <a:off x="363107" y="4143588"/>
            <a:ext cx="1705837" cy="629174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01600" h="12065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 3:24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A74B68-7DFE-4D44-BA48-1CCE785A53FD}"/>
              </a:ext>
            </a:extLst>
          </p:cNvPr>
          <p:cNvSpPr/>
          <p:nvPr/>
        </p:nvSpPr>
        <p:spPr>
          <a:xfrm>
            <a:off x="4144160" y="2454824"/>
            <a:ext cx="7642371" cy="32496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 the H853   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</a:t>
            </a:r>
            <a:r>
              <a:rPr kumimoji="0" lang="en-CA" sz="2800" b="0" i="1" u="none" strike="noStrike" kern="1200" cap="none" spc="0" normalizeH="0" baseline="0" noProof="0" dirty="0">
                <a:ln>
                  <a:solidFill>
                    <a:srgbClr val="ED7D31">
                      <a:lumMod val="50000"/>
                    </a:srgbClr>
                  </a:solidFill>
                </a:ln>
                <a:solidFill>
                  <a:srgbClr val="00FF9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Aleph Tav 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seen before H1870 </a:t>
            </a:r>
            <a:r>
              <a:rPr kumimoji="0" lang="en-CA" sz="2800" b="0" i="0" u="none" strike="noStrike" kern="1200" cap="none" spc="0" normalizeH="0" baseline="0" noProof="0" dirty="0" err="1">
                <a:ln>
                  <a:solidFill>
                    <a:srgbClr val="ED7D31">
                      <a:lumMod val="50000"/>
                    </a:srgbClr>
                  </a:solidFill>
                </a:ln>
                <a:solidFill>
                  <a:srgbClr val="00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derek</a:t>
            </a:r>
            <a:r>
              <a:rPr kumimoji="0" lang="en-CA" sz="2800" b="0" i="0" u="none" strike="noStrike" kern="1200" cap="none" spc="0" normalizeH="0" baseline="0" noProof="0" dirty="0">
                <a:ln>
                  <a:solidFill>
                    <a:srgbClr val="ED7D31">
                      <a:lumMod val="50000"/>
                    </a:srgbClr>
                  </a:solidFill>
                </a:ln>
                <a:solidFill>
                  <a:srgbClr val="00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They have a direct connection.  </a:t>
            </a:r>
            <a:b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</a:t>
            </a:r>
            <a:r>
              <a:rPr kumimoji="0" lang="en-CA" sz="2800" b="0" i="1" u="none" strike="noStrike" kern="1200" cap="none" spc="0" normalizeH="0" baseline="0" noProof="0" dirty="0">
                <a:ln>
                  <a:solidFill>
                    <a:srgbClr val="ED7D31">
                      <a:lumMod val="50000"/>
                    </a:srgbClr>
                  </a:solidFill>
                </a:ln>
                <a:solidFill>
                  <a:srgbClr val="00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Aleph Tav, 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</a:t>
            </a:r>
            <a:r>
              <a:rPr kumimoji="0" lang="en-CA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  <a:r>
              <a:rPr kumimoji="0" lang="en-CA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innin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 and the </a:t>
            </a:r>
            <a:r>
              <a:rPr kumimoji="0" lang="en-CA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Endin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g, being linked directly to the </a:t>
            </a:r>
            <a:r>
              <a:rPr kumimoji="0" lang="en-CA" sz="2800" b="1" i="0" u="none" strike="noStrike" kern="1200" cap="none" spc="0" normalizeH="0" baseline="0" noProof="0" dirty="0">
                <a:ln>
                  <a:solidFill>
                    <a:srgbClr val="ED7D31">
                      <a:lumMod val="50000"/>
                    </a:srgbClr>
                  </a:solidFill>
                </a:ln>
                <a:solidFill>
                  <a:srgbClr val="00FF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Tree of Lives </a:t>
            </a:r>
            <a:r>
              <a:rPr kumimoji="0" lang="en-CA" sz="1800" b="0" i="0" u="none" strike="noStrike" kern="1200" cap="none" spc="0" normalizeH="0" baseline="0" noProof="0" dirty="0">
                <a:ln>
                  <a:solidFill>
                    <a:srgbClr val="ED7D31">
                      <a:lumMod val="50000"/>
                    </a:srgbClr>
                  </a:solidFill>
                </a:ln>
                <a:solidFill>
                  <a:srgbClr val="00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(plural), 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was/</a:t>
            </a:r>
            <a:r>
              <a:rPr kumimoji="0" lang="en-CA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being guarded by </a:t>
            </a: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Yahuah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b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</a:t>
            </a:r>
            <a:r>
              <a:rPr kumimoji="0" lang="en-CA" sz="2800" b="1" i="0" u="none" strike="noStrike" kern="1200" cap="none" spc="0" normalizeH="0" baseline="0" noProof="0" dirty="0">
                <a:ln>
                  <a:solidFill>
                    <a:srgbClr val="ED7D31">
                      <a:lumMod val="50000"/>
                    </a:srgbClr>
                  </a:solidFill>
                </a:ln>
                <a:solidFill>
                  <a:srgbClr val="00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“Qodesh Pathway” 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the </a:t>
            </a:r>
            <a:r>
              <a:rPr kumimoji="0" lang="en-CA" sz="2800" b="1" i="1" u="none" strike="noStrike" kern="1200" cap="none" spc="0" normalizeH="0" baseline="0" noProof="0" dirty="0">
                <a:ln>
                  <a:solidFill>
                    <a:srgbClr val="ED7D31">
                      <a:lumMod val="50000"/>
                    </a:srgbClr>
                  </a:solidFill>
                </a:ln>
                <a:solidFill>
                  <a:srgbClr val="00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Tree of Life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is </a:t>
            </a:r>
            <a:b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termed in Hebrew as H1870 - </a:t>
            </a:r>
            <a:r>
              <a:rPr kumimoji="0" lang="en-CA" sz="2800" b="1" i="0" u="none" strike="noStrike" kern="1200" cap="none" spc="0" normalizeH="0" baseline="0" noProof="0" dirty="0">
                <a:ln>
                  <a:solidFill>
                    <a:srgbClr val="ED7D31">
                      <a:lumMod val="50000"/>
                    </a:srgbClr>
                  </a:solidFill>
                </a:ln>
                <a:solidFill>
                  <a:srgbClr val="00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Derek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</a:t>
            </a:r>
            <a:r>
              <a:rPr kumimoji="0" lang="en-CA" sz="2800" b="1" i="0" u="sng" strike="noStrike" kern="1200" cap="none" spc="0" normalizeH="0" baseline="0" noProof="0" dirty="0">
                <a:ln>
                  <a:solidFill>
                    <a:srgbClr val="ED7D31">
                      <a:lumMod val="50000"/>
                    </a:srgbClr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Wa</a:t>
            </a:r>
            <a:r>
              <a:rPr kumimoji="0" lang="en-CA" sz="2800" b="1" i="0" u="none" strike="noStrike" kern="1200" cap="none" spc="0" normalizeH="0" baseline="0" noProof="0" dirty="0">
                <a:ln>
                  <a:solidFill>
                    <a:srgbClr val="ED7D31">
                      <a:lumMod val="50000"/>
                    </a:srgbClr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y. 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8A080A-6E70-4054-B7D2-9CB9F97BB79F}"/>
              </a:ext>
            </a:extLst>
          </p:cNvPr>
          <p:cNvSpPr/>
          <p:nvPr/>
        </p:nvSpPr>
        <p:spPr>
          <a:xfrm>
            <a:off x="6904140" y="2594168"/>
            <a:ext cx="251670" cy="360727"/>
          </a:xfrm>
          <a:prstGeom prst="rect">
            <a:avLst/>
          </a:prstGeom>
          <a:solidFill>
            <a:srgbClr val="FF00FF"/>
          </a:solidFill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ת</a:t>
            </a:r>
            <a:endParaRPr kumimoji="0" lang="en-CA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DF08F4-F7AE-4770-91E3-9976BBA670E9}"/>
              </a:ext>
            </a:extLst>
          </p:cNvPr>
          <p:cNvSpPr/>
          <p:nvPr/>
        </p:nvSpPr>
        <p:spPr>
          <a:xfrm>
            <a:off x="7156439" y="2594301"/>
            <a:ext cx="251670" cy="360727"/>
          </a:xfrm>
          <a:prstGeom prst="rect">
            <a:avLst/>
          </a:prstGeom>
          <a:solidFill>
            <a:srgbClr val="FF00FF"/>
          </a:solidFill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א</a:t>
            </a:r>
            <a:endParaRPr kumimoji="0" lang="en-CA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6199D4C-028B-48A6-B31E-A9A7B6BF2966}"/>
              </a:ext>
            </a:extLst>
          </p:cNvPr>
          <p:cNvCxnSpPr>
            <a:cxnSpLocks/>
          </p:cNvCxnSpPr>
          <p:nvPr/>
        </p:nvCxnSpPr>
        <p:spPr>
          <a:xfrm flipH="1">
            <a:off x="2649353" y="3028426"/>
            <a:ext cx="530075" cy="40057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B9A3899-825B-429D-8DAE-3F45996B268B}"/>
              </a:ext>
            </a:extLst>
          </p:cNvPr>
          <p:cNvCxnSpPr>
            <a:cxnSpLocks/>
          </p:cNvCxnSpPr>
          <p:nvPr/>
        </p:nvCxnSpPr>
        <p:spPr>
          <a:xfrm flipH="1">
            <a:off x="2311440" y="5219351"/>
            <a:ext cx="530075" cy="400574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BD936E38-0952-45A8-B3ED-E6283D21CED1}"/>
              </a:ext>
            </a:extLst>
          </p:cNvPr>
          <p:cNvSpPr/>
          <p:nvPr/>
        </p:nvSpPr>
        <p:spPr>
          <a:xfrm>
            <a:off x="405469" y="5419638"/>
            <a:ext cx="890670" cy="847997"/>
          </a:xfrm>
          <a:prstGeom prst="rect">
            <a:avLst/>
          </a:prstGeom>
          <a:noFill/>
          <a:ln w="76200">
            <a:solidFill>
              <a:srgbClr val="FF00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347987-7B28-448B-A15F-7657EAC9BA56}"/>
              </a:ext>
            </a:extLst>
          </p:cNvPr>
          <p:cNvSpPr/>
          <p:nvPr/>
        </p:nvSpPr>
        <p:spPr>
          <a:xfrm>
            <a:off x="4144160" y="5771626"/>
            <a:ext cx="7642371" cy="986409"/>
          </a:xfrm>
          <a:prstGeom prst="rect">
            <a:avLst/>
          </a:prstGeom>
          <a:solidFill>
            <a:srgbClr val="002060"/>
          </a:solidFill>
          <a:ln w="28575">
            <a:solidFill>
              <a:srgbClr val="FFFF00"/>
            </a:solidFill>
          </a:ln>
          <a:scene3d>
            <a:camera prst="orthographicFront"/>
            <a:lightRig rig="freezing" dir="t"/>
          </a:scene3d>
          <a:sp3d>
            <a:bevelT w="158750" h="22225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remember this term – </a:t>
            </a:r>
            <a:r>
              <a:rPr kumimoji="0" lang="en-CA" sz="2800" b="1" i="0" u="sng" strike="noStrike" kern="1200" cap="none" spc="0" normalizeH="0" baseline="0" noProof="0" dirty="0">
                <a:ln>
                  <a:noFill/>
                </a:ln>
                <a:solidFill>
                  <a:srgbClr val="00FF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TREE OF LIVES</a:t>
            </a: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srgbClr val="00FF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 </a:t>
            </a:r>
            <a:b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 we will return to this shortly.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033B3FD-3DF0-440F-AD2F-DB7659E7CDE4}"/>
              </a:ext>
            </a:extLst>
          </p:cNvPr>
          <p:cNvSpPr/>
          <p:nvPr/>
        </p:nvSpPr>
        <p:spPr>
          <a:xfrm>
            <a:off x="363107" y="2352485"/>
            <a:ext cx="3272258" cy="2310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>
                <a:solidFill>
                  <a:schemeClr val="tx1"/>
                </a:solidFill>
              </a:rPr>
              <a:t>Interlinear Scripture Analyzer</a:t>
            </a:r>
          </a:p>
        </p:txBody>
      </p:sp>
    </p:spTree>
    <p:extLst>
      <p:ext uri="{BB962C8B-B14F-4D97-AF65-F5344CB8AC3E}">
        <p14:creationId xmlns:p14="http://schemas.microsoft.com/office/powerpoint/2010/main" val="66186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  <p:bldP spid="10" grpId="0" animBg="1"/>
      <p:bldP spid="16" grpId="0" animBg="1"/>
      <p:bldP spid="8" grpId="0" animBg="1"/>
      <p:bldP spid="11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>
                <a:alpha val="27000"/>
              </a:srgbClr>
            </a:gs>
            <a:gs pos="87000">
              <a:srgbClr val="7030A0">
                <a:alpha val="43000"/>
              </a:srgbClr>
            </a:gs>
            <a:gs pos="66000">
              <a:schemeClr val="accent2">
                <a:lumMod val="40000"/>
                <a:lumOff val="60000"/>
              </a:schemeClr>
            </a:gs>
            <a:gs pos="26000">
              <a:schemeClr val="accent1">
                <a:lumMod val="30000"/>
                <a:lumOff val="70000"/>
                <a:alpha val="79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B6E01-928E-4818-9CE2-4618DE211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60396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C2D28F-54A5-4CFF-A832-B99C2F1CE91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682B6E-7CAB-4977-A98E-45DE14209A80}"/>
              </a:ext>
            </a:extLst>
          </p:cNvPr>
          <p:cNvSpPr/>
          <p:nvPr/>
        </p:nvSpPr>
        <p:spPr>
          <a:xfrm>
            <a:off x="1897207" y="254032"/>
            <a:ext cx="4610125" cy="54745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the “</a:t>
            </a: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Way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(</a:t>
            </a:r>
            <a:r>
              <a:rPr kumimoji="0" lang="en-CA" sz="28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r>
              <a:rPr kumimoji="0" lang="en-CA" sz="28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r>
              <a:rPr kumimoji="0" lang="en-CA" sz="28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)?</a:t>
            </a:r>
            <a:endParaRPr kumimoji="0" lang="en-CA" sz="2800" b="1" i="0" u="none" strike="noStrike" kern="1200" cap="none" spc="0" normalizeH="0" baseline="0" noProof="0" dirty="0">
              <a:ln>
                <a:solidFill>
                  <a:srgbClr val="0000FF"/>
                </a:solidFill>
              </a:ln>
              <a:solidFill>
                <a:srgbClr val="0000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A74B68-7DFE-4D44-BA48-1CCE785A53FD}"/>
              </a:ext>
            </a:extLst>
          </p:cNvPr>
          <p:cNvSpPr/>
          <p:nvPr/>
        </p:nvSpPr>
        <p:spPr>
          <a:xfrm>
            <a:off x="411061" y="964733"/>
            <a:ext cx="11333526" cy="56392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Looking at the Paleo letters we see –</a:t>
            </a:r>
            <a:b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Remember </a:t>
            </a: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Yahusha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said – 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door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 by me if any man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glow rad="63500">
                    <a:srgbClr val="00CCFF"/>
                  </a:glow>
                  <a:outerShdw blurRad="50800" dist="50800" dir="5400000" algn="ctr" rotWithShape="0">
                    <a:srgbClr val="FFFF00">
                      <a:alpha val="98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enter in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 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he shall be saved, and shall go in and out, and find pasture.”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John 10:9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Dalet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is a </a:t>
            </a:r>
            <a:r>
              <a:rPr kumimoji="0" lang="en-CA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door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 A Door, a portal, to where?  Eternal Life?</a:t>
            </a:r>
            <a:b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Resh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is the </a:t>
            </a:r>
            <a:r>
              <a:rPr kumimoji="0" lang="en-CA" sz="2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head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 The </a:t>
            </a:r>
            <a:r>
              <a:rPr kumimoji="0" lang="en-CA" sz="28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top identity 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charge of the Universe.  </a:t>
            </a: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Yahusha?</a:t>
            </a:r>
            <a:b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28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CC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Kaph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is the palm of the hand.  </a:t>
            </a:r>
            <a:r>
              <a:rPr kumimoji="0" lang="en-CA" sz="28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palm maintains a grip on circumstance.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>
              <a:defRPr/>
            </a:pP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this </a:t>
            </a:r>
            <a:r>
              <a:rPr lang="en-CA" sz="2800" dirty="0">
                <a:ln w="12700">
                  <a:solidFill>
                    <a:srgbClr val="0000FF"/>
                  </a:solidFill>
                </a:ln>
                <a:solidFill>
                  <a:srgbClr val="00FF00"/>
                </a:solidFill>
                <a:effectLst>
                  <a:glow rad="127000">
                    <a:srgbClr val="00CCFF"/>
                  </a:glow>
                  <a:outerShdw blurRad="50800" dist="50800" dir="5400000" sx="102000" sy="102000" algn="ctr" rotWithShape="0">
                    <a:srgbClr val="FF33CC"/>
                  </a:outerShdw>
                </a:effectLst>
                <a:latin typeface="Ravie" panose="04040805050809020602" pitchFamily="82" charset="0"/>
              </a:rPr>
              <a:t>“</a:t>
            </a:r>
            <a:r>
              <a:rPr kumimoji="0" lang="en-CA" sz="2800" b="0" i="0" u="none" strike="noStrike" kern="1200" cap="none" spc="0" normalizeH="0" baseline="0" noProof="0" dirty="0">
                <a:ln w="12700">
                  <a:solidFill>
                    <a:srgbClr val="0000FF"/>
                  </a:solidFill>
                </a:ln>
                <a:solidFill>
                  <a:srgbClr val="00FF00"/>
                </a:solidFill>
                <a:effectLst>
                  <a:glow rad="127000">
                    <a:srgbClr val="00CCFF"/>
                  </a:glow>
                  <a:outerShdw blurRad="50800" dist="50800" dir="5400000" sx="102000" sy="102000" algn="ctr" rotWithShape="0">
                    <a:srgbClr val="FF33CC"/>
                  </a:outerShdw>
                </a:effectLst>
                <a:uLnTx/>
                <a:uFillTx/>
                <a:latin typeface="Ravie" panose="04040805050809020602" pitchFamily="82" charset="0"/>
              </a:rPr>
              <a:t>The Way’ </a:t>
            </a:r>
            <a:r>
              <a:rPr kumimoji="0" lang="en-CA" sz="2800" b="1" i="1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</a:rPr>
              <a:t>system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that has the ability to usher humans 				into - the </a:t>
            </a: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Kingdom of Yahuah?</a:t>
            </a:r>
            <a:b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Might we </a:t>
            </a:r>
            <a:r>
              <a:rPr lang="en-CA" sz="2800" b="1" dirty="0">
                <a:solidFill>
                  <a:schemeClr val="tx1"/>
                </a:solidFill>
              </a:rPr>
              <a:t>see the basic </a:t>
            </a:r>
            <a:r>
              <a:rPr lang="en-CA" sz="2800" b="1" dirty="0">
                <a:solidFill>
                  <a:schemeClr val="tx1"/>
                </a:solidFill>
                <a:latin typeface="Calibri" panose="020F0502020204030204"/>
              </a:rPr>
              <a:t>“</a:t>
            </a: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entry application” format in Leviticus 23?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C9EEB7-8E5C-48B6-A7F0-6C4BAD895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3448" y="-42121"/>
            <a:ext cx="704850" cy="9525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BDA20F-FD93-49BF-AE9C-7D60CF77AB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9967" y="-42121"/>
            <a:ext cx="552450" cy="9525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F134C7-C7E2-4EF2-B37A-5373CB6767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7412" y="-42121"/>
            <a:ext cx="771525" cy="9525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63C4B0B-14FD-4520-91AC-ADB44DD76226}"/>
              </a:ext>
            </a:extLst>
          </p:cNvPr>
          <p:cNvSpPr/>
          <p:nvPr/>
        </p:nvSpPr>
        <p:spPr>
          <a:xfrm>
            <a:off x="9835393" y="981511"/>
            <a:ext cx="914400" cy="629174"/>
          </a:xfrm>
          <a:prstGeom prst="rect">
            <a:avLst/>
          </a:prstGeom>
          <a:solidFill>
            <a:srgbClr val="E983DD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Dalet</a:t>
            </a:r>
            <a:b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(door)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D01157-2236-4819-B647-769CE11D3180}"/>
              </a:ext>
            </a:extLst>
          </p:cNvPr>
          <p:cNvSpPr/>
          <p:nvPr/>
        </p:nvSpPr>
        <p:spPr>
          <a:xfrm>
            <a:off x="8779779" y="981511"/>
            <a:ext cx="914400" cy="629174"/>
          </a:xfrm>
          <a:prstGeom prst="rect">
            <a:avLst/>
          </a:prstGeom>
          <a:solidFill>
            <a:srgbClr val="E983DD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Resh</a:t>
            </a:r>
            <a:b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(head)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C0E105E-87A1-4DA2-BC59-833AC9C771D9}"/>
              </a:ext>
            </a:extLst>
          </p:cNvPr>
          <p:cNvSpPr/>
          <p:nvPr/>
        </p:nvSpPr>
        <p:spPr>
          <a:xfrm>
            <a:off x="7314501" y="981511"/>
            <a:ext cx="1324064" cy="629174"/>
          </a:xfrm>
          <a:prstGeom prst="rect">
            <a:avLst/>
          </a:prstGeom>
          <a:solidFill>
            <a:srgbClr val="E983DD"/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Kaph</a:t>
            </a:r>
            <a:b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(palm/grip)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5A9A1EB-D4CA-40A9-B45F-92190CF0E652}"/>
              </a:ext>
            </a:extLst>
          </p:cNvPr>
          <p:cNvCxnSpPr/>
          <p:nvPr/>
        </p:nvCxnSpPr>
        <p:spPr>
          <a:xfrm flipH="1">
            <a:off x="7314501" y="1782147"/>
            <a:ext cx="3505899" cy="0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D2F904C4-0E67-4176-A94A-CA2082A28BB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2482" y="1610685"/>
            <a:ext cx="704850" cy="9525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77725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5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25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>
                <a:alpha val="27000"/>
              </a:srgbClr>
            </a:gs>
            <a:gs pos="87000">
              <a:srgbClr val="7030A0">
                <a:alpha val="43000"/>
              </a:srgbClr>
            </a:gs>
            <a:gs pos="66000">
              <a:schemeClr val="accent2">
                <a:lumMod val="40000"/>
                <a:lumOff val="60000"/>
              </a:schemeClr>
            </a:gs>
            <a:gs pos="26000">
              <a:schemeClr val="accent1">
                <a:lumMod val="30000"/>
                <a:lumOff val="70000"/>
                <a:alpha val="79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B6E01-928E-4818-9CE2-4618DE211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15912" y="660396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C2D28F-54A5-4CFF-A832-B99C2F1CE91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682B6E-7CAB-4977-A98E-45DE14209A80}"/>
              </a:ext>
            </a:extLst>
          </p:cNvPr>
          <p:cNvSpPr/>
          <p:nvPr/>
        </p:nvSpPr>
        <p:spPr>
          <a:xfrm>
            <a:off x="6515520" y="-22982"/>
            <a:ext cx="4253218" cy="54745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- “</a:t>
            </a: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Way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(</a:t>
            </a:r>
            <a:r>
              <a:rPr kumimoji="0" lang="en-CA" sz="28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r>
              <a:rPr kumimoji="0" lang="en-CA" sz="28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r>
              <a:rPr kumimoji="0" lang="en-CA" sz="28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)?</a:t>
            </a:r>
            <a:endParaRPr kumimoji="0" lang="en-CA" sz="2800" b="1" i="0" u="none" strike="noStrike" kern="1200" cap="none" spc="0" normalizeH="0" baseline="0" noProof="0" dirty="0">
              <a:ln>
                <a:solidFill>
                  <a:srgbClr val="0000FF"/>
                </a:solidFill>
              </a:ln>
              <a:solidFill>
                <a:srgbClr val="0000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A4FF07-C325-49B8-8D5C-9A1146D125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8683" y="543601"/>
            <a:ext cx="4873434" cy="6274301"/>
          </a:xfrm>
          <a:prstGeom prst="rect">
            <a:avLst/>
          </a:prstGeom>
        </p:spPr>
      </p:pic>
      <p:sp>
        <p:nvSpPr>
          <p:cNvPr id="5" name="Right Brace 4">
            <a:extLst>
              <a:ext uri="{FF2B5EF4-FFF2-40B4-BE49-F238E27FC236}">
                <a16:creationId xmlns:a16="http://schemas.microsoft.com/office/drawing/2014/main" id="{BBE656B4-90F8-492F-8AE1-1FCFF26E724B}"/>
              </a:ext>
            </a:extLst>
          </p:cNvPr>
          <p:cNvSpPr/>
          <p:nvPr/>
        </p:nvSpPr>
        <p:spPr>
          <a:xfrm>
            <a:off x="5092117" y="4243526"/>
            <a:ext cx="276837" cy="2580918"/>
          </a:xfrm>
          <a:prstGeom prst="rightBrace">
            <a:avLst>
              <a:gd name="adj1" fmla="val 53494"/>
              <a:gd name="adj2" fmla="val 50000"/>
            </a:avLst>
          </a:prstGeom>
          <a:solidFill>
            <a:srgbClr val="00FF99"/>
          </a:solidFill>
          <a:ln w="12700">
            <a:solidFill>
              <a:srgbClr val="CC00C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300E3B2-800C-4758-BFD7-61B31C188C5B}"/>
              </a:ext>
            </a:extLst>
          </p:cNvPr>
          <p:cNvSpPr/>
          <p:nvPr/>
        </p:nvSpPr>
        <p:spPr>
          <a:xfrm>
            <a:off x="5368954" y="448497"/>
            <a:ext cx="6686025" cy="258091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Exo 32:8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“They have turned aside quickly out of </a:t>
            </a:r>
            <a:r>
              <a:rPr kumimoji="0" lang="en-US" sz="2400" b="1" i="0" u="sng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en-US" sz="2400" b="1" i="0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en-US" sz="2400" b="1" i="0" u="sng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9900"/>
                </a:solidFill>
                <a:effectLst>
                  <a:glow rad="76200">
                    <a:srgbClr val="00CCFF"/>
                  </a:glo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WAY</a:t>
            </a:r>
            <a:r>
              <a:rPr kumimoji="0" lang="en-US" sz="24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which I commanded them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They have made themselves 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moulded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calf, and have bowed themselves to it and slaughtered to it, and said, ‘This is your mighty one, 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Yisra’ĕl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who brought you out of the land of Mitsrayim!’ ” 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91E3B6D-1396-4E90-96A0-717A40C552E7}"/>
              </a:ext>
            </a:extLst>
          </p:cNvPr>
          <p:cNvSpPr/>
          <p:nvPr/>
        </p:nvSpPr>
        <p:spPr>
          <a:xfrm>
            <a:off x="5384523" y="3121096"/>
            <a:ext cx="6686025" cy="354978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Deu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9:12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“Then </a:t>
            </a: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יהוה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said to me, ‘Arise, go down quickly from here, for your people whom you brought out of Mitsrayim have acted corruptly. They have quickly turned aside from </a:t>
            </a:r>
            <a:r>
              <a:rPr kumimoji="0" lang="en-US" sz="28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 WAY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which I commanded them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they have made themselves a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                            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moulded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image.’ </a:t>
            </a: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C693900-3665-4A87-99B1-B55228A68CCD}"/>
              </a:ext>
            </a:extLst>
          </p:cNvPr>
          <p:cNvSpPr/>
          <p:nvPr/>
        </p:nvSpPr>
        <p:spPr>
          <a:xfrm>
            <a:off x="218683" y="40098"/>
            <a:ext cx="4873434" cy="421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Hebrew Lexicon  by J Parkhurst  1762  pg. 176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D9BC4E9-CCB2-4044-8AE6-C3F9450A6981}"/>
              </a:ext>
            </a:extLst>
          </p:cNvPr>
          <p:cNvCxnSpPr/>
          <p:nvPr/>
        </p:nvCxnSpPr>
        <p:spPr>
          <a:xfrm>
            <a:off x="443883" y="1020933"/>
            <a:ext cx="4163628" cy="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9CFF48D-75CB-4112-95B8-6E220E2630C2}"/>
              </a:ext>
            </a:extLst>
          </p:cNvPr>
          <p:cNvCxnSpPr>
            <a:cxnSpLocks/>
          </p:cNvCxnSpPr>
          <p:nvPr/>
        </p:nvCxnSpPr>
        <p:spPr>
          <a:xfrm>
            <a:off x="443883" y="1253232"/>
            <a:ext cx="1873189" cy="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167B5AA-DCAD-4884-AD0A-86C5077F1F6D}"/>
              </a:ext>
            </a:extLst>
          </p:cNvPr>
          <p:cNvCxnSpPr>
            <a:cxnSpLocks/>
          </p:cNvCxnSpPr>
          <p:nvPr/>
        </p:nvCxnSpPr>
        <p:spPr>
          <a:xfrm>
            <a:off x="1448539" y="1947169"/>
            <a:ext cx="2315593" cy="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6A0EBCF-F62E-40EB-8D10-D342C3162DF6}"/>
              </a:ext>
            </a:extLst>
          </p:cNvPr>
          <p:cNvCxnSpPr>
            <a:cxnSpLocks/>
          </p:cNvCxnSpPr>
          <p:nvPr/>
        </p:nvCxnSpPr>
        <p:spPr>
          <a:xfrm>
            <a:off x="667304" y="2639627"/>
            <a:ext cx="2058141" cy="0"/>
          </a:xfrm>
          <a:prstGeom prst="line">
            <a:avLst/>
          </a:prstGeom>
          <a:ln w="28575">
            <a:solidFill>
              <a:srgbClr val="00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D212765-4A8F-4E53-AC57-B809D4963E82}"/>
              </a:ext>
            </a:extLst>
          </p:cNvPr>
          <p:cNvCxnSpPr>
            <a:cxnSpLocks/>
          </p:cNvCxnSpPr>
          <p:nvPr/>
        </p:nvCxnSpPr>
        <p:spPr>
          <a:xfrm>
            <a:off x="747204" y="3997911"/>
            <a:ext cx="2164672" cy="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FCC4376-0DB0-41F2-9DE0-7B9FDEBFA239}"/>
              </a:ext>
            </a:extLst>
          </p:cNvPr>
          <p:cNvCxnSpPr>
            <a:cxnSpLocks/>
          </p:cNvCxnSpPr>
          <p:nvPr/>
        </p:nvCxnSpPr>
        <p:spPr>
          <a:xfrm>
            <a:off x="747204" y="3536273"/>
            <a:ext cx="1495453" cy="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18A064CF-EC17-4226-8105-AB954283FF9F}"/>
              </a:ext>
            </a:extLst>
          </p:cNvPr>
          <p:cNvSpPr/>
          <p:nvPr/>
        </p:nvSpPr>
        <p:spPr>
          <a:xfrm>
            <a:off x="218683" y="4218372"/>
            <a:ext cx="4873434" cy="1137801"/>
          </a:xfrm>
          <a:prstGeom prst="rect">
            <a:avLst/>
          </a:prstGeom>
          <a:noFill/>
          <a:ln w="28575">
            <a:solidFill>
              <a:srgbClr val="FF0066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C195381-4013-42DD-ACF7-53C94782A87B}"/>
              </a:ext>
            </a:extLst>
          </p:cNvPr>
          <p:cNvCxnSpPr>
            <a:cxnSpLocks/>
          </p:cNvCxnSpPr>
          <p:nvPr/>
        </p:nvCxnSpPr>
        <p:spPr>
          <a:xfrm>
            <a:off x="3826276" y="6289830"/>
            <a:ext cx="1250272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0099C9E-02BA-422D-A047-B4729EB651B6}"/>
              </a:ext>
            </a:extLst>
          </p:cNvPr>
          <p:cNvCxnSpPr>
            <a:cxnSpLocks/>
          </p:cNvCxnSpPr>
          <p:nvPr/>
        </p:nvCxnSpPr>
        <p:spPr>
          <a:xfrm>
            <a:off x="532660" y="6522129"/>
            <a:ext cx="4543888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F92FBA8-5A89-4CD5-B0D1-37EFEEAEC051}"/>
              </a:ext>
            </a:extLst>
          </p:cNvPr>
          <p:cNvCxnSpPr>
            <a:cxnSpLocks/>
          </p:cNvCxnSpPr>
          <p:nvPr/>
        </p:nvCxnSpPr>
        <p:spPr>
          <a:xfrm>
            <a:off x="532660" y="6735193"/>
            <a:ext cx="1589103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3A557431-E85B-45AB-99F8-D3335F20B419}"/>
              </a:ext>
            </a:extLst>
          </p:cNvPr>
          <p:cNvSpPr/>
          <p:nvPr/>
        </p:nvSpPr>
        <p:spPr>
          <a:xfrm>
            <a:off x="11248008" y="1658071"/>
            <a:ext cx="840527" cy="339402"/>
          </a:xfrm>
          <a:prstGeom prst="wedgeRoundRectCallout">
            <a:avLst>
              <a:gd name="adj1" fmla="val -31513"/>
              <a:gd name="adj2" fmla="val -83384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err="1"/>
              <a:t>mo</a:t>
            </a:r>
            <a:r>
              <a:rPr lang="en-CA" dirty="0"/>
              <a:t>-ed</a:t>
            </a:r>
          </a:p>
        </p:txBody>
      </p:sp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9DDE0049-8919-484B-9DB2-02167037DAFF}"/>
              </a:ext>
            </a:extLst>
          </p:cNvPr>
          <p:cNvSpPr/>
          <p:nvPr/>
        </p:nvSpPr>
        <p:spPr>
          <a:xfrm>
            <a:off x="3373467" y="412429"/>
            <a:ext cx="2155889" cy="368784"/>
          </a:xfrm>
          <a:prstGeom prst="wedgeRoundRectCallout">
            <a:avLst>
              <a:gd name="adj1" fmla="val 103525"/>
              <a:gd name="adj2" fmla="val 99487"/>
              <a:gd name="adj3" fmla="val 16667"/>
            </a:avLst>
          </a:prstGeom>
          <a:solidFill>
            <a:srgbClr val="00CCFF">
              <a:alpha val="49000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Context</a:t>
            </a:r>
            <a:r>
              <a:rPr lang="en-CA" sz="2000" b="1" dirty="0">
                <a:ln>
                  <a:solidFill>
                    <a:srgbClr val="0000FF"/>
                  </a:solidFill>
                </a:ln>
                <a:solidFill>
                  <a:srgbClr val="FF0066"/>
                </a:solidFill>
                <a:effectLst>
                  <a:outerShdw blurRad="50800" dist="50800" dir="5400000" sx="105000" sy="105000" algn="ctr" rotWithShape="0">
                    <a:srgbClr val="FFC000"/>
                  </a:outerShdw>
                </a:effectLst>
              </a:rPr>
              <a:t> - Mo-</a:t>
            </a:r>
            <a:r>
              <a:rPr lang="en-CA" sz="2000" b="1" dirty="0" err="1">
                <a:ln>
                  <a:solidFill>
                    <a:srgbClr val="0000FF"/>
                  </a:solidFill>
                </a:ln>
                <a:solidFill>
                  <a:srgbClr val="FF0066"/>
                </a:solidFill>
                <a:effectLst>
                  <a:outerShdw blurRad="50800" dist="50800" dir="5400000" sx="105000" sy="105000" algn="ctr" rotWithShape="0">
                    <a:srgbClr val="FFC000"/>
                  </a:outerShdw>
                </a:effectLst>
              </a:rPr>
              <a:t>edim</a:t>
            </a:r>
            <a:endParaRPr lang="en-CA" sz="2000" b="1" dirty="0">
              <a:ln>
                <a:solidFill>
                  <a:srgbClr val="0000FF"/>
                </a:solidFill>
              </a:ln>
              <a:solidFill>
                <a:srgbClr val="FF0066"/>
              </a:solidFill>
              <a:effectLst>
                <a:outerShdw blurRad="50800" dist="50800" dir="5400000" sx="105000" sy="105000" algn="ctr" rotWithShape="0">
                  <a:srgbClr val="FFC000"/>
                </a:outerShdw>
              </a:effectLst>
            </a:endParaRPr>
          </a:p>
        </p:txBody>
      </p:sp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id="{7A0406E3-C4A0-432B-8C2B-4C8B343F1E9A}"/>
              </a:ext>
            </a:extLst>
          </p:cNvPr>
          <p:cNvSpPr/>
          <p:nvPr/>
        </p:nvSpPr>
        <p:spPr>
          <a:xfrm>
            <a:off x="5230535" y="6381511"/>
            <a:ext cx="3565584" cy="442933"/>
          </a:xfrm>
          <a:prstGeom prst="wedgeRoundRectCallout">
            <a:avLst>
              <a:gd name="adj1" fmla="val 53909"/>
              <a:gd name="adj2" fmla="val -34504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>
                <a:solidFill>
                  <a:srgbClr val="FF0000"/>
                </a:solidFill>
              </a:rPr>
              <a:t>Counterfeit</a:t>
            </a:r>
            <a:r>
              <a:rPr lang="en-CA" sz="2000" dirty="0"/>
              <a:t> system for worship.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697F759-A5C0-4C73-8332-B5AF2641D147}"/>
              </a:ext>
            </a:extLst>
          </p:cNvPr>
          <p:cNvSpPr/>
          <p:nvPr/>
        </p:nvSpPr>
        <p:spPr>
          <a:xfrm>
            <a:off x="2718892" y="5144607"/>
            <a:ext cx="1542390" cy="244709"/>
          </a:xfrm>
          <a:prstGeom prst="roundRect">
            <a:avLst/>
          </a:prstGeom>
          <a:solidFill>
            <a:schemeClr val="accent2"/>
          </a:solidFill>
          <a:ln w="1905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Let’s read!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06B246-A697-4AA1-BACF-7B6033A804AF}"/>
              </a:ext>
            </a:extLst>
          </p:cNvPr>
          <p:cNvSpPr/>
          <p:nvPr/>
        </p:nvSpPr>
        <p:spPr>
          <a:xfrm>
            <a:off x="5896947" y="6167534"/>
            <a:ext cx="1670180" cy="3207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600" b="1" dirty="0">
                <a:solidFill>
                  <a:srgbClr val="FF0000"/>
                </a:solidFill>
              </a:rPr>
              <a:t>FEAST</a:t>
            </a:r>
          </a:p>
        </p:txBody>
      </p:sp>
    </p:spTree>
    <p:extLst>
      <p:ext uri="{BB962C8B-B14F-4D97-AF65-F5344CB8AC3E}">
        <p14:creationId xmlns:p14="http://schemas.microsoft.com/office/powerpoint/2010/main" val="234170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28" grpId="0" animBg="1"/>
      <p:bldP spid="29" grpId="0" animBg="1"/>
      <p:bldP spid="30" grpId="0" animBg="1"/>
      <p:bldP spid="8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>
                <a:alpha val="27000"/>
              </a:srgbClr>
            </a:gs>
            <a:gs pos="87000">
              <a:srgbClr val="7030A0">
                <a:alpha val="43000"/>
              </a:srgbClr>
            </a:gs>
            <a:gs pos="66000">
              <a:schemeClr val="accent2">
                <a:lumMod val="40000"/>
                <a:lumOff val="60000"/>
              </a:schemeClr>
            </a:gs>
            <a:gs pos="26000">
              <a:schemeClr val="accent1">
                <a:lumMod val="30000"/>
                <a:lumOff val="70000"/>
                <a:alpha val="79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B6E01-928E-4818-9CE2-4618DE211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15912" y="660396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C2D28F-54A5-4CFF-A832-B99C2F1CE91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682B6E-7CAB-4977-A98E-45DE14209A80}"/>
              </a:ext>
            </a:extLst>
          </p:cNvPr>
          <p:cNvSpPr/>
          <p:nvPr/>
        </p:nvSpPr>
        <p:spPr>
          <a:xfrm>
            <a:off x="6496809" y="88176"/>
            <a:ext cx="4197053" cy="54745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- “</a:t>
            </a: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Way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(</a:t>
            </a:r>
            <a:r>
              <a:rPr kumimoji="0" lang="en-CA" sz="28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r>
              <a:rPr kumimoji="0" lang="en-CA" sz="28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r>
              <a:rPr kumimoji="0" lang="en-CA" sz="28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)?</a:t>
            </a:r>
            <a:endParaRPr kumimoji="0" lang="en-CA" sz="2800" b="1" i="0" u="none" strike="noStrike" kern="1200" cap="none" spc="0" normalizeH="0" baseline="0" noProof="0" dirty="0">
              <a:ln>
                <a:solidFill>
                  <a:srgbClr val="0000FF"/>
                </a:solidFill>
              </a:ln>
              <a:solidFill>
                <a:srgbClr val="0000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A4FF07-C325-49B8-8D5C-9A1146D125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044" y="1137912"/>
            <a:ext cx="4873434" cy="1465726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300E3B2-800C-4758-BFD7-61B31C188C5B}"/>
              </a:ext>
            </a:extLst>
          </p:cNvPr>
          <p:cNvSpPr/>
          <p:nvPr/>
        </p:nvSpPr>
        <p:spPr>
          <a:xfrm>
            <a:off x="1079851" y="4389467"/>
            <a:ext cx="10032298" cy="91959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2 Sam 22:31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“The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Ěl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– His </a:t>
            </a:r>
            <a:r>
              <a:rPr kumimoji="0" lang="en-US" sz="24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WAY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is perfect;  The Word of </a:t>
            </a: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יהוה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is proven;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		He is a shield to all who take refuge in Him.” 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91E3B6D-1396-4E90-96A0-717A40C552E7}"/>
              </a:ext>
            </a:extLst>
          </p:cNvPr>
          <p:cNvSpPr/>
          <p:nvPr/>
        </p:nvSpPr>
        <p:spPr>
          <a:xfrm>
            <a:off x="1840911" y="5515282"/>
            <a:ext cx="8549196" cy="103335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Pro 8:22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“</a:t>
            </a: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יהוה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possessed me, 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beginning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of His </a:t>
            </a:r>
            <a:r>
              <a:rPr kumimoji="0" lang="en-US" sz="24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WAY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	As the first of His works of old.”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80A079-A2D0-42A7-B615-2AD05F1318E3}"/>
              </a:ext>
            </a:extLst>
          </p:cNvPr>
          <p:cNvSpPr/>
          <p:nvPr/>
        </p:nvSpPr>
        <p:spPr>
          <a:xfrm>
            <a:off x="1107347" y="643313"/>
            <a:ext cx="2021748" cy="419449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Continued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514D7BB-D3EC-470A-B4FA-76E5B8794A14}"/>
              </a:ext>
            </a:extLst>
          </p:cNvPr>
          <p:cNvSpPr/>
          <p:nvPr/>
        </p:nvSpPr>
        <p:spPr>
          <a:xfrm>
            <a:off x="5377342" y="789419"/>
            <a:ext cx="6686025" cy="176726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Deu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32:4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“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 Rock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!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His work is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p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erfect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</a:b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For all His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en-US" sz="2400" b="1" i="0" u="sng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WAYS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are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ht-rulin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g,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</a:b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Ěl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 truth and without unri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hteousness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hteous</a:t>
            </a:r>
            <a:r>
              <a:rPr kumimoji="0" lang="en-US" sz="24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 strai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ht is He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.” 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1A45112-BB7B-42C2-ACC7-FBC47E72A9D9}"/>
              </a:ext>
            </a:extLst>
          </p:cNvPr>
          <p:cNvSpPr/>
          <p:nvPr/>
        </p:nvSpPr>
        <p:spPr>
          <a:xfrm>
            <a:off x="248044" y="2881257"/>
            <a:ext cx="11734931" cy="126760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Deu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11:28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“And the curse, if you do not obey the commands of </a:t>
            </a: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יהוה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your Elohim,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but turn aside from </a:t>
            </a:r>
            <a:r>
              <a:rPr kumimoji="0" lang="en-US" sz="24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 WAY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which I command you today,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		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 go after other mighty ones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which you have not known.” 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4782FDE-5D31-4B58-A687-796865A52220}"/>
              </a:ext>
            </a:extLst>
          </p:cNvPr>
          <p:cNvSpPr/>
          <p:nvPr/>
        </p:nvSpPr>
        <p:spPr>
          <a:xfrm>
            <a:off x="174589" y="146867"/>
            <a:ext cx="4873434" cy="421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Hebrew Lexicon  by J Parkhurst  1762  pg. 176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F2903B-4207-4D2F-B662-8EE3E1D30EAE}"/>
              </a:ext>
            </a:extLst>
          </p:cNvPr>
          <p:cNvCxnSpPr>
            <a:cxnSpLocks/>
          </p:cNvCxnSpPr>
          <p:nvPr/>
        </p:nvCxnSpPr>
        <p:spPr>
          <a:xfrm>
            <a:off x="1784412" y="1627573"/>
            <a:ext cx="1180730" cy="0"/>
          </a:xfrm>
          <a:prstGeom prst="line">
            <a:avLst/>
          </a:prstGeom>
          <a:ln w="28575">
            <a:solidFill>
              <a:srgbClr val="00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82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B6E01-928E-4818-9CE2-4618DE211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2007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C2D28F-54A5-4CFF-A832-B99C2F1CE91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EFD8A4E-03ED-4F66-8FE4-066E24C2964E}"/>
              </a:ext>
            </a:extLst>
          </p:cNvPr>
          <p:cNvSpPr/>
          <p:nvPr/>
        </p:nvSpPr>
        <p:spPr>
          <a:xfrm>
            <a:off x="417250" y="284084"/>
            <a:ext cx="11256886" cy="6329779"/>
          </a:xfrm>
          <a:prstGeom prst="roundRect">
            <a:avLst/>
          </a:prstGeom>
          <a:gradFill>
            <a:gsLst>
              <a:gs pos="0">
                <a:srgbClr val="00FF99">
                  <a:alpha val="32000"/>
                </a:srgbClr>
              </a:gs>
              <a:gs pos="39000">
                <a:srgbClr val="0000FF">
                  <a:alpha val="39000"/>
                </a:srgbClr>
              </a:gs>
              <a:gs pos="68000">
                <a:srgbClr val="FFFF00">
                  <a:alpha val="41000"/>
                </a:srgbClr>
              </a:gs>
              <a:gs pos="100000">
                <a:srgbClr val="9966FF">
                  <a:alpha val="64000"/>
                </a:srgbClr>
              </a:gs>
            </a:gsLst>
            <a:lin ang="5400000" scaled="1"/>
          </a:gradFill>
          <a:ln>
            <a:noFill/>
          </a:ln>
          <a:scene3d>
            <a:camera prst="orthographicFront"/>
            <a:lightRig rig="sunset" dir="t"/>
          </a:scene3d>
          <a:sp3d>
            <a:bevelT w="241300" h="1143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6600" b="0" i="0" u="none" strike="noStrike" kern="1200" cap="none" spc="0" normalizeH="0" baseline="0" noProof="0" dirty="0">
                <a:ln>
                  <a:solidFill>
                    <a:srgbClr val="FF00FF"/>
                  </a:solidFill>
                </a:ln>
                <a:solidFill>
                  <a:prstClr val="black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What is the </a:t>
            </a:r>
            <a:r>
              <a:rPr kumimoji="0" lang="en-CA" sz="6600" b="1" i="0" u="sng" strike="noStrike" kern="1200" cap="none" spc="0" normalizeH="0" baseline="0" noProof="0" dirty="0">
                <a:ln>
                  <a:solidFill>
                    <a:srgbClr val="FF00FF"/>
                  </a:solidFill>
                </a:ln>
                <a:solidFill>
                  <a:prstClr val="black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Bodoni MT" panose="02070603080606020203" pitchFamily="18" charset="0"/>
              </a:rPr>
              <a:t>Kin</a:t>
            </a:r>
            <a:r>
              <a:rPr kumimoji="0" lang="en-CA" sz="6600" b="1" i="0" strike="noStrike" kern="1200" cap="none" spc="0" normalizeH="0" baseline="0" noProof="0" dirty="0">
                <a:ln>
                  <a:solidFill>
                    <a:srgbClr val="FF00FF"/>
                  </a:solidFill>
                </a:ln>
                <a:solidFill>
                  <a:prstClr val="black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Bodoni MT" panose="02070603080606020203" pitchFamily="18" charset="0"/>
              </a:rPr>
              <a:t>gp</a:t>
            </a:r>
            <a:r>
              <a:rPr kumimoji="0" lang="en-CA" sz="6600" b="1" i="0" u="sng" strike="noStrike" kern="1200" cap="none" spc="0" normalizeH="0" baseline="0" noProof="0" dirty="0">
                <a:ln>
                  <a:solidFill>
                    <a:srgbClr val="FF00FF"/>
                  </a:solidFill>
                </a:ln>
                <a:solidFill>
                  <a:prstClr val="black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Bodoni MT" panose="02070603080606020203" pitchFamily="18" charset="0"/>
              </a:rPr>
              <a:t>in Catal</a:t>
            </a:r>
            <a:r>
              <a:rPr kumimoji="0" lang="en-CA" sz="6600" b="1" i="0" strike="noStrike" kern="1200" cap="none" spc="0" normalizeH="0" baseline="0" noProof="0" dirty="0">
                <a:ln>
                  <a:solidFill>
                    <a:srgbClr val="FF00FF"/>
                  </a:solidFill>
                </a:ln>
                <a:solidFill>
                  <a:prstClr val="black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Bodoni MT" panose="02070603080606020203" pitchFamily="18" charset="0"/>
              </a:rPr>
              <a:t>y</a:t>
            </a:r>
            <a:r>
              <a:rPr kumimoji="0" lang="en-CA" sz="6600" b="1" i="0" u="sng" strike="noStrike" kern="1200" cap="none" spc="0" normalizeH="0" baseline="0" noProof="0" dirty="0">
                <a:ln>
                  <a:solidFill>
                    <a:srgbClr val="FF00FF"/>
                  </a:solidFill>
                </a:ln>
                <a:solidFill>
                  <a:prstClr val="black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Bodoni MT" panose="02070603080606020203" pitchFamily="18" charset="0"/>
              </a:rPr>
              <a:t>st</a:t>
            </a:r>
            <a:endParaRPr lang="en-CA" sz="6600" b="1" dirty="0">
              <a:ln>
                <a:solidFill>
                  <a:srgbClr val="FF00FF"/>
                </a:solidFill>
              </a:ln>
              <a:solidFill>
                <a:prstClr val="black"/>
              </a:solidFill>
              <a:effectLst>
                <a:outerShdw blurRad="50800" dist="50800" dir="5400000" algn="ctr" rotWithShape="0">
                  <a:srgbClr val="FFFF00"/>
                </a:outerShdw>
              </a:effectLst>
              <a:latin typeface="Bodoni MT" panose="02070603080606020203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5400" b="0" i="0" u="sng" strike="noStrike" kern="1200" cap="none" spc="0" normalizeH="0" baseline="0" noProof="0" dirty="0">
                <a:ln w="38100">
                  <a:solidFill>
                    <a:srgbClr val="FF00FF"/>
                  </a:solidFill>
                </a:ln>
                <a:solidFill>
                  <a:srgbClr val="00B05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Snap ITC" panose="04040A07060A02020202" pitchFamily="82" charset="0"/>
                <a:ea typeface="+mn-ea"/>
                <a:cs typeface="+mn-cs"/>
              </a:rPr>
              <a:t>SIGN</a:t>
            </a:r>
            <a:r>
              <a:rPr kumimoji="0" lang="en-CA" sz="6600" b="0" i="0" u="none" strike="noStrike" kern="1200" cap="none" spc="0" normalizeH="0" baseline="0" noProof="0" dirty="0">
                <a:ln>
                  <a:solidFill>
                    <a:srgbClr val="FF00FF"/>
                  </a:solidFill>
                </a:ln>
                <a:solidFill>
                  <a:prstClr val="black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CA" sz="6600" b="0" i="0" u="none" strike="noStrike" kern="1200" cap="none" spc="0" normalizeH="0" baseline="0" noProof="0" dirty="0">
                <a:ln>
                  <a:solidFill>
                    <a:srgbClr val="FF00FF"/>
                  </a:solidFill>
                </a:ln>
                <a:solidFill>
                  <a:srgbClr val="0000FF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established by Yahuah?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600" b="0" i="0" u="none" strike="noStrike" kern="1200" cap="none" spc="0" normalizeH="0" baseline="0" noProof="0" dirty="0">
              <a:ln>
                <a:solidFill>
                  <a:srgbClr val="FF00FF"/>
                </a:solidFill>
              </a:ln>
              <a:solidFill>
                <a:srgbClr val="0000FF"/>
              </a:solidFill>
              <a:effectLst>
                <a:outerShdw blurRad="50800" dist="50800" dir="5400000" algn="ctr" rotWithShape="0">
                  <a:srgbClr val="FFFF0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4800" dirty="0">
                <a:ln>
                  <a:solidFill>
                    <a:srgbClr val="FF00FF"/>
                  </a:solidFill>
                </a:ln>
                <a:solidFill>
                  <a:srgbClr val="0000FF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latin typeface="Calibri" panose="020F0502020204030204"/>
              </a:rPr>
              <a:t>And, c</a:t>
            </a:r>
            <a:r>
              <a:rPr kumimoji="0" lang="en-CA" sz="4800" b="0" i="0" u="none" strike="noStrike" kern="1200" cap="none" spc="0" normalizeH="0" baseline="0" noProof="0" dirty="0" err="1">
                <a:ln>
                  <a:solidFill>
                    <a:srgbClr val="FF00FF"/>
                  </a:solidFill>
                </a:ln>
                <a:solidFill>
                  <a:srgbClr val="0000FF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ould</a:t>
            </a:r>
            <a:r>
              <a:rPr kumimoji="0" lang="en-CA" sz="4800" b="0" i="0" u="none" strike="noStrike" kern="1200" cap="none" spc="0" normalizeH="0" baseline="0" noProof="0" dirty="0">
                <a:ln>
                  <a:solidFill>
                    <a:srgbClr val="FF00FF"/>
                  </a:solidFill>
                </a:ln>
                <a:solidFill>
                  <a:srgbClr val="0000FF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it be </a:t>
            </a:r>
            <a:r>
              <a:rPr kumimoji="0" lang="en-CA" sz="4800" b="1" i="0" u="sng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im</a:t>
            </a:r>
            <a:r>
              <a:rPr kumimoji="0" lang="en-CA" sz="48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</a:t>
            </a:r>
            <a:r>
              <a:rPr kumimoji="0" lang="en-CA" sz="4800" b="1" i="0" u="sng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ortant</a:t>
            </a:r>
            <a:r>
              <a:rPr kumimoji="0" lang="en-CA" sz="4800" b="0" i="0" u="none" strike="noStrike" kern="1200" cap="none" spc="0" normalizeH="0" baseline="0" noProof="0" dirty="0">
                <a:ln>
                  <a:solidFill>
                    <a:srgbClr val="FF00FF"/>
                  </a:solidFill>
                </a:ln>
                <a:solidFill>
                  <a:srgbClr val="0000FF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to</a:t>
            </a:r>
            <a:br>
              <a:rPr kumimoji="0" lang="en-CA" sz="4800" b="0" i="0" u="none" strike="noStrike" kern="1200" cap="none" spc="0" normalizeH="0" baseline="0" noProof="0" dirty="0">
                <a:ln>
                  <a:solidFill>
                    <a:srgbClr val="FF00FF"/>
                  </a:solidFill>
                </a:ln>
                <a:solidFill>
                  <a:srgbClr val="0000FF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4800" b="0" i="0" u="none" strike="noStrike" kern="1200" cap="none" spc="0" normalizeH="0" baseline="0" noProof="0" dirty="0">
                <a:ln>
                  <a:solidFill>
                    <a:srgbClr val="FF00FF"/>
                  </a:solidFill>
                </a:ln>
                <a:solidFill>
                  <a:srgbClr val="0000FF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CA" sz="4800" b="0" i="0" u="none" strike="noStrike" kern="1200" cap="none" spc="0" normalizeH="0" baseline="0" noProof="0" dirty="0">
                <a:ln>
                  <a:solidFill>
                    <a:srgbClr val="FF00FF"/>
                  </a:solidFill>
                </a:ln>
                <a:solidFill>
                  <a:srgbClr val="0000FF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8000" b="1" i="0" u="sng" strike="noStrike" kern="1200" cap="none" spc="0" normalizeH="0" baseline="0" noProof="0" dirty="0">
                <a:ln>
                  <a:solidFill>
                    <a:srgbClr val="FF00FF"/>
                  </a:solidFill>
                </a:ln>
                <a:solidFill>
                  <a:srgbClr val="0000FF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Ravie" panose="04040805050809020602" pitchFamily="82" charset="0"/>
              </a:rPr>
              <a:t>MARK</a:t>
            </a:r>
            <a:r>
              <a:rPr kumimoji="0" lang="en-CA" sz="8000" b="0" i="0" u="none" strike="noStrike" kern="1200" cap="none" spc="0" normalizeH="0" baseline="0" noProof="0" dirty="0">
                <a:ln>
                  <a:solidFill>
                    <a:srgbClr val="FF00FF"/>
                  </a:solidFill>
                </a:ln>
                <a:solidFill>
                  <a:srgbClr val="0000FF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Ravie" panose="04040805050809020602" pitchFamily="82" charset="0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4800" dirty="0">
                <a:ln>
                  <a:solidFill>
                    <a:srgbClr val="FF00FF"/>
                  </a:solidFill>
                </a:ln>
                <a:solidFill>
                  <a:srgbClr val="00206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latin typeface="Calibri" panose="020F0502020204030204"/>
              </a:rPr>
              <a:t>A broad </a:t>
            </a:r>
            <a:r>
              <a:rPr lang="en-CA" sz="4800" u="sng" dirty="0">
                <a:ln>
                  <a:solidFill>
                    <a:srgbClr val="FF00FF"/>
                  </a:solidFill>
                </a:ln>
                <a:solidFill>
                  <a:srgbClr val="00206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latin typeface="Calibri" panose="020F0502020204030204"/>
              </a:rPr>
              <a:t>HINT</a:t>
            </a:r>
            <a:r>
              <a:rPr lang="en-CA" sz="4800" dirty="0">
                <a:ln>
                  <a:solidFill>
                    <a:srgbClr val="FF00FF"/>
                  </a:solidFill>
                </a:ln>
                <a:solidFill>
                  <a:srgbClr val="002060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latin typeface="Calibri" panose="020F0502020204030204"/>
              </a:rPr>
              <a:t> is found on slide #8!</a:t>
            </a:r>
            <a:endParaRPr kumimoji="0" lang="en-CA" sz="4800" b="0" i="0" u="none" strike="noStrike" kern="1200" cap="none" spc="0" normalizeH="0" baseline="0" noProof="0" dirty="0">
              <a:ln>
                <a:solidFill>
                  <a:srgbClr val="FF00FF"/>
                </a:solidFill>
              </a:ln>
              <a:solidFill>
                <a:srgbClr val="002060"/>
              </a:solidFill>
              <a:effectLst>
                <a:outerShdw blurRad="50800" dist="50800" dir="5400000" algn="ctr" rotWithShape="0">
                  <a:srgbClr val="FFFF00"/>
                </a:outerShdw>
              </a:effectLst>
              <a:uLnTx/>
              <a:uFillTx/>
              <a:latin typeface="Calibri" panose="020F0502020204030204"/>
            </a:endParaRPr>
          </a:p>
        </p:txBody>
      </p:sp>
      <p:pic>
        <p:nvPicPr>
          <p:cNvPr id="5" name="Picture 8" descr="C:\Users\Rae\Desktop\Art on Desktop\white man clip art\3d white people\check mark.jpg">
            <a:extLst>
              <a:ext uri="{FF2B5EF4-FFF2-40B4-BE49-F238E27FC236}">
                <a16:creationId xmlns:a16="http://schemas.microsoft.com/office/drawing/2014/main" id="{C347C5A6-E4A9-4F4D-B20F-57171332E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80024" y="3871471"/>
            <a:ext cx="1485900" cy="1485900"/>
          </a:xfrm>
          <a:prstGeom prst="rect">
            <a:avLst/>
          </a:prstGeom>
          <a:ln w="127000" cap="sq">
            <a:solidFill>
              <a:srgbClr val="FF33CC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37954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>
                <a:alpha val="27000"/>
              </a:srgbClr>
            </a:gs>
            <a:gs pos="87000">
              <a:srgbClr val="7030A0">
                <a:alpha val="43000"/>
              </a:srgbClr>
            </a:gs>
            <a:gs pos="66000">
              <a:schemeClr val="accent2">
                <a:lumMod val="40000"/>
                <a:lumOff val="60000"/>
              </a:schemeClr>
            </a:gs>
            <a:gs pos="26000">
              <a:schemeClr val="accent1">
                <a:lumMod val="30000"/>
                <a:lumOff val="70000"/>
                <a:alpha val="79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B6E01-928E-4818-9CE2-4618DE211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15912" y="660396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C2D28F-54A5-4CFF-A832-B99C2F1CE91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300E3B2-800C-4758-BFD7-61B31C188C5B}"/>
              </a:ext>
            </a:extLst>
          </p:cNvPr>
          <p:cNvSpPr/>
          <p:nvPr/>
        </p:nvSpPr>
        <p:spPr>
          <a:xfrm>
            <a:off x="131644" y="3505207"/>
            <a:ext cx="11928712" cy="329806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you </a:t>
            </a:r>
            <a:r>
              <a:rPr kumimoji="0" lang="en-CA" sz="2800" b="0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reject</a:t>
            </a:r>
            <a:r>
              <a:rPr kumimoji="0" lang="en-CA" sz="2800" b="0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CA" sz="3200" b="0" i="0" u="none" strike="noStrike" kern="1200" cap="none" spc="0" normalizeH="0" baseline="0" noProof="0" dirty="0">
                <a:ln w="12700">
                  <a:solidFill>
                    <a:srgbClr val="0000FF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rgbClr val="CC00FF"/>
                  </a:outerShdw>
                </a:effectLst>
                <a:uLnTx/>
                <a:uFillTx/>
                <a:latin typeface="Bodoni MT Black" panose="02070A03080606020203" pitchFamily="18" charset="0"/>
              </a:rPr>
              <a:t>Yahuah’s </a:t>
            </a:r>
            <a:r>
              <a:rPr kumimoji="0" lang="en-CA" sz="3200" b="0" i="0" u="none" strike="noStrike" kern="1200" cap="none" spc="0" normalizeH="0" baseline="0" noProof="0" dirty="0">
                <a:ln w="12700">
                  <a:solidFill>
                    <a:srgbClr val="0000FF"/>
                  </a:solidFill>
                </a:ln>
                <a:solidFill>
                  <a:srgbClr val="0DC0FF"/>
                </a:solidFill>
                <a:effectLst>
                  <a:outerShdw blurRad="50800" dist="50800" dir="5400000" algn="ctr" rotWithShape="0">
                    <a:srgbClr val="CC00FF"/>
                  </a:outerShdw>
                </a:effectLst>
                <a:uLnTx/>
                <a:uFillTx/>
                <a:latin typeface="Bodoni MT Black" panose="02070A03080606020203" pitchFamily="18" charset="0"/>
              </a:rPr>
              <a:t>Teshuva</a:t>
            </a:r>
            <a:r>
              <a:rPr kumimoji="0" lang="en-CA" sz="3200" b="0" i="0" u="none" strike="noStrike" kern="1200" cap="none" spc="0" normalizeH="0" noProof="0" dirty="0">
                <a:ln w="12700">
                  <a:solidFill>
                    <a:srgbClr val="0000FF"/>
                  </a:solidFill>
                </a:ln>
                <a:solidFill>
                  <a:srgbClr val="0DC0FF"/>
                </a:solidFill>
                <a:effectLst>
                  <a:outerShdw blurRad="50800" dist="50800" dir="5400000" algn="ctr" rotWithShape="0">
                    <a:srgbClr val="CC00FF"/>
                  </a:outerShdw>
                </a:effectLst>
                <a:uLnTx/>
                <a:uFillTx/>
                <a:latin typeface="Bodoni MT Black" panose="02070A03080606020203" pitchFamily="18" charset="0"/>
              </a:rPr>
              <a:t> Shadow </a:t>
            </a:r>
            <a:r>
              <a:rPr kumimoji="0" lang="en-CA" sz="3200" b="0" i="0" u="none" strike="noStrike" kern="1200" cap="none" spc="0" normalizeH="0" baseline="0" noProof="0" dirty="0">
                <a:ln w="12700">
                  <a:solidFill>
                    <a:srgbClr val="0000FF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rgbClr val="CC00FF"/>
                  </a:outerShdw>
                </a:effectLst>
                <a:uLnTx/>
                <a:uFillTx/>
                <a:latin typeface="Bodoni MT Black" panose="02070A03080606020203" pitchFamily="18" charset="0"/>
              </a:rPr>
              <a:t>method</a:t>
            </a:r>
            <a:r>
              <a:rPr kumimoji="0" lang="en-CA" sz="3200" b="0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rgbClr val="CC00FF"/>
                  </a:outerShdw>
                </a:effectLst>
                <a:uLnTx/>
                <a:uFillTx/>
                <a:latin typeface="Bodoni MT Black" panose="02070A03080606020203" pitchFamily="18" charset="0"/>
              </a:rPr>
              <a:t> </a:t>
            </a:r>
            <a:r>
              <a:rPr kumimoji="0" lang="en-CA" sz="2800" b="0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determining time as commissioned in Genesis 1; and persistently gravitate to the lunar system </a:t>
            </a:r>
            <a:r>
              <a:rPr kumimoji="0" lang="en-CA" sz="2800" b="0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(as distinctly recorded in</a:t>
            </a:r>
            <a:r>
              <a:rPr kumimoji="0" lang="en-CA" sz="2800" b="0" i="0" u="none" strike="noStrike" kern="1200" cap="none" spc="0" normalizeH="0" noProof="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CA" sz="2800" b="0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Isaiah 1), </a:t>
            </a:r>
            <a:r>
              <a:rPr kumimoji="0" lang="en-CA" sz="2800" b="0" i="0" u="none" strike="noStrike" kern="1200" cap="none" spc="0" normalizeH="0" noProof="0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which </a:t>
            </a:r>
            <a:r>
              <a:rPr kumimoji="0" lang="en-CA" sz="2800" b="0" i="0" u="none" strike="noStrike" kern="1200" cap="none" spc="0" normalizeH="0" noProof="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syncretizes paganism </a:t>
            </a:r>
            <a:br>
              <a:rPr kumimoji="0" lang="en-CA" sz="2800" b="0" i="0" u="none" strike="noStrike" kern="1200" cap="none" spc="0" normalizeH="0" noProof="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2800" b="0" i="0" u="none" strike="noStrike" kern="1200" cap="none" spc="0" normalizeH="0" noProof="0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with/ into - Yahuah’s Qodesh format for LIFE.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2800" baseline="0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latin typeface="Calibri" panose="020F0502020204030204"/>
              </a:rPr>
              <a:t>If you choose to determine time (feasts) by </a:t>
            </a:r>
            <a:r>
              <a:rPr lang="en-CA" sz="2800" b="1" baseline="0" dirty="0">
                <a:ln>
                  <a:solidFill>
                    <a:srgbClr val="0000FF"/>
                  </a:solidFill>
                </a:ln>
                <a:solidFill>
                  <a:schemeClr val="tx1"/>
                </a:solidFill>
                <a:latin typeface="Calibri" panose="020F0502020204030204"/>
              </a:rPr>
              <a:t>Jericho’s </a:t>
            </a:r>
            <a:r>
              <a:rPr lang="en-CA" sz="2800" b="1" baseline="0" dirty="0">
                <a:ln>
                  <a:solidFill>
                    <a:srgbClr val="0000FF"/>
                  </a:solidFill>
                </a:ln>
                <a:solidFill>
                  <a:schemeClr val="tx1"/>
                </a:solidFill>
                <a:effectLst>
                  <a:glow rad="127000">
                    <a:srgbClr val="FFFF00"/>
                  </a:glow>
                </a:effectLst>
                <a:latin typeface="Calibri" panose="020F0502020204030204"/>
              </a:rPr>
              <a:t>DEFUNCT</a:t>
            </a:r>
            <a:r>
              <a:rPr lang="en-CA" sz="2800" b="1" baseline="0" dirty="0">
                <a:ln>
                  <a:solidFill>
                    <a:srgbClr val="0000FF"/>
                  </a:solidFill>
                </a:ln>
                <a:solidFill>
                  <a:schemeClr val="tx1"/>
                </a:solidFill>
                <a:latin typeface="Calibri" panose="020F0502020204030204"/>
              </a:rPr>
              <a:t> lunar system, </a:t>
            </a:r>
            <a:r>
              <a:rPr lang="en-CA" sz="2800" baseline="0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latin typeface="Calibri" panose="020F0502020204030204"/>
              </a:rPr>
              <a:t>even though the </a:t>
            </a:r>
            <a:r>
              <a:rPr lang="en-CA" sz="2800" u="sng" baseline="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Calibri" panose="020F0502020204030204"/>
              </a:rPr>
              <a:t>LUNAR WORSHIP FOUNDATION</a:t>
            </a:r>
            <a:r>
              <a:rPr lang="en-CA" sz="280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Calibri" panose="020F0502020204030204"/>
              </a:rPr>
              <a:t> (</a:t>
            </a:r>
            <a:r>
              <a:rPr lang="en-CA" sz="2800" b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Calibri" panose="020F0502020204030204"/>
              </a:rPr>
              <a:t>WALLS</a:t>
            </a:r>
            <a:r>
              <a:rPr lang="en-CA" sz="280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Calibri" panose="020F0502020204030204"/>
              </a:rPr>
              <a:t>),</a:t>
            </a:r>
            <a:r>
              <a:rPr lang="en-CA" sz="2800" baseline="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CA" sz="280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Calibri" panose="020F0502020204030204"/>
              </a:rPr>
              <a:t>w</a:t>
            </a:r>
            <a:r>
              <a:rPr lang="en-CA" sz="2800" baseline="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Calibri" panose="020F0502020204030204"/>
              </a:rPr>
              <a:t>ere</a:t>
            </a:r>
            <a:r>
              <a:rPr lang="en-CA" sz="280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CA" sz="2800" baseline="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CA" sz="2800" u="sng" baseline="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Calibri" panose="020F0502020204030204"/>
              </a:rPr>
              <a:t>DRIVEN INTO THE GROUND</a:t>
            </a:r>
            <a:r>
              <a:rPr lang="en-CA" sz="2800" baseline="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CA" sz="2800" baseline="0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latin typeface="Calibri" panose="020F0502020204030204"/>
              </a:rPr>
              <a:t>(on the </a:t>
            </a:r>
            <a:r>
              <a:rPr lang="en-CA" sz="2800" b="1" baseline="0" dirty="0">
                <a:ln>
                  <a:solidFill>
                    <a:schemeClr val="tx1"/>
                  </a:solidFill>
                </a:ln>
                <a:solidFill>
                  <a:srgbClr val="C7A1E3"/>
                </a:solidFill>
                <a:effectLst>
                  <a:glow rad="127000">
                    <a:srgbClr val="FFFF00"/>
                  </a:glow>
                </a:effectLst>
                <a:latin typeface="Calibri" panose="020F0502020204030204"/>
              </a:rPr>
              <a:t>13</a:t>
            </a:r>
            <a:r>
              <a:rPr lang="en-CA" sz="2800" b="1" baseline="30000" dirty="0">
                <a:ln>
                  <a:solidFill>
                    <a:schemeClr val="tx1"/>
                  </a:solidFill>
                </a:ln>
                <a:solidFill>
                  <a:srgbClr val="C7A1E3"/>
                </a:solidFill>
                <a:effectLst>
                  <a:glow rad="127000">
                    <a:srgbClr val="FFFF00"/>
                  </a:glow>
                </a:effectLst>
                <a:latin typeface="Calibri" panose="020F0502020204030204"/>
              </a:rPr>
              <a:t>th</a:t>
            </a:r>
            <a:r>
              <a:rPr lang="en-CA" sz="2800" baseline="0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latin typeface="Calibri" panose="020F0502020204030204"/>
              </a:rPr>
              <a:t> trump of a </a:t>
            </a:r>
            <a:r>
              <a:rPr lang="en-CA" sz="2800" b="1" u="sng" baseline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Calibri" panose="020F0502020204030204"/>
              </a:rPr>
              <a:t>SILVER</a:t>
            </a:r>
            <a:r>
              <a:rPr lang="en-CA" sz="2800" baseline="0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latin typeface="Calibri" panose="020F0502020204030204"/>
              </a:rPr>
              <a:t> SHOFAR). </a:t>
            </a:r>
            <a:r>
              <a:rPr kumimoji="0" lang="en-CA" sz="2800" b="0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80A079-A2D0-42A7-B615-2AD05F1318E3}"/>
              </a:ext>
            </a:extLst>
          </p:cNvPr>
          <p:cNvSpPr/>
          <p:nvPr/>
        </p:nvSpPr>
        <p:spPr>
          <a:xfrm>
            <a:off x="2234811" y="209877"/>
            <a:ext cx="9101974" cy="80873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1" i="0" u="sng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SPIRITUAL MICROSCOPE</a:t>
            </a:r>
            <a:r>
              <a:rPr kumimoji="0" lang="en-CA" sz="3600" b="1" i="0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CA" sz="36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INTO THE PHYSICAL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1A45112-BB7B-42C2-ACC7-FBC47E72A9D9}"/>
              </a:ext>
            </a:extLst>
          </p:cNvPr>
          <p:cNvSpPr/>
          <p:nvPr/>
        </p:nvSpPr>
        <p:spPr>
          <a:xfrm>
            <a:off x="248043" y="1447864"/>
            <a:ext cx="11734931" cy="126760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Deu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11:28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“And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 curse,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if you do not obey the commands of </a:t>
            </a: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יהוה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your Elohim,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             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but turn aside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from </a:t>
            </a:r>
            <a:r>
              <a:rPr kumimoji="0" lang="en-US" sz="24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 WAY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which I command you today,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		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 go after </a:t>
            </a:r>
            <a:r>
              <a:rPr kumimoji="0" lang="en-US" sz="24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other mighty ones</a:t>
            </a:r>
            <a:r>
              <a:rPr kumimoji="0" lang="en-US" sz="2400" b="0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prstClr val="black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which you have not known.” 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Beveled 2">
            <a:extLst>
              <a:ext uri="{FF2B5EF4-FFF2-40B4-BE49-F238E27FC236}">
                <a16:creationId xmlns:a16="http://schemas.microsoft.com/office/drawing/2014/main" id="{861D8269-5494-4460-B767-8E1C40FEE8FF}"/>
              </a:ext>
            </a:extLst>
          </p:cNvPr>
          <p:cNvSpPr/>
          <p:nvPr/>
        </p:nvSpPr>
        <p:spPr>
          <a:xfrm rot="20429364">
            <a:off x="71850" y="796071"/>
            <a:ext cx="2016000" cy="594804"/>
          </a:xfrm>
          <a:prstGeom prst="bevel">
            <a:avLst/>
          </a:prstGeom>
          <a:ln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>
                <a:ln w="12700">
                  <a:solidFill>
                    <a:srgbClr val="0000FF"/>
                  </a:solidFill>
                </a:ln>
                <a:latin typeface="Ravie" panose="04040805050809020602" pitchFamily="82" charset="0"/>
              </a:rPr>
              <a:t>AGAIN:</a:t>
            </a: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E33D0D87-C321-4F9B-B4CB-2E6BF7481313}"/>
              </a:ext>
            </a:extLst>
          </p:cNvPr>
          <p:cNvSpPr/>
          <p:nvPr/>
        </p:nvSpPr>
        <p:spPr>
          <a:xfrm rot="16200000">
            <a:off x="3269226" y="388374"/>
            <a:ext cx="698090" cy="1671484"/>
          </a:xfrm>
          <a:prstGeom prst="rightBrace">
            <a:avLst>
              <a:gd name="adj1" fmla="val 50217"/>
              <a:gd name="adj2" fmla="val 54177"/>
            </a:avLst>
          </a:prstGeom>
          <a:solidFill>
            <a:srgbClr val="00FF99"/>
          </a:solidFill>
          <a:ln w="127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w="114300" h="114300"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AA7CF7C-C6E4-442B-A929-BB0545803ADF}"/>
              </a:ext>
            </a:extLst>
          </p:cNvPr>
          <p:cNvSpPr/>
          <p:nvPr/>
        </p:nvSpPr>
        <p:spPr>
          <a:xfrm>
            <a:off x="248043" y="2791671"/>
            <a:ext cx="11734932" cy="637329"/>
          </a:xfrm>
          <a:prstGeom prst="wedgeRoundRectCallout">
            <a:avLst>
              <a:gd name="adj1" fmla="val -11195"/>
              <a:gd name="adj2" fmla="val 91433"/>
              <a:gd name="adj3" fmla="val 16667"/>
            </a:avLst>
          </a:prstGeom>
          <a:solidFill>
            <a:srgbClr val="00FF99"/>
          </a:solidFill>
          <a:scene3d>
            <a:camera prst="orthographicFront"/>
            <a:lightRig rig="threePt" dir="t"/>
          </a:scene3d>
          <a:sp3d>
            <a:bevelT w="88900" h="889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>
                <a:solidFill>
                  <a:srgbClr val="0000FF"/>
                </a:solidFill>
              </a:rPr>
              <a:t>The Eternal </a:t>
            </a:r>
            <a:r>
              <a:rPr lang="en-CA" sz="2400" b="1" u="sng" dirty="0">
                <a:solidFill>
                  <a:srgbClr val="0000FF"/>
                </a:solidFill>
                <a:latin typeface="Wide Latin" panose="020A0A07050505020404" pitchFamily="18" charset="0"/>
              </a:rPr>
              <a:t>PI</a:t>
            </a:r>
            <a:r>
              <a:rPr lang="en-CA" sz="2400" b="1" dirty="0">
                <a:solidFill>
                  <a:srgbClr val="0000FF"/>
                </a:solidFill>
              </a:rPr>
              <a:t> (</a:t>
            </a:r>
            <a:r>
              <a:rPr lang="en-CA" sz="2400" b="1" dirty="0">
                <a:solidFill>
                  <a:schemeClr val="tx1"/>
                </a:solidFill>
              </a:rPr>
              <a:t>3.14. </a:t>
            </a:r>
            <a:r>
              <a:rPr lang="en-CA" sz="2400" b="1" dirty="0">
                <a:solidFill>
                  <a:srgbClr val="0000FF"/>
                </a:solidFill>
              </a:rPr>
              <a:t>of Gen 1:1) DUPLICATING - Seed within a Seed  verses 11 &amp; 12! </a:t>
            </a:r>
          </a:p>
        </p:txBody>
      </p:sp>
    </p:spTree>
    <p:extLst>
      <p:ext uri="{BB962C8B-B14F-4D97-AF65-F5344CB8AC3E}">
        <p14:creationId xmlns:p14="http://schemas.microsoft.com/office/powerpoint/2010/main" val="137444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75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50" decel="500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50" decel="500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  <p:bldP spid="3" grpId="0" animBg="1"/>
      <p:bldP spid="8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>
                <a:alpha val="27000"/>
              </a:srgbClr>
            </a:gs>
            <a:gs pos="87000">
              <a:srgbClr val="7030A0">
                <a:alpha val="43000"/>
              </a:srgbClr>
            </a:gs>
            <a:gs pos="66000">
              <a:schemeClr val="accent2">
                <a:lumMod val="40000"/>
                <a:lumOff val="60000"/>
              </a:schemeClr>
            </a:gs>
            <a:gs pos="26000">
              <a:schemeClr val="accent1">
                <a:lumMod val="30000"/>
                <a:lumOff val="70000"/>
                <a:alpha val="79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B6E01-928E-4818-9CE2-4618DE211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15912" y="660396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C2D28F-54A5-4CFF-A832-B99C2F1CE91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300E3B2-800C-4758-BFD7-61B31C188C5B}"/>
              </a:ext>
            </a:extLst>
          </p:cNvPr>
          <p:cNvSpPr/>
          <p:nvPr/>
        </p:nvSpPr>
        <p:spPr>
          <a:xfrm>
            <a:off x="0" y="2426044"/>
            <a:ext cx="12192000" cy="432069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you </a:t>
            </a:r>
            <a:r>
              <a:rPr kumimoji="0" lang="en-CA" sz="28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REJECT</a:t>
            </a:r>
            <a:r>
              <a:rPr kumimoji="0" lang="en-CA" sz="2800" b="0" i="0" u="none" strike="noStrike" kern="1200" cap="none" spc="0" normalizeH="0" noProof="0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</a:t>
            </a:r>
            <a:r>
              <a:rPr kumimoji="0" lang="en-CA" sz="2800" b="1" i="0" u="none" strike="noStrike" kern="1200" cap="none" spc="0" normalizeH="0" noProof="0" dirty="0">
                <a:ln>
                  <a:solidFill>
                    <a:srgbClr val="0000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Rockwell Extra Bold" panose="02060903040505020403" pitchFamily="18" charset="0"/>
              </a:rPr>
              <a:t>repeated</a:t>
            </a:r>
            <a:r>
              <a:rPr kumimoji="0" lang="en-CA" sz="2800" b="0" i="0" u="none" strike="noStrike" kern="1200" cap="none" spc="0" normalizeH="0" noProof="0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efforts of </a:t>
            </a:r>
            <a:r>
              <a:rPr kumimoji="0" lang="en-CA" sz="2800" b="0" i="0" u="none" strike="noStrike" kern="1200" cap="none" spc="0" normalizeH="0" noProof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Yahuah</a:t>
            </a:r>
            <a:r>
              <a:rPr kumimoji="0" lang="en-CA" sz="2800" b="0" i="0" u="none" strike="noStrike" kern="1200" cap="none" spc="0" normalizeH="0" noProof="0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extract </a:t>
            </a:r>
            <a:r>
              <a:rPr kumimoji="0" lang="en-CA" sz="2800" b="0" i="0" u="none" strike="noStrike" kern="1200" cap="none" spc="0" normalizeH="0" noProof="0" dirty="0" err="1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Yisra’el</a:t>
            </a:r>
            <a:r>
              <a:rPr kumimoji="0" lang="en-CA" sz="2800" b="0" i="0" u="none" strike="noStrike" kern="1200" cap="none" spc="0" normalizeH="0" noProof="0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CA" sz="2800" b="0" i="0" u="none" strike="noStrike" kern="1200" cap="none" spc="0" normalizeH="0" noProof="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</a:rPr>
              <a:t>(</a:t>
            </a:r>
            <a:r>
              <a:rPr kumimoji="0" lang="en-CA" sz="2800" b="0" i="0" u="sng" strike="noStrike" kern="1200" cap="none" spc="0" normalizeH="0" noProof="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</a:rPr>
              <a:t>TODAY</a:t>
            </a:r>
            <a:r>
              <a:rPr kumimoji="0" lang="en-CA" sz="2800" b="0" i="0" u="none" strike="noStrike" kern="1200" cap="none" spc="0" normalizeH="0" noProof="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</a:rPr>
              <a:t>) </a:t>
            </a:r>
            <a:r>
              <a:rPr kumimoji="0" lang="en-CA" sz="2800" b="0" i="0" u="none" strike="noStrike" kern="1200" cap="none" spc="0" normalizeH="0" noProof="0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 worshipping </a:t>
            </a:r>
            <a:r>
              <a:rPr kumimoji="0" lang="en-CA" sz="2800" b="0" i="0" u="sng" strike="noStrike" kern="1200" cap="none" spc="0" normalizeH="0" noProof="0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OTHER GODS</a:t>
            </a:r>
            <a:r>
              <a:rPr kumimoji="0" lang="en-CA" sz="2800" b="0" i="0" strike="noStrike" kern="1200" cap="none" spc="0" normalizeH="0" noProof="0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CA" sz="2800" b="0" i="0" u="none" strike="noStrike" kern="1200" cap="none" spc="0" normalizeH="0" noProof="0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CA" sz="2800" b="0" i="0" u="none" strike="noStrike" kern="1200" cap="none" spc="0" normalizeH="0" noProof="0" dirty="0" err="1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Ba’al</a:t>
            </a:r>
            <a:r>
              <a:rPr kumimoji="0" lang="en-CA" sz="2800" b="0" i="0" u="none" strike="noStrike" kern="1200" cap="none" spc="0" normalizeH="0" noProof="0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Sun god and Ashtoreth, Moon god).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2800" baseline="0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latin typeface="Calibri" panose="020F0502020204030204"/>
              </a:rPr>
              <a:t>If</a:t>
            </a:r>
            <a:r>
              <a:rPr lang="en-CA" sz="2800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latin typeface="Calibri" panose="020F0502020204030204"/>
              </a:rPr>
              <a:t> you </a:t>
            </a:r>
            <a:r>
              <a:rPr lang="en-CA" sz="2800" b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Calibri" panose="020F0502020204030204"/>
              </a:rPr>
              <a:t>reject </a:t>
            </a:r>
            <a:r>
              <a:rPr lang="en-CA" sz="2800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latin typeface="Calibri" panose="020F0502020204030204"/>
              </a:rPr>
              <a:t>Revelation 12:1 </a:t>
            </a:r>
            <a:r>
              <a:rPr lang="en-CA" sz="2800" b="1" dirty="0" err="1">
                <a:ln>
                  <a:solidFill>
                    <a:srgbClr val="0000FF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libri" panose="020F0502020204030204"/>
              </a:rPr>
              <a:t>Bethula</a:t>
            </a:r>
            <a:r>
              <a:rPr lang="en-CA" sz="2800" b="1" dirty="0">
                <a:ln>
                  <a:solidFill>
                    <a:srgbClr val="0000FF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alibri" panose="020F0502020204030204"/>
              </a:rPr>
              <a:t> the Bride of Yahusha, </a:t>
            </a:r>
            <a:r>
              <a:rPr lang="en-CA" sz="2800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latin typeface="Calibri" panose="020F0502020204030204"/>
              </a:rPr>
              <a:t>standing </a:t>
            </a:r>
            <a:r>
              <a:rPr lang="en-CA" sz="2800" b="1" u="sng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latin typeface="Calibri" panose="020F0502020204030204"/>
              </a:rPr>
              <a:t>above</a:t>
            </a:r>
            <a:r>
              <a:rPr lang="en-CA" sz="2800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latin typeface="Calibri" panose="020F0502020204030204"/>
              </a:rPr>
              <a:t> (</a:t>
            </a:r>
            <a:r>
              <a:rPr lang="en-CA" sz="2800" b="1" u="sng" dirty="0">
                <a:ln>
                  <a:solidFill>
                    <a:srgbClr val="0000FF"/>
                  </a:solidFill>
                </a:ln>
                <a:solidFill>
                  <a:schemeClr val="tx1"/>
                </a:solidFill>
                <a:latin typeface="Calibri" panose="020F0502020204030204"/>
              </a:rPr>
              <a:t>NOT ON</a:t>
            </a:r>
            <a:r>
              <a:rPr lang="en-CA" sz="2800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latin typeface="Calibri" panose="020F0502020204030204"/>
              </a:rPr>
              <a:t>!) the moon, in a symbol of </a:t>
            </a:r>
            <a:r>
              <a:rPr lang="en-CA" sz="2800" u="sng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latin typeface="Calibri" panose="020F0502020204030204"/>
              </a:rPr>
              <a:t>absolute victor</a:t>
            </a:r>
            <a:r>
              <a:rPr lang="en-CA" sz="2800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latin typeface="Calibri" panose="020F0502020204030204"/>
              </a:rPr>
              <a:t>y over the lunar system </a:t>
            </a:r>
            <a:br>
              <a:rPr lang="en-CA" sz="2800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latin typeface="Calibri" panose="020F0502020204030204"/>
              </a:rPr>
            </a:br>
            <a:r>
              <a:rPr lang="en-CA" sz="2800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latin typeface="Calibri" panose="020F0502020204030204"/>
              </a:rPr>
              <a:t>of determining </a:t>
            </a:r>
            <a:r>
              <a:rPr lang="en-CA" sz="2800" b="1" u="sng" dirty="0">
                <a:ln>
                  <a:solidFill>
                    <a:srgbClr val="0000FF"/>
                  </a:solidFill>
                </a:ln>
                <a:solidFill>
                  <a:schemeClr val="accent2"/>
                </a:solidFill>
                <a:latin typeface="Arial Black" panose="020B0A04020102020204" pitchFamily="34" charset="0"/>
              </a:rPr>
              <a:t>COUNTERFEIT</a:t>
            </a:r>
            <a:r>
              <a:rPr lang="en-CA" sz="2800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latin typeface="Calibri" panose="020F0502020204030204"/>
              </a:rPr>
              <a:t> feasts </a:t>
            </a:r>
            <a:r>
              <a:rPr lang="en-CA" sz="2800" u="sng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latin typeface="Calibri" panose="020F0502020204030204"/>
              </a:rPr>
              <a:t>of the Yahudim</a:t>
            </a:r>
            <a:r>
              <a:rPr lang="en-CA" sz="2800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latin typeface="Calibri" panose="020F0502020204030204"/>
              </a:rPr>
              <a:t>.  </a:t>
            </a:r>
            <a:r>
              <a:rPr lang="en-CA" sz="2400" dirty="0">
                <a:ln>
                  <a:solidFill>
                    <a:srgbClr val="0000FF"/>
                  </a:solidFill>
                </a:ln>
                <a:solidFill>
                  <a:schemeClr val="tx1"/>
                </a:solidFill>
                <a:latin typeface="Calibri" panose="020F0502020204030204"/>
              </a:rPr>
              <a:t>(See John 7:2, 6, 7 &amp; 19)</a:t>
            </a:r>
          </a:p>
          <a:p>
            <a:pPr lvl="0" algn="ctr"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</a:t>
            </a:r>
            <a:r>
              <a:rPr kumimoji="0" lang="en-CA" sz="2800" b="0" i="0" u="none" strike="noStrike" kern="1200" cap="none" spc="0" normalizeH="0" noProof="0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you </a:t>
            </a:r>
            <a:r>
              <a:rPr kumimoji="0" lang="en-CA" sz="2800" b="0" i="0" u="none" strike="noStrike" kern="1200" cap="none" spc="0" normalizeH="0" noProof="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reject</a:t>
            </a:r>
            <a:r>
              <a:rPr kumimoji="0" lang="en-CA" sz="2800" b="0" i="0" u="none" strike="noStrike" kern="1200" cap="none" spc="0" normalizeH="0" noProof="0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Solomon building the LAVER (sea) founded upon </a:t>
            </a:r>
            <a:r>
              <a:rPr kumimoji="0" lang="en-CA" sz="2800" b="1" i="0" u="sng" strike="noStrike" kern="1200" cap="none" spc="0" normalizeH="0" noProof="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TWELVE BAQAR </a:t>
            </a:r>
            <a:r>
              <a:rPr kumimoji="0" lang="en-CA" sz="2800" b="0" i="0" u="none" strike="noStrike" kern="1200" cap="none" spc="0" normalizeH="0" noProof="0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CA" sz="2800" b="0" i="0" u="sng" strike="noStrike" kern="1200" cap="none" spc="0" normalizeH="0" noProof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oxen</a:t>
            </a:r>
            <a:r>
              <a:rPr kumimoji="0" lang="en-CA" sz="2800" b="0" i="0" u="none" strike="noStrike" kern="1200" cap="none" spc="0" normalizeH="0" noProof="0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hooves) COMPLIMENTING, LEADING INTO -  Bethula’s </a:t>
            </a:r>
            <a:r>
              <a:rPr kumimoji="0" lang="en-CA" sz="2800" b="1" i="0" u="sng" strike="noStrike" kern="1200" cap="none" spc="0" normalizeH="0" noProof="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TWELVE stars </a:t>
            </a:r>
            <a:r>
              <a:rPr kumimoji="0" lang="en-CA" sz="2800" b="0" i="0" u="none" strike="noStrike" kern="1200" cap="none" spc="0" normalizeH="0" noProof="0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CA" sz="2800" b="0" i="0" u="sng" strike="noStrike" kern="1200" cap="none" spc="0" normalizeH="0" noProof="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months</a:t>
            </a:r>
            <a:r>
              <a:rPr kumimoji="0" lang="en-CA" sz="2800" b="0" i="0" u="none" strike="noStrike" kern="1200" cap="none" spc="0" normalizeH="0" noProof="0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on her </a:t>
            </a:r>
            <a:r>
              <a:rPr kumimoji="0" lang="en-CA" sz="2800" b="1" i="0" u="none" strike="noStrike" kern="1200" cap="none" spc="0" normalizeH="0" noProof="0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effectLst>
                  <a:glow rad="76200">
                    <a:srgbClr val="FFFF00"/>
                  </a:glow>
                  <a:outerShdw blurRad="50800" dist="50800" dir="5400000" algn="ctr" rotWithShape="0">
                    <a:srgbClr val="CC00FF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“Shaneh crown”,</a:t>
            </a:r>
            <a:r>
              <a:rPr kumimoji="0" lang="en-CA" sz="2800" b="0" i="0" u="none" strike="noStrike" kern="1200" cap="none" spc="0" normalizeH="0" noProof="0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INDICATING A </a:t>
            </a:r>
            <a:r>
              <a:rPr kumimoji="0" lang="en-CA" sz="2800" b="1" i="0" u="sng" strike="noStrike" kern="1200" cap="none" spc="0" normalizeH="0" noProof="0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SHANEH</a:t>
            </a:r>
            <a:r>
              <a:rPr kumimoji="0" lang="en-CA" sz="2800" b="0" i="0" u="none" strike="noStrike" kern="1200" cap="none" spc="0" normalizeH="0" noProof="0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en-CA" sz="2800" b="0" i="0" u="none" strike="noStrike" kern="1200" cap="none" spc="0" normalizeH="0" noProof="0" dirty="0">
                <a:ln>
                  <a:solidFill>
                    <a:srgbClr val="0000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year),</a:t>
            </a:r>
            <a:r>
              <a:rPr kumimoji="0" lang="en-CA" sz="2800" b="0" i="0" u="none" strike="noStrike" kern="1200" cap="none" spc="0" normalizeH="0" noProof="0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CA" sz="2800" u="sng" dirty="0">
                <a:ln>
                  <a:solidFill>
                    <a:srgbClr val="0000FF"/>
                  </a:solidFill>
                </a:ln>
                <a:solidFill>
                  <a:schemeClr val="tx1"/>
                </a:solidFill>
                <a:latin typeface="Berlin Sans FB Demi" panose="020E0802020502020306" pitchFamily="34" charset="0"/>
              </a:rPr>
              <a:t>WHICH HAS NEVER CHANGED</a:t>
            </a:r>
            <a:r>
              <a:rPr lang="en-CA" sz="2800" dirty="0">
                <a:ln>
                  <a:solidFill>
                    <a:srgbClr val="0000FF"/>
                  </a:solidFill>
                </a:ln>
                <a:solidFill>
                  <a:schemeClr val="tx1"/>
                </a:solidFill>
                <a:latin typeface="Berlin Sans FB Demi" panose="020E0802020502020306" pitchFamily="34" charset="0"/>
              </a:rPr>
              <a:t> (Mal 3:6) </a:t>
            </a:r>
            <a:r>
              <a:rPr kumimoji="0" lang="en-CA" sz="2800" b="0" i="0" u="none" strike="noStrike" kern="1200" cap="none" spc="0" normalizeH="0" noProof="0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since its inception at Gen 1:1 – 5!      </a:t>
            </a:r>
            <a:endParaRPr kumimoji="0" lang="en-CA" sz="2800" b="0" i="0" u="none" strike="noStrike" kern="1200" cap="none" spc="0" normalizeH="0" baseline="0" noProof="0" dirty="0">
              <a:ln>
                <a:solidFill>
                  <a:srgbClr val="0000FF"/>
                </a:solidFill>
              </a:ln>
              <a:solidFill>
                <a:srgbClr val="C7A1E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80A079-A2D0-42A7-B615-2AD05F1318E3}"/>
              </a:ext>
            </a:extLst>
          </p:cNvPr>
          <p:cNvSpPr/>
          <p:nvPr/>
        </p:nvSpPr>
        <p:spPr>
          <a:xfrm>
            <a:off x="2234810" y="209877"/>
            <a:ext cx="9748163" cy="80873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SPIRITUAL MICROSCOPE INTO THE PHYSICAL </a:t>
            </a:r>
            <a:r>
              <a:rPr kumimoji="0" lang="en-CA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#2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1A45112-BB7B-42C2-ACC7-FBC47E72A9D9}"/>
              </a:ext>
            </a:extLst>
          </p:cNvPr>
          <p:cNvSpPr/>
          <p:nvPr/>
        </p:nvSpPr>
        <p:spPr>
          <a:xfrm>
            <a:off x="248042" y="1093473"/>
            <a:ext cx="11734931" cy="126760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Deu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11:28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“And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 curse,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if you do not obey the commands of </a:t>
            </a: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יהוה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your Elohim,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             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but turn aside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from </a:t>
            </a:r>
            <a:r>
              <a:rPr kumimoji="0" lang="en-US" sz="24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 WAY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which I command you today,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		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 go after </a:t>
            </a:r>
            <a:r>
              <a:rPr kumimoji="0" lang="en-US" sz="24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other mighty ones</a:t>
            </a:r>
            <a:r>
              <a:rPr kumimoji="0" lang="en-US" sz="2400" b="0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prstClr val="black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which you have not known.” 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Beveled 2">
            <a:extLst>
              <a:ext uri="{FF2B5EF4-FFF2-40B4-BE49-F238E27FC236}">
                <a16:creationId xmlns:a16="http://schemas.microsoft.com/office/drawing/2014/main" id="{861D8269-5494-4460-B767-8E1C40FEE8FF}"/>
              </a:ext>
            </a:extLst>
          </p:cNvPr>
          <p:cNvSpPr/>
          <p:nvPr/>
        </p:nvSpPr>
        <p:spPr>
          <a:xfrm rot="20429364">
            <a:off x="41446" y="405454"/>
            <a:ext cx="2016000" cy="594804"/>
          </a:xfrm>
          <a:prstGeom prst="bevel">
            <a:avLst/>
          </a:prstGeom>
          <a:ln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>
                <a:ln w="12700">
                  <a:solidFill>
                    <a:srgbClr val="0000FF"/>
                  </a:solidFill>
                </a:ln>
                <a:latin typeface="Ravie" panose="04040805050809020602" pitchFamily="82" charset="0"/>
              </a:rPr>
              <a:t>AGAIN:</a:t>
            </a: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943C50F7-0596-4C50-8B01-F333E288847F}"/>
              </a:ext>
            </a:extLst>
          </p:cNvPr>
          <p:cNvSpPr/>
          <p:nvPr/>
        </p:nvSpPr>
        <p:spPr>
          <a:xfrm rot="21010018">
            <a:off x="247181" y="1699503"/>
            <a:ext cx="1927683" cy="612648"/>
          </a:xfrm>
          <a:prstGeom prst="wedgeRoundRectCallout">
            <a:avLst>
              <a:gd name="adj1" fmla="val 64224"/>
              <a:gd name="adj2" fmla="val -10133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000" b="1" dirty="0"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</a:rPr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31822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75" accel="50000" fill="hold">
                                          <p:stCondLst>
                                            <p:cond delay="8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75" accel="50000" fill="hold">
                                          <p:stCondLst>
                                            <p:cond delay="8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  <p:bldP spid="2" grpId="0" animBg="1"/>
      <p:bldP spid="2" grpId="1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>
                <a:alpha val="27000"/>
              </a:srgbClr>
            </a:gs>
            <a:gs pos="87000">
              <a:srgbClr val="7030A0">
                <a:alpha val="43000"/>
              </a:srgbClr>
            </a:gs>
            <a:gs pos="66000">
              <a:schemeClr val="accent2">
                <a:lumMod val="40000"/>
                <a:lumOff val="60000"/>
              </a:schemeClr>
            </a:gs>
            <a:gs pos="26000">
              <a:schemeClr val="accent1">
                <a:lumMod val="30000"/>
                <a:lumOff val="70000"/>
                <a:alpha val="79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B6E01-928E-4818-9CE2-4618DE211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15912" y="660396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C2D28F-54A5-4CFF-A832-B99C2F1CE91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300E3B2-800C-4758-BFD7-61B31C188C5B}"/>
              </a:ext>
            </a:extLst>
          </p:cNvPr>
          <p:cNvSpPr/>
          <p:nvPr/>
        </p:nvSpPr>
        <p:spPr>
          <a:xfrm>
            <a:off x="133165" y="2426044"/>
            <a:ext cx="11940466" cy="4320692"/>
          </a:xfrm>
          <a:prstGeom prst="roundRect">
            <a:avLst>
              <a:gd name="adj" fmla="val 11736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CA" sz="2800" b="1" i="0" u="none" strike="noStrike" kern="1200" cap="none" spc="0" normalizeH="0" noProof="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you reject </a:t>
            </a:r>
            <a:r>
              <a:rPr kumimoji="0" lang="en-CA" sz="2800" b="0" i="0" u="none" strike="noStrike" kern="1200" cap="none" spc="0" normalizeH="0" noProof="0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Solomon’s </a:t>
            </a:r>
            <a:r>
              <a:rPr kumimoji="0" lang="en-CA" sz="2800" b="1" i="0" u="none" strike="noStrike" kern="1200" cap="none" spc="0" normalizeH="0" noProof="0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effectLst>
                  <a:glow rad="88900">
                    <a:srgbClr val="FFFF00"/>
                  </a:glow>
                  <a:outerShdw blurRad="50800" dist="50800" dir="5400000" sx="102000" sy="102000" algn="ctr" rotWithShape="0">
                    <a:srgbClr val="CC00FF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r>
            <a:r>
              <a:rPr kumimoji="0" lang="en-CA" sz="2800" b="0" i="0" u="none" strike="noStrike" kern="1200" cap="none" spc="0" normalizeH="0" noProof="0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CA" sz="2800" b="0" i="0" u="none" strike="noStrike" kern="1200" cap="none" spc="0" normalizeH="0" noProof="0" dirty="0" err="1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Wide Latin" panose="020A0A07050505020404" pitchFamily="18" charset="0"/>
              </a:rPr>
              <a:t>Baqar</a:t>
            </a:r>
            <a:r>
              <a:rPr lang="en-CA" sz="2800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</a:rPr>
              <a:t> (LAVER, </a:t>
            </a:r>
            <a:r>
              <a:rPr kumimoji="0" lang="en-CA" sz="2800" b="1" i="0" u="none" strike="noStrike" kern="1200" cap="none" spc="0" normalizeH="0" noProof="0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OXEN</a:t>
            </a:r>
            <a:r>
              <a:rPr kumimoji="0" lang="en-CA" sz="2800" b="0" i="0" u="none" strike="noStrike" kern="1200" cap="none" spc="0" normalizeH="0" noProof="0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HOOF) FOUNDATION which exudes AUTHORITY through </a:t>
            </a:r>
            <a:r>
              <a:rPr kumimoji="0" lang="en-CA" sz="2800" b="1" i="0" u="none" strike="noStrike" kern="1200" cap="none" spc="0" normalizeH="0" noProof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 rad="88900">
                    <a:srgbClr val="FFFF00"/>
                  </a:glow>
                  <a:outerShdw blurRad="50800" dist="50800" dir="5400000" sx="102000" sy="102000" algn="ctr" rotWithShape="0">
                    <a:srgbClr val="CC00FF"/>
                  </a:outerShdw>
                </a:effectLst>
                <a:uLnTx/>
                <a:uFillTx/>
                <a:latin typeface="Arial Black" panose="020B0A04020102020204" pitchFamily="34" charset="0"/>
              </a:rPr>
              <a:t>The Ox</a:t>
            </a:r>
            <a:r>
              <a:rPr kumimoji="0" lang="en-CA" sz="2800" b="0" i="0" u="none" strike="noStrike" kern="1200" cap="none" spc="0" normalizeH="0" noProof="0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effectLst/>
                <a:uLnTx/>
                <a:uFillTx/>
                <a:latin typeface="Arial Black" panose="020B0A04020102020204" pitchFamily="34" charset="0"/>
              </a:rPr>
              <a:t>, </a:t>
            </a:r>
            <a:r>
              <a:rPr kumimoji="0" lang="en-CA" sz="2800" b="0" i="0" u="none" strike="noStrike" kern="1200" cap="none" spc="0" normalizeH="0" noProof="0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which – </a:t>
            </a:r>
            <a:br>
              <a:rPr kumimoji="0" lang="en-CA" sz="2800" b="0" i="0" u="none" strike="noStrike" kern="1200" cap="none" spc="0" normalizeH="0" noProof="0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2800" b="0" i="0" u="none" strike="noStrike" kern="1200" cap="none" spc="0" normalizeH="0" noProof="0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effectLst>
                  <a:glow rad="88900">
                    <a:srgbClr val="FFFF00"/>
                  </a:glow>
                  <a:outerShdw blurRad="50800" dist="50800" dir="5400000" sx="102000" sy="102000" algn="ctr" rotWithShape="0">
                    <a:srgbClr val="CC00FF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Boqer</a:t>
            </a:r>
            <a:r>
              <a:rPr kumimoji="0" lang="en-CA" sz="2800" b="0" i="0" u="none" strike="noStrike" kern="1200" cap="none" spc="0" normalizeH="0" noProof="0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en-CA" sz="2800" b="1" i="0" u="none" strike="noStrike" kern="1200" cap="none" spc="0" normalizeH="0" noProof="0" dirty="0">
                <a:ln>
                  <a:solidFill>
                    <a:srgbClr val="0000FF"/>
                  </a:solidFill>
                </a:ln>
                <a:solidFill>
                  <a:srgbClr val="0DC0FF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DAWN</a:t>
            </a:r>
            <a:r>
              <a:rPr kumimoji="0" lang="en-CA" sz="2800" b="0" i="0" u="none" strike="noStrike" kern="1200" cap="none" spc="0" normalizeH="0" noProof="0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is a derivative of the root word </a:t>
            </a:r>
            <a:r>
              <a:rPr kumimoji="0" lang="en-CA" sz="2800" b="0" i="0" u="none" strike="noStrike" kern="1200" cap="none" spc="0" normalizeH="0" noProof="0" dirty="0" err="1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Baqar</a:t>
            </a:r>
            <a:r>
              <a:rPr kumimoji="0" lang="en-CA" sz="2800" b="0" i="0" u="none" strike="noStrike" kern="1200" cap="none" spc="0" normalizeH="0" noProof="0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2800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latin typeface="Calibri" panose="020F0502020204030204"/>
              </a:rPr>
              <a:t>The TWELVE </a:t>
            </a:r>
            <a:r>
              <a:rPr lang="en-CA" sz="2800" b="1" dirty="0">
                <a:ln>
                  <a:solidFill>
                    <a:srgbClr val="0000FF"/>
                  </a:solidFill>
                </a:ln>
                <a:solidFill>
                  <a:schemeClr val="tx1"/>
                </a:solidFill>
                <a:latin typeface="Calibri" panose="020F0502020204030204"/>
              </a:rPr>
              <a:t>(</a:t>
            </a:r>
            <a:r>
              <a:rPr lang="en-CA" sz="2800" b="1" dirty="0">
                <a:ln>
                  <a:solidFill>
                    <a:srgbClr val="0000FF"/>
                  </a:solidFill>
                </a:ln>
                <a:solidFill>
                  <a:schemeClr val="tx1"/>
                </a:solidFill>
                <a:latin typeface="Arial Black" panose="020B0A04020102020204" pitchFamily="34" charset="0"/>
              </a:rPr>
              <a:t>NOT </a:t>
            </a:r>
            <a:r>
              <a:rPr lang="en-CA" sz="2800" b="1" u="sng" dirty="0">
                <a:ln>
                  <a:solidFill>
                    <a:srgbClr val="0000FF"/>
                  </a:solidFill>
                </a:ln>
                <a:solidFill>
                  <a:schemeClr val="tx1"/>
                </a:solidFill>
                <a:latin typeface="Arial Black" panose="020B0A04020102020204" pitchFamily="34" charset="0"/>
              </a:rPr>
              <a:t>THIRTEEN</a:t>
            </a:r>
            <a:r>
              <a:rPr lang="en-CA" sz="2800" b="1" dirty="0">
                <a:ln>
                  <a:solidFill>
                    <a:srgbClr val="0000FF"/>
                  </a:solidFill>
                </a:ln>
                <a:solidFill>
                  <a:schemeClr val="tx1"/>
                </a:solidFill>
                <a:latin typeface="Calibri" panose="020F0502020204030204"/>
              </a:rPr>
              <a:t>) </a:t>
            </a:r>
            <a:r>
              <a:rPr lang="en-CA" sz="2800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latin typeface="Calibri" panose="020F0502020204030204"/>
              </a:rPr>
              <a:t>LAVER FEET indicate a </a:t>
            </a:r>
            <a:r>
              <a:rPr lang="en-CA" sz="2800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effectLst>
                  <a:outerShdw blurRad="50800" dist="50800" dir="5400000" algn="ctr" rotWithShape="0">
                    <a:srgbClr val="00FF99"/>
                  </a:outerShdw>
                </a:effectLst>
                <a:latin typeface="Calibri" panose="020F0502020204030204"/>
              </a:rPr>
              <a:t>BRINGING FORTH</a:t>
            </a:r>
            <a:br>
              <a:rPr lang="en-CA" sz="2800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effectLst>
                  <a:outerShdw blurRad="50800" dist="50800" dir="5400000" algn="ctr" rotWithShape="0">
                    <a:srgbClr val="00FF99"/>
                  </a:outerShdw>
                </a:effectLst>
                <a:latin typeface="Calibri" panose="020F0502020204030204"/>
              </a:rPr>
            </a:br>
            <a:r>
              <a:rPr lang="en-CA" sz="2800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effectLst>
                  <a:outerShdw blurRad="50800" dist="50800" dir="5400000" algn="ctr" rotWithShape="0">
                    <a:srgbClr val="00FF99"/>
                  </a:outerShdw>
                </a:effectLst>
                <a:latin typeface="Calibri" panose="020F0502020204030204"/>
              </a:rPr>
              <a:t> OF </a:t>
            </a:r>
            <a:r>
              <a:rPr lang="en-CA" sz="2800" dirty="0">
                <a:ln w="19050">
                  <a:solidFill>
                    <a:srgbClr val="0000FF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rgbClr val="00FF99"/>
                  </a:outerShdw>
                </a:effectLst>
                <a:latin typeface="Snap ITC" panose="04040A07060A02020202" pitchFamily="82" charset="0"/>
              </a:rPr>
              <a:t>LIGHT</a:t>
            </a:r>
            <a:r>
              <a:rPr lang="en-CA" sz="2800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effectLst>
                  <a:outerShdw blurRad="50800" dist="50800" dir="5400000" algn="ctr" rotWithShape="0">
                    <a:srgbClr val="00FF99"/>
                  </a:outerShdw>
                </a:effectLst>
                <a:latin typeface="Calibri" panose="020F0502020204030204"/>
              </a:rPr>
              <a:t> (dawning) </a:t>
            </a:r>
            <a:r>
              <a:rPr lang="en-CA" sz="2800" u="sng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effectLst>
                  <a:outerShdw blurRad="50800" dist="50800" dir="5400000" algn="ctr" rotWithShape="0">
                    <a:srgbClr val="00FF99"/>
                  </a:outerShdw>
                </a:effectLst>
                <a:latin typeface="Calibri" panose="020F0502020204030204"/>
              </a:rPr>
              <a:t>twelve times</a:t>
            </a:r>
            <a:r>
              <a:rPr lang="en-CA" sz="2800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effectLst>
                  <a:outerShdw blurRad="50800" dist="50800" dir="5400000" algn="ctr" rotWithShape="0">
                    <a:srgbClr val="00FF99"/>
                  </a:outerShdw>
                </a:effectLst>
                <a:latin typeface="Calibri" panose="020F0502020204030204"/>
              </a:rPr>
              <a:t> per Shaneh (year).  </a:t>
            </a:r>
            <a:r>
              <a:rPr lang="en-CA" sz="2800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latin typeface="Calibri" panose="020F0502020204030204"/>
              </a:rPr>
              <a:t>The Laver represents a gathering point (the </a:t>
            </a:r>
            <a:r>
              <a:rPr lang="en-CA" sz="2800" u="sng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Wide Latin" panose="020A0A07050505020404" pitchFamily="18" charset="0"/>
              </a:rPr>
              <a:t>SEA</a:t>
            </a:r>
            <a:r>
              <a:rPr lang="en-CA" sz="2800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latin typeface="Calibri" panose="020F0502020204030204"/>
              </a:rPr>
              <a:t> of people) for which the </a:t>
            </a:r>
            <a:r>
              <a:rPr lang="en-CA" sz="2800" b="1" dirty="0" err="1">
                <a:ln>
                  <a:solidFill>
                    <a:srgbClr val="0000FF"/>
                  </a:solidFill>
                </a:ln>
                <a:solidFill>
                  <a:srgbClr val="CC00FF"/>
                </a:solidFill>
                <a:effectLst>
                  <a:glow rad="127000">
                    <a:srgbClr val="FFFF00"/>
                  </a:glow>
                </a:effectLst>
                <a:latin typeface="Calibri" panose="020F0502020204030204"/>
              </a:rPr>
              <a:t>MelkiTzedek</a:t>
            </a:r>
            <a:r>
              <a:rPr lang="en-CA" sz="2800" b="1" dirty="0">
                <a:ln>
                  <a:solidFill>
                    <a:srgbClr val="0000FF"/>
                  </a:solidFill>
                </a:ln>
                <a:solidFill>
                  <a:srgbClr val="CC00FF"/>
                </a:solidFill>
                <a:effectLst>
                  <a:glow rad="127000">
                    <a:srgbClr val="FFFF00"/>
                  </a:glow>
                </a:effectLst>
                <a:latin typeface="Calibri" panose="020F0502020204030204"/>
              </a:rPr>
              <a:t> PRIESTS OF </a:t>
            </a:r>
            <a:r>
              <a:rPr lang="en-CA" sz="2800" b="1" dirty="0">
                <a:ln>
                  <a:solidFill>
                    <a:srgbClr val="0000FF"/>
                  </a:solidFill>
                </a:ln>
                <a:solidFill>
                  <a:srgbClr val="0DC0FF"/>
                </a:solidFill>
                <a:effectLst>
                  <a:glow rad="127000">
                    <a:srgbClr val="FFFF00"/>
                  </a:glow>
                </a:effectLst>
                <a:latin typeface="Calibri" panose="020F0502020204030204"/>
              </a:rPr>
              <a:t>YAHUSHA</a:t>
            </a:r>
            <a:r>
              <a:rPr lang="en-CA" sz="2800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latin typeface="Calibri" panose="020F0502020204030204"/>
              </a:rPr>
              <a:t> are to cleanse themselves of contamination!  </a:t>
            </a:r>
            <a:r>
              <a:rPr lang="en-CA" sz="2800" u="sng" dirty="0">
                <a:ln>
                  <a:solidFill>
                    <a:srgbClr val="0000FF"/>
                  </a:solidFill>
                </a:ln>
                <a:solidFill>
                  <a:srgbClr val="CC00FF"/>
                </a:solidFill>
                <a:latin typeface="Calibri" panose="020F0502020204030204"/>
              </a:rPr>
              <a:t>Cleanse ourselves </a:t>
            </a:r>
            <a:r>
              <a:rPr lang="en-CA" sz="2800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latin typeface="Calibri" panose="020F0502020204030204"/>
              </a:rPr>
              <a:t>from the abomination of the </a:t>
            </a:r>
            <a:r>
              <a:rPr lang="en-CA" sz="280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Calibri" panose="020F0502020204030204"/>
              </a:rPr>
              <a:t>lunar 13</a:t>
            </a:r>
            <a:r>
              <a:rPr lang="en-CA" sz="2800" baseline="3000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Calibri" panose="020F0502020204030204"/>
              </a:rPr>
              <a:t>th</a:t>
            </a:r>
            <a:r>
              <a:rPr lang="en-CA" sz="280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Calibri" panose="020F0502020204030204"/>
              </a:rPr>
              <a:t> month system </a:t>
            </a:r>
            <a:r>
              <a:rPr lang="en-CA" sz="2800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latin typeface="Calibri" panose="020F0502020204030204"/>
              </a:rPr>
              <a:t>(</a:t>
            </a:r>
            <a:r>
              <a:rPr lang="en-CA" sz="2800" b="1" dirty="0">
                <a:ln>
                  <a:solidFill>
                    <a:srgbClr val="0000FF"/>
                  </a:solidFill>
                </a:ln>
                <a:solidFill>
                  <a:schemeClr val="tx1"/>
                </a:solidFill>
                <a:latin typeface="Calibri" panose="020F0502020204030204"/>
              </a:rPr>
              <a:t>Jericho</a:t>
            </a:r>
            <a:r>
              <a:rPr lang="en-CA" sz="2800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latin typeface="Calibri" panose="020F0502020204030204"/>
              </a:rPr>
              <a:t>) and strive to attain status only achieved through the </a:t>
            </a:r>
            <a:r>
              <a:rPr lang="en-CA" sz="2800" b="1" dirty="0">
                <a:ln>
                  <a:solidFill>
                    <a:srgbClr val="0000FF"/>
                  </a:solidFill>
                </a:ln>
                <a:solidFill>
                  <a:srgbClr val="00FF99"/>
                </a:solidFill>
                <a:latin typeface="Calibri" panose="020F0502020204030204"/>
              </a:rPr>
              <a:t>Ruach Ha Qodesh, </a:t>
            </a:r>
            <a:r>
              <a:rPr lang="en-CA" sz="2800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latin typeface="Calibri" panose="020F0502020204030204"/>
              </a:rPr>
              <a:t>in order to sit at the feet of </a:t>
            </a:r>
            <a:r>
              <a:rPr lang="en-CA" sz="2800" b="1" dirty="0">
                <a:ln>
                  <a:solidFill>
                    <a:srgbClr val="0000FF"/>
                  </a:solidFill>
                </a:ln>
                <a:solidFill>
                  <a:srgbClr val="0DC0FF"/>
                </a:solidFill>
                <a:latin typeface="Calibri" panose="020F0502020204030204"/>
              </a:rPr>
              <a:t>Yahusha Ha Mashiach </a:t>
            </a:r>
            <a:r>
              <a:rPr lang="en-CA" sz="2800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latin typeface="Calibri" panose="020F0502020204030204"/>
              </a:rPr>
              <a:t>as one of the Bride, ON THAT GREAT DAY!</a:t>
            </a:r>
            <a:r>
              <a:rPr kumimoji="0" lang="en-CA" sz="2800" b="0" i="0" u="none" strike="noStrike" kern="1200" cap="none" spc="0" normalizeH="0" noProof="0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endParaRPr kumimoji="0" lang="en-CA" sz="2800" b="0" i="0" u="none" strike="noStrike" kern="1200" cap="none" spc="0" normalizeH="0" baseline="0" noProof="0" dirty="0">
              <a:ln>
                <a:solidFill>
                  <a:srgbClr val="0000FF"/>
                </a:solidFill>
              </a:ln>
              <a:solidFill>
                <a:srgbClr val="C7A1E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80A079-A2D0-42A7-B615-2AD05F1318E3}"/>
              </a:ext>
            </a:extLst>
          </p:cNvPr>
          <p:cNvSpPr/>
          <p:nvPr/>
        </p:nvSpPr>
        <p:spPr>
          <a:xfrm>
            <a:off x="2234810" y="85877"/>
            <a:ext cx="9748163" cy="80873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SPIRITUAL MICROSCOPE INTO THE PHYSICAL </a:t>
            </a:r>
            <a:r>
              <a:rPr kumimoji="0" lang="en-CA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#3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1A45112-BB7B-42C2-ACC7-FBC47E72A9D9}"/>
              </a:ext>
            </a:extLst>
          </p:cNvPr>
          <p:cNvSpPr/>
          <p:nvPr/>
        </p:nvSpPr>
        <p:spPr>
          <a:xfrm>
            <a:off x="248042" y="936085"/>
            <a:ext cx="11734931" cy="126760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Deu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11:28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“And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 curse,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if you do not obey the commands of </a:t>
            </a: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יהוה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your Elohim,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              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but turn aside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from </a:t>
            </a:r>
            <a:r>
              <a:rPr kumimoji="0" lang="en-US" sz="24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 WAY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which I command you today,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		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 go after </a:t>
            </a:r>
            <a:r>
              <a:rPr kumimoji="0" lang="en-US" sz="24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other mighty ones</a:t>
            </a:r>
            <a:r>
              <a:rPr kumimoji="0" lang="en-US" sz="2400" b="0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prstClr val="black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which you have not known.” 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Beveled 2">
            <a:extLst>
              <a:ext uri="{FF2B5EF4-FFF2-40B4-BE49-F238E27FC236}">
                <a16:creationId xmlns:a16="http://schemas.microsoft.com/office/drawing/2014/main" id="{861D8269-5494-4460-B767-8E1C40FEE8FF}"/>
              </a:ext>
            </a:extLst>
          </p:cNvPr>
          <p:cNvSpPr/>
          <p:nvPr/>
        </p:nvSpPr>
        <p:spPr>
          <a:xfrm rot="20429364">
            <a:off x="41449" y="319576"/>
            <a:ext cx="2016000" cy="594804"/>
          </a:xfrm>
          <a:prstGeom prst="bevel">
            <a:avLst/>
          </a:prstGeom>
          <a:ln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>
                <a:ln w="12700">
                  <a:solidFill>
                    <a:srgbClr val="0000FF"/>
                  </a:solidFill>
                </a:ln>
                <a:latin typeface="Ravie" panose="04040805050809020602" pitchFamily="82" charset="0"/>
              </a:rPr>
              <a:t>AGAIN: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E24060DB-0F13-4EA7-858F-76A79DB0FA2B}"/>
              </a:ext>
            </a:extLst>
          </p:cNvPr>
          <p:cNvSpPr/>
          <p:nvPr/>
        </p:nvSpPr>
        <p:spPr>
          <a:xfrm rot="21010018">
            <a:off x="117223" y="1535818"/>
            <a:ext cx="2055490" cy="878043"/>
          </a:xfrm>
          <a:prstGeom prst="wedgeRoundRectCallout">
            <a:avLst>
              <a:gd name="adj1" fmla="val 64047"/>
              <a:gd name="adj2" fmla="val -15768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>
                <a:solidFill>
                  <a:srgbClr val="FF0000"/>
                </a:solidFill>
                <a:effectLst>
                  <a:glow rad="127000">
                    <a:srgbClr val="FFFF00"/>
                  </a:glow>
                </a:effectLst>
              </a:rPr>
              <a:t>Out of Covenant</a:t>
            </a:r>
          </a:p>
        </p:txBody>
      </p:sp>
      <p:sp>
        <p:nvSpPr>
          <p:cNvPr id="2" name="Rectangle: Beveled 1">
            <a:extLst>
              <a:ext uri="{FF2B5EF4-FFF2-40B4-BE49-F238E27FC236}">
                <a16:creationId xmlns:a16="http://schemas.microsoft.com/office/drawing/2014/main" id="{51189768-E971-411B-8B17-287AD4C7E011}"/>
              </a:ext>
            </a:extLst>
          </p:cNvPr>
          <p:cNvSpPr/>
          <p:nvPr/>
        </p:nvSpPr>
        <p:spPr>
          <a:xfrm>
            <a:off x="10366303" y="3028335"/>
            <a:ext cx="1783147" cy="629265"/>
          </a:xfrm>
          <a:prstGeom prst="bevel">
            <a:avLst>
              <a:gd name="adj" fmla="val 21875"/>
            </a:avLst>
          </a:prstGeom>
          <a:solidFill>
            <a:srgbClr val="FF9966"/>
          </a:solidFill>
          <a:ln w="28575">
            <a:solidFill>
              <a:srgbClr val="0000FF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>
                <a:ln>
                  <a:solidFill>
                    <a:sysClr val="windowText" lastClr="000000"/>
                  </a:solidFill>
                </a:ln>
                <a:solidFill>
                  <a:srgbClr val="CC00FF"/>
                </a:solidFill>
                <a:effectLst>
                  <a:glow rad="127000">
                    <a:srgbClr val="FFFF00"/>
                  </a:glow>
                </a:effectLst>
              </a:rPr>
              <a:t>Isa 1:16</a:t>
            </a:r>
          </a:p>
        </p:txBody>
      </p:sp>
      <p:sp>
        <p:nvSpPr>
          <p:cNvPr id="5" name="Arrow: Bent 4">
            <a:extLst>
              <a:ext uri="{FF2B5EF4-FFF2-40B4-BE49-F238E27FC236}">
                <a16:creationId xmlns:a16="http://schemas.microsoft.com/office/drawing/2014/main" id="{6CFAC22B-EDA4-41E0-8B8D-E6201B3B734E}"/>
              </a:ext>
            </a:extLst>
          </p:cNvPr>
          <p:cNvSpPr/>
          <p:nvPr/>
        </p:nvSpPr>
        <p:spPr>
          <a:xfrm rot="10136283">
            <a:off x="11545033" y="3614932"/>
            <a:ext cx="549561" cy="1904633"/>
          </a:xfrm>
          <a:prstGeom prst="bentArrow">
            <a:avLst>
              <a:gd name="adj1" fmla="val 25000"/>
              <a:gd name="adj2" fmla="val 50000"/>
              <a:gd name="adj3" fmla="val 48536"/>
              <a:gd name="adj4" fmla="val 43750"/>
            </a:avLst>
          </a:prstGeom>
          <a:solidFill>
            <a:srgbClr val="FF0000"/>
          </a:solidFill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94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75" accel="50000" fill="hold">
                                          <p:stCondLst>
                                            <p:cond delay="8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75" accel="50000" fill="hold">
                                          <p:stCondLst>
                                            <p:cond delay="8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  <p:bldP spid="8" grpId="0" animBg="1"/>
      <p:bldP spid="8" grpId="1" animBg="1"/>
      <p:bldP spid="2" grpId="0" animBg="1"/>
      <p:bldP spid="2" grpId="1" animBg="1"/>
      <p:bldP spid="5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>
                <a:alpha val="27000"/>
              </a:srgbClr>
            </a:gs>
            <a:gs pos="87000">
              <a:srgbClr val="7030A0">
                <a:alpha val="43000"/>
              </a:srgbClr>
            </a:gs>
            <a:gs pos="66000">
              <a:schemeClr val="accent2">
                <a:lumMod val="40000"/>
                <a:lumOff val="60000"/>
              </a:schemeClr>
            </a:gs>
            <a:gs pos="26000">
              <a:schemeClr val="accent1">
                <a:lumMod val="30000"/>
                <a:lumOff val="70000"/>
                <a:alpha val="79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B6E01-928E-4818-9CE2-4618DE211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15912" y="660396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C2D28F-54A5-4CFF-A832-B99C2F1CE91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300E3B2-800C-4758-BFD7-61B31C188C5B}"/>
              </a:ext>
            </a:extLst>
          </p:cNvPr>
          <p:cNvSpPr/>
          <p:nvPr/>
        </p:nvSpPr>
        <p:spPr>
          <a:xfrm>
            <a:off x="116828" y="2011603"/>
            <a:ext cx="6445188" cy="1036398"/>
          </a:xfrm>
          <a:prstGeom prst="roundRect">
            <a:avLst>
              <a:gd name="adj" fmla="val 11736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the </a:t>
            </a:r>
            <a:r>
              <a:rPr lang="en-CA" sz="2800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latin typeface="Calibri" panose="020F0502020204030204"/>
              </a:rPr>
              <a:t>Ancient Hebrew </a:t>
            </a:r>
            <a:r>
              <a:rPr kumimoji="0" lang="en-CA" sz="2800" b="1" i="0" u="sng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Ale</a:t>
            </a:r>
            <a:r>
              <a:rPr kumimoji="0" lang="en-CA" sz="2800" b="1" i="0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  <a:r>
              <a:rPr kumimoji="0" lang="en-CA" sz="2800" b="1" i="0" u="sng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</a:t>
            </a:r>
            <a:r>
              <a:rPr kumimoji="0" lang="en-CA" sz="2800" b="0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Tav, </a:t>
            </a:r>
            <a:r>
              <a:rPr kumimoji="0" lang="en-CA" sz="2800" b="1" i="0" u="sng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Yahuah</a:t>
            </a:r>
            <a:r>
              <a:rPr kumimoji="0" lang="en-CA" sz="2800" b="0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is represented as The Aleph, the Ox.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80A079-A2D0-42A7-B615-2AD05F1318E3}"/>
              </a:ext>
            </a:extLst>
          </p:cNvPr>
          <p:cNvSpPr/>
          <p:nvPr/>
        </p:nvSpPr>
        <p:spPr>
          <a:xfrm>
            <a:off x="3486904" y="123774"/>
            <a:ext cx="6807470" cy="80873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Laver’s – </a:t>
            </a:r>
            <a:r>
              <a:rPr kumimoji="0" lang="en-CA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glow rad="127000">
                    <a:srgbClr val="FFFF00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TWELVE</a:t>
            </a:r>
            <a:r>
              <a:rPr kumimoji="0" lang="en-CA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CA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glow rad="127000">
                    <a:srgbClr val="00FF99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Oxen</a:t>
            </a:r>
            <a:r>
              <a:rPr kumimoji="0" lang="en-CA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Feet!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1A45112-BB7B-42C2-ACC7-FBC47E72A9D9}"/>
              </a:ext>
            </a:extLst>
          </p:cNvPr>
          <p:cNvSpPr/>
          <p:nvPr/>
        </p:nvSpPr>
        <p:spPr>
          <a:xfrm>
            <a:off x="228534" y="1056280"/>
            <a:ext cx="11734931" cy="80873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dirty="0">
                <a:solidFill>
                  <a:srgbClr val="0A0A0A"/>
                </a:solidFill>
                <a:latin typeface="arial" panose="020B0604020202020204" pitchFamily="34" charset="0"/>
              </a:rPr>
              <a:t>1 Kings 7:44   </a:t>
            </a:r>
            <a:r>
              <a:rPr lang="en-US" sz="3200" dirty="0">
                <a:solidFill>
                  <a:srgbClr val="0A0A0A"/>
                </a:solidFill>
                <a:latin typeface="arial" panose="020B0604020202020204" pitchFamily="34" charset="0"/>
              </a:rPr>
              <a:t>And one sea, and </a:t>
            </a:r>
            <a:r>
              <a:rPr lang="en-US" sz="3200" b="1" dirty="0">
                <a:solidFill>
                  <a:srgbClr val="0A0A0A"/>
                </a:solidFill>
                <a:effectLst>
                  <a:glow rad="76200">
                    <a:srgbClr val="FFFF00"/>
                  </a:glow>
                  <a:outerShdw blurRad="50800" dist="50800" dir="5400000" sx="102000" sy="102000" algn="ctr" rotWithShape="0">
                    <a:srgbClr val="CC00FF"/>
                  </a:outerShdw>
                </a:effectLst>
                <a:latin typeface="arial" panose="020B0604020202020204" pitchFamily="34" charset="0"/>
              </a:rPr>
              <a:t>twelve oxen</a:t>
            </a:r>
            <a:r>
              <a:rPr lang="en-US" sz="3200" baseline="30000" dirty="0">
                <a:solidFill>
                  <a:srgbClr val="0A0A0A"/>
                </a:solidFill>
                <a:latin typeface="arial" panose="020B0604020202020204" pitchFamily="34" charset="0"/>
              </a:rPr>
              <a:t> </a:t>
            </a:r>
            <a:r>
              <a:rPr lang="en-US" sz="3200" b="1" baseline="30000" dirty="0">
                <a:solidFill>
                  <a:srgbClr val="9E0B0F"/>
                </a:solidFill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H1241</a:t>
            </a:r>
            <a:r>
              <a:rPr lang="en-US" sz="3200" dirty="0">
                <a:solidFill>
                  <a:srgbClr val="0A0A0A"/>
                </a:solidFill>
                <a:latin typeface="arial" panose="020B0604020202020204" pitchFamily="34" charset="0"/>
              </a:rPr>
              <a:t> under the sea.</a:t>
            </a:r>
            <a:endParaRPr kumimoji="0" lang="en-CA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" name="Rectangle: Beveled 2">
            <a:extLst>
              <a:ext uri="{FF2B5EF4-FFF2-40B4-BE49-F238E27FC236}">
                <a16:creationId xmlns:a16="http://schemas.microsoft.com/office/drawing/2014/main" id="{861D8269-5494-4460-B767-8E1C40FEE8FF}"/>
              </a:ext>
            </a:extLst>
          </p:cNvPr>
          <p:cNvSpPr/>
          <p:nvPr/>
        </p:nvSpPr>
        <p:spPr>
          <a:xfrm rot="20959771">
            <a:off x="157875" y="395559"/>
            <a:ext cx="2892562" cy="594804"/>
          </a:xfrm>
          <a:prstGeom prst="bevel">
            <a:avLst/>
          </a:prstGeom>
          <a:ln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dirty="0">
                <a:ln w="12700">
                  <a:solidFill>
                    <a:srgbClr val="0000FF"/>
                  </a:solidFill>
                </a:ln>
                <a:latin typeface="Ravie" panose="04040805050809020602" pitchFamily="82" charset="0"/>
              </a:rPr>
              <a:t>Aleph Tav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726BE4-1000-443B-BE04-EA7194F02F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2922" y="2010019"/>
            <a:ext cx="1801566" cy="2119489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AE6F80D-D0F3-4FD0-85A8-3E563EDD7718}"/>
              </a:ext>
            </a:extLst>
          </p:cNvPr>
          <p:cNvSpPr/>
          <p:nvPr/>
        </p:nvSpPr>
        <p:spPr>
          <a:xfrm>
            <a:off x="100716" y="3194592"/>
            <a:ext cx="6480964" cy="956264"/>
          </a:xfrm>
          <a:prstGeom prst="roundRect">
            <a:avLst>
              <a:gd name="adj" fmla="val 11736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Aleph, the </a:t>
            </a:r>
            <a:r>
              <a:rPr kumimoji="0" lang="en-CA" sz="2800" b="1" i="0" u="sng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</a:t>
            </a:r>
            <a:r>
              <a:rPr kumimoji="0" lang="en-CA" sz="2800" b="0" i="0" u="none" strike="noStrike" kern="1200" cap="none" spc="0" normalizeH="0" noProof="0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</a:t>
            </a:r>
            <a:r>
              <a:rPr kumimoji="0" lang="en-CA" sz="2800" b="1" i="0" u="sng" strike="noStrike" kern="1200" cap="none" spc="0" normalizeH="0" noProof="0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effectLst>
                  <a:glow rad="127000">
                    <a:srgbClr val="0DC0FF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LIGHT</a:t>
            </a:r>
            <a:r>
              <a:rPr kumimoji="0" lang="en-CA" sz="2800" b="0" i="0" u="none" strike="noStrike" kern="1200" cap="none" spc="0" normalizeH="0" noProof="0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, </a:t>
            </a:r>
            <a:br>
              <a:rPr kumimoji="0" lang="en-CA" sz="2800" b="0" i="0" u="none" strike="noStrike" kern="1200" cap="none" spc="0" normalizeH="0" noProof="0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2800" b="0" i="0" u="none" strike="noStrike" kern="1200" cap="none" spc="0" normalizeH="0" noProof="0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Spiritual </a:t>
            </a:r>
            <a:r>
              <a:rPr lang="en-CA" sz="2800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latin typeface="Calibri" panose="020F0502020204030204"/>
              </a:rPr>
              <a:t>1</a:t>
            </a:r>
            <a:r>
              <a:rPr lang="en-CA" sz="2800" baseline="30000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latin typeface="Calibri" panose="020F0502020204030204"/>
              </a:rPr>
              <a:t>st</a:t>
            </a:r>
            <a:r>
              <a:rPr lang="en-CA" sz="2800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latin typeface="Calibri" panose="020F0502020204030204"/>
              </a:rPr>
              <a:t>, </a:t>
            </a:r>
            <a:r>
              <a:rPr lang="en-CA" sz="2800" dirty="0">
                <a:ln>
                  <a:solidFill>
                    <a:srgbClr val="0000FF"/>
                  </a:solidFill>
                </a:ln>
                <a:solidFill>
                  <a:srgbClr val="00FF99"/>
                </a:solidFill>
                <a:latin typeface="Calibri" panose="020F0502020204030204"/>
              </a:rPr>
              <a:t>Physical 2</a:t>
            </a:r>
            <a:r>
              <a:rPr lang="en-CA" sz="2800" baseline="30000" dirty="0">
                <a:ln>
                  <a:solidFill>
                    <a:srgbClr val="0000FF"/>
                  </a:solidFill>
                </a:ln>
                <a:solidFill>
                  <a:srgbClr val="00FF99"/>
                </a:solidFill>
                <a:latin typeface="Calibri" panose="020F0502020204030204"/>
              </a:rPr>
              <a:t>nd</a:t>
            </a:r>
            <a:r>
              <a:rPr lang="en-CA" sz="2800" dirty="0">
                <a:ln>
                  <a:solidFill>
                    <a:srgbClr val="0000FF"/>
                  </a:solidFill>
                </a:ln>
                <a:solidFill>
                  <a:srgbClr val="00FF99"/>
                </a:solidFill>
                <a:latin typeface="Calibri" panose="020F0502020204030204"/>
              </a:rPr>
              <a:t>, </a:t>
            </a:r>
            <a:r>
              <a:rPr lang="en-CA" sz="2800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latin typeface="Calibri" panose="020F0502020204030204"/>
              </a:rPr>
              <a:t>equals - </a:t>
            </a:r>
            <a:r>
              <a:rPr kumimoji="0" lang="en-CA" sz="2800" b="0" i="0" u="none" strike="noStrike" kern="1200" cap="none" spc="0" normalizeH="0" noProof="0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CA" sz="2800" b="0" i="0" u="none" strike="noStrike" kern="1200" cap="none" spc="0" normalizeH="0" noProof="0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effectLst/>
                <a:uLnTx/>
                <a:uFillTx/>
                <a:latin typeface="Ravie" panose="04040805050809020602" pitchFamily="82" charset="0"/>
              </a:rPr>
              <a:t>LIFE.</a:t>
            </a:r>
            <a:endParaRPr kumimoji="0" lang="en-CA" sz="2800" b="0" i="0" u="none" strike="noStrike" kern="1200" cap="none" spc="0" normalizeH="0" baseline="0" noProof="0" dirty="0">
              <a:ln>
                <a:solidFill>
                  <a:srgbClr val="0000FF"/>
                </a:solidFill>
              </a:ln>
              <a:solidFill>
                <a:srgbClr val="C7A1E3"/>
              </a:solidFill>
              <a:effectLst/>
              <a:uLnTx/>
              <a:uFillTx/>
              <a:latin typeface="Ravie" panose="04040805050809020602" pitchFamily="82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19BD828-98FA-4CBC-8E75-EC5316689B07}"/>
              </a:ext>
            </a:extLst>
          </p:cNvPr>
          <p:cNvSpPr/>
          <p:nvPr/>
        </p:nvSpPr>
        <p:spPr>
          <a:xfrm>
            <a:off x="0" y="4317211"/>
            <a:ext cx="12192000" cy="2356645"/>
          </a:xfrm>
          <a:prstGeom prst="roundRect">
            <a:avLst>
              <a:gd name="adj" fmla="val 11736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word, </a:t>
            </a:r>
            <a:r>
              <a:rPr kumimoji="0" lang="en-CA" sz="28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FF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Beit</a:t>
            </a:r>
            <a:r>
              <a:rPr kumimoji="0" lang="en-CA" sz="2800" b="1" i="0" u="none" strike="noStrike" kern="1200" cap="none" spc="0" normalizeH="0" noProof="0" dirty="0">
                <a:ln>
                  <a:solidFill>
                    <a:srgbClr val="0000FF"/>
                  </a:solidFill>
                </a:ln>
                <a:solidFill>
                  <a:srgbClr val="00FF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CA" sz="2800" b="1" i="0" u="none" strike="noStrike" kern="1200" cap="none" spc="0" normalizeH="0" noProof="0" dirty="0" err="1">
                <a:ln>
                  <a:solidFill>
                    <a:srgbClr val="0000FF"/>
                  </a:solidFill>
                </a:ln>
                <a:solidFill>
                  <a:srgbClr val="00FF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Quf</a:t>
            </a:r>
            <a:r>
              <a:rPr kumimoji="0" lang="en-CA" sz="2800" b="1" i="0" u="none" strike="noStrike" kern="1200" cap="none" spc="0" normalizeH="0" noProof="0" dirty="0">
                <a:ln>
                  <a:solidFill>
                    <a:srgbClr val="0000FF"/>
                  </a:solidFill>
                </a:ln>
                <a:solidFill>
                  <a:srgbClr val="00FF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CA" sz="2800" b="1" i="0" u="none" strike="noStrike" kern="1200" cap="none" spc="0" normalizeH="0" noProof="0" dirty="0" err="1">
                <a:ln>
                  <a:solidFill>
                    <a:srgbClr val="0000FF"/>
                  </a:solidFill>
                </a:ln>
                <a:solidFill>
                  <a:srgbClr val="00FF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Resh</a:t>
            </a:r>
            <a:r>
              <a:rPr kumimoji="0" lang="en-CA" sz="2800" b="1" i="0" u="none" strike="noStrike" kern="1200" cap="none" spc="0" normalizeH="0" noProof="0" dirty="0">
                <a:ln>
                  <a:solidFill>
                    <a:srgbClr val="0000FF"/>
                  </a:solidFill>
                </a:ln>
                <a:solidFill>
                  <a:srgbClr val="00FF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CA" sz="2800" b="0" i="0" u="none" strike="noStrike" kern="1200" cap="none" spc="0" normalizeH="0" noProof="0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(Boqer) is ALSO the word for </a:t>
            </a:r>
            <a:r>
              <a:rPr kumimoji="0" lang="en-CA" sz="2800" b="1" i="0" u="none" strike="noStrike" kern="1200" cap="none" spc="0" normalizeH="0" noProof="0" dirty="0">
                <a:ln>
                  <a:solidFill>
                    <a:srgbClr val="0000FF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</a:rPr>
              <a:t>DAWN!</a:t>
            </a:r>
            <a:r>
              <a:rPr kumimoji="0" lang="en-CA" sz="2800" b="0" i="0" u="none" strike="noStrike" kern="1200" cap="none" spc="0" normalizeH="0" noProof="0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CA" sz="2800" b="1" i="0" u="none" strike="noStrike" kern="1200" cap="none" spc="0" normalizeH="0" noProof="0" dirty="0">
                <a:ln>
                  <a:solidFill>
                    <a:srgbClr val="0000FF"/>
                  </a:solidFill>
                </a:ln>
                <a:solidFill>
                  <a:srgbClr val="FF99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Light!</a:t>
            </a:r>
            <a:r>
              <a:rPr kumimoji="0" lang="en-CA" sz="2800" b="0" i="0" u="none" strike="noStrike" kern="1200" cap="none" spc="0" normalizeH="0" noProof="0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</a:t>
            </a:r>
            <a:r>
              <a:rPr kumimoji="0" lang="en-CA" sz="2800" b="0" i="0" u="none" strike="noStrike" kern="1200" cap="none" spc="0" normalizeH="0" noProof="0" dirty="0" err="1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Baqar</a:t>
            </a:r>
            <a:r>
              <a:rPr kumimoji="0" lang="en-CA" sz="2800" b="0" i="0" u="none" strike="noStrike" kern="1200" cap="none" spc="0" normalizeH="0" noProof="0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feet of the Laver, WHEN USED TO CLEANSE </a:t>
            </a:r>
            <a:r>
              <a:rPr kumimoji="0" lang="en-CA" sz="2800" b="1" i="0" u="none" strike="noStrike" kern="1200" cap="none" spc="0" normalizeH="0" noProof="0" dirty="0">
                <a:ln>
                  <a:solidFill>
                    <a:srgbClr val="0000FF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PAGAN CONTAMINATION</a:t>
            </a:r>
            <a:r>
              <a:rPr kumimoji="0" lang="en-CA" sz="2800" b="0" i="0" u="none" strike="noStrike" kern="1200" cap="none" spc="0" normalizeH="0" noProof="0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</a:t>
            </a:r>
            <a:r>
              <a:rPr kumimoji="0" lang="en-CA" sz="2800" b="1" i="0" u="none" strike="noStrike" kern="1200" cap="none" spc="0" normalizeH="0" noProof="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LUNAR (</a:t>
            </a:r>
            <a:r>
              <a:rPr lang="en-CA" sz="2800" b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Calibri" panose="020F0502020204030204"/>
              </a:rPr>
              <a:t>J</a:t>
            </a:r>
            <a:r>
              <a:rPr kumimoji="0" lang="en-CA" sz="2800" b="1" i="0" u="none" strike="noStrike" kern="1200" cap="none" spc="0" normalizeH="0" noProof="0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ERICHO) deceit </a:t>
            </a:r>
            <a:r>
              <a:rPr kumimoji="0" lang="en-CA" sz="2800" b="0" i="0" u="none" strike="noStrike" kern="1200" cap="none" spc="0" normalizeH="0" noProof="0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 one</a:t>
            </a:r>
            <a:r>
              <a:rPr lang="en-CA" sz="2800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latin typeface="Calibri" panose="020F0502020204030204"/>
              </a:rPr>
              <a:t>’s life, </a:t>
            </a:r>
            <a:r>
              <a:rPr lang="en-CA" sz="2800" b="1" u="sng" dirty="0">
                <a:ln>
                  <a:solidFill>
                    <a:srgbClr val="0000FF"/>
                  </a:solidFill>
                </a:ln>
                <a:solidFill>
                  <a:srgbClr val="00FF99"/>
                </a:solidFill>
                <a:latin typeface="Calibri" panose="020F0502020204030204"/>
              </a:rPr>
              <a:t>LIGHT</a:t>
            </a:r>
            <a:r>
              <a:rPr lang="en-CA" sz="2800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latin typeface="Calibri" panose="020F0502020204030204"/>
              </a:rPr>
              <a:t> OF THE </a:t>
            </a:r>
            <a:r>
              <a:rPr lang="en-CA" sz="2800" b="1" dirty="0">
                <a:ln>
                  <a:solidFill>
                    <a:srgbClr val="0000FF"/>
                  </a:solidFill>
                </a:ln>
                <a:solidFill>
                  <a:srgbClr val="0DC0FF"/>
                </a:solidFill>
                <a:latin typeface="Calibri" panose="020F0502020204030204"/>
              </a:rPr>
              <a:t>SON</a:t>
            </a:r>
            <a:r>
              <a:rPr lang="en-CA" sz="2800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latin typeface="Calibri" panose="020F0502020204030204"/>
              </a:rPr>
              <a:t> </a:t>
            </a:r>
            <a:r>
              <a:rPr lang="en-CA" sz="28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 rad="101600">
                    <a:srgbClr val="FFFF00"/>
                  </a:glow>
                  <a:outerShdw blurRad="50800" dist="50800" dir="5400000" sx="102000" sy="102000" algn="ctr" rotWithShape="0">
                    <a:srgbClr val="CC00FF"/>
                  </a:outerShdw>
                </a:effectLst>
                <a:latin typeface="Calibri" panose="020F0502020204030204"/>
              </a:rPr>
              <a:t>Yahusha Ha Mashiach</a:t>
            </a:r>
            <a:r>
              <a:rPr lang="en-CA" sz="2800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latin typeface="Calibri" panose="020F0502020204030204"/>
              </a:rPr>
              <a:t>  is DAWNED (brought forth </a:t>
            </a:r>
            <a:r>
              <a:rPr lang="en-CA" sz="2800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effectLst>
                  <a:glow rad="127000">
                    <a:srgbClr val="FFFF00"/>
                  </a:glow>
                </a:effectLst>
                <a:latin typeface="Calibri" panose="020F0502020204030204"/>
              </a:rPr>
              <a:t>bursting out</a:t>
            </a:r>
            <a:r>
              <a:rPr lang="en-CA" sz="2800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latin typeface="Calibri" panose="020F0502020204030204"/>
              </a:rPr>
              <a:t> as the </a:t>
            </a:r>
            <a:r>
              <a:rPr lang="en-CA" sz="2800" b="1" u="sng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effectLst>
                  <a:glow rad="127000">
                    <a:srgbClr val="00FF99"/>
                  </a:glow>
                </a:effectLst>
                <a:latin typeface="Calibri" panose="020F0502020204030204"/>
              </a:rPr>
              <a:t>e</a:t>
            </a:r>
            <a:r>
              <a:rPr lang="en-CA" sz="2800" b="1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effectLst>
                  <a:glow rad="127000">
                    <a:srgbClr val="00FF99"/>
                  </a:glow>
                </a:effectLst>
                <a:latin typeface="Calibri" panose="020F0502020204030204"/>
              </a:rPr>
              <a:t>y</a:t>
            </a:r>
            <a:r>
              <a:rPr lang="en-CA" sz="2800" b="1" u="sng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effectLst>
                  <a:glow rad="127000">
                    <a:srgbClr val="00FF99"/>
                  </a:glow>
                </a:effectLst>
                <a:latin typeface="Calibri" panose="020F0502020204030204"/>
              </a:rPr>
              <a:t>elashes of DAWN</a:t>
            </a:r>
            <a:r>
              <a:rPr lang="en-CA" sz="2800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latin typeface="Calibri" panose="020F0502020204030204"/>
              </a:rPr>
              <a:t>), into the person who has chosen to become a new </a:t>
            </a:r>
            <a:r>
              <a:rPr lang="en-CA" sz="2800" b="1" u="sng" dirty="0" err="1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Calibri" panose="020F0502020204030204"/>
              </a:rPr>
              <a:t>MelkiTzedek</a:t>
            </a:r>
            <a:r>
              <a:rPr lang="en-CA" sz="2800" b="1" u="sng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Calibri" panose="020F0502020204030204"/>
              </a:rPr>
              <a:t> Priest</a:t>
            </a:r>
            <a:r>
              <a:rPr lang="en-CA" sz="2800" b="1" dirty="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latin typeface="Calibri" panose="020F0502020204030204"/>
              </a:rPr>
              <a:t> </a:t>
            </a:r>
            <a:r>
              <a:rPr lang="en-CA" sz="2800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latin typeface="Calibri" panose="020F0502020204030204"/>
              </a:rPr>
              <a:t>for </a:t>
            </a:r>
            <a:r>
              <a:rPr lang="en-CA" sz="2800" b="1" dirty="0">
                <a:ln>
                  <a:solidFill>
                    <a:srgbClr val="0000FF"/>
                  </a:solidFill>
                </a:ln>
                <a:solidFill>
                  <a:srgbClr val="0DC0FF"/>
                </a:solidFill>
                <a:latin typeface="Calibri" panose="020F0502020204030204"/>
              </a:rPr>
              <a:t>Yahuah!</a:t>
            </a:r>
            <a:endParaRPr kumimoji="0" lang="en-CA" sz="2800" b="1" i="0" u="none" strike="noStrike" kern="1200" cap="none" spc="0" normalizeH="0" baseline="0" noProof="0" dirty="0">
              <a:ln>
                <a:solidFill>
                  <a:srgbClr val="0000FF"/>
                </a:solidFill>
              </a:ln>
              <a:solidFill>
                <a:srgbClr val="0DC0FF"/>
              </a:solidFill>
              <a:effectLst/>
              <a:uLnTx/>
              <a:uFillTx/>
              <a:latin typeface="Ravie" panose="04040805050809020602" pitchFamily="82" charset="0"/>
            </a:endParaRPr>
          </a:p>
        </p:txBody>
      </p:sp>
      <p:sp>
        <p:nvSpPr>
          <p:cNvPr id="12" name="Rectangle: Beveled 11">
            <a:extLst>
              <a:ext uri="{FF2B5EF4-FFF2-40B4-BE49-F238E27FC236}">
                <a16:creationId xmlns:a16="http://schemas.microsoft.com/office/drawing/2014/main" id="{7AD059CC-A003-428B-A21E-D656EB8D9F64}"/>
              </a:ext>
            </a:extLst>
          </p:cNvPr>
          <p:cNvSpPr/>
          <p:nvPr/>
        </p:nvSpPr>
        <p:spPr>
          <a:xfrm>
            <a:off x="8605731" y="1988672"/>
            <a:ext cx="3424054" cy="2162184"/>
          </a:xfrm>
          <a:prstGeom prst="bevel">
            <a:avLst>
              <a:gd name="adj" fmla="val 4314"/>
            </a:avLst>
          </a:prstGeom>
          <a:ln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600" dirty="0">
                <a:ln w="12700">
                  <a:solidFill>
                    <a:srgbClr val="0000FF"/>
                  </a:solidFill>
                </a:ln>
                <a:effectLst>
                  <a:outerShdw blurRad="50800" dist="50800" dir="5400000" algn="ctr" rotWithShape="0">
                    <a:srgbClr val="00FF99"/>
                  </a:outerShdw>
                </a:effectLst>
                <a:latin typeface="Ravie" panose="04040805050809020602" pitchFamily="82" charset="0"/>
              </a:rPr>
              <a:t>Eyelashes </a:t>
            </a:r>
            <a:br>
              <a:rPr lang="en-CA" sz="3600" dirty="0">
                <a:ln w="12700">
                  <a:solidFill>
                    <a:srgbClr val="0000FF"/>
                  </a:solidFill>
                </a:ln>
                <a:effectLst>
                  <a:outerShdw blurRad="50800" dist="50800" dir="5400000" algn="ctr" rotWithShape="0">
                    <a:srgbClr val="00FF99"/>
                  </a:outerShdw>
                </a:effectLst>
                <a:latin typeface="Ravie" panose="04040805050809020602" pitchFamily="82" charset="0"/>
              </a:rPr>
            </a:br>
            <a:r>
              <a:rPr lang="en-CA" sz="3600" dirty="0">
                <a:ln w="12700">
                  <a:solidFill>
                    <a:srgbClr val="0000FF"/>
                  </a:solidFill>
                </a:ln>
                <a:latin typeface="Ravie" panose="04040805050809020602" pitchFamily="82" charset="0"/>
              </a:rPr>
              <a:t>of </a:t>
            </a:r>
            <a:r>
              <a:rPr lang="en-CA" sz="3600" dirty="0">
                <a:ln w="12700">
                  <a:solidFill>
                    <a:srgbClr val="0000FF"/>
                  </a:solidFill>
                </a:ln>
                <a:effectLst>
                  <a:glow rad="88900">
                    <a:srgbClr val="FFFF00"/>
                  </a:glow>
                  <a:outerShdw blurRad="50800" dist="50800" dir="5400000" sx="101000" sy="101000" algn="ctr" rotWithShape="0">
                    <a:srgbClr val="CC00FF"/>
                  </a:outerShdw>
                </a:effectLst>
                <a:latin typeface="Ravie" panose="04040805050809020602" pitchFamily="82" charset="0"/>
              </a:rPr>
              <a:t>Dawn</a:t>
            </a:r>
            <a:r>
              <a:rPr lang="en-CA" sz="3600" dirty="0">
                <a:ln w="12700">
                  <a:solidFill>
                    <a:srgbClr val="0000FF"/>
                  </a:solidFill>
                </a:ln>
                <a:latin typeface="Ravie" panose="04040805050809020602" pitchFamily="82" charset="0"/>
              </a:rPr>
              <a:t>  </a:t>
            </a:r>
            <a:br>
              <a:rPr lang="en-CA" sz="2800" dirty="0">
                <a:ln w="12700">
                  <a:solidFill>
                    <a:srgbClr val="0000FF"/>
                  </a:solidFill>
                </a:ln>
                <a:latin typeface="Ravie" panose="04040805050809020602" pitchFamily="82" charset="0"/>
              </a:rPr>
            </a:br>
            <a:r>
              <a:rPr lang="en-CA" sz="2800" dirty="0">
                <a:ln w="12700">
                  <a:solidFill>
                    <a:srgbClr val="0000FF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Job 3:9</a:t>
            </a:r>
            <a:br>
              <a:rPr lang="en-CA" sz="2800" dirty="0">
                <a:ln w="12700">
                  <a:solidFill>
                    <a:srgbClr val="0000FF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en-CA" sz="2000" b="1" dirty="0">
                <a:ln w="12700">
                  <a:noFill/>
                </a:ln>
                <a:solidFill>
                  <a:srgbClr val="FFFF00"/>
                </a:solidFill>
              </a:rPr>
              <a:t>The Scriptures</a:t>
            </a:r>
          </a:p>
        </p:txBody>
      </p:sp>
    </p:spTree>
    <p:extLst>
      <p:ext uri="{BB962C8B-B14F-4D97-AF65-F5344CB8AC3E}">
        <p14:creationId xmlns:p14="http://schemas.microsoft.com/office/powerpoint/2010/main" val="397642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  <p:bldP spid="10" grpId="0" animBg="1"/>
      <p:bldP spid="11" grpId="0" animBg="1"/>
      <p:bldP spid="12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>
                <a:alpha val="27000"/>
              </a:srgbClr>
            </a:gs>
            <a:gs pos="87000">
              <a:srgbClr val="7030A0">
                <a:alpha val="43000"/>
              </a:srgbClr>
            </a:gs>
            <a:gs pos="66000">
              <a:schemeClr val="accent2">
                <a:lumMod val="40000"/>
                <a:lumOff val="60000"/>
              </a:schemeClr>
            </a:gs>
            <a:gs pos="26000">
              <a:schemeClr val="accent1">
                <a:lumMod val="30000"/>
                <a:lumOff val="70000"/>
                <a:alpha val="79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B6E01-928E-4818-9CE2-4618DE211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15912" y="660396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C2D28F-54A5-4CFF-A832-B99C2F1CE91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300E3B2-800C-4758-BFD7-61B31C188C5B}"/>
              </a:ext>
            </a:extLst>
          </p:cNvPr>
          <p:cNvSpPr/>
          <p:nvPr/>
        </p:nvSpPr>
        <p:spPr>
          <a:xfrm>
            <a:off x="116828" y="2011603"/>
            <a:ext cx="6445188" cy="1036398"/>
          </a:xfrm>
          <a:prstGeom prst="roundRect">
            <a:avLst>
              <a:gd name="adj" fmla="val 11736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</a:rPr>
              <a:t>Yahusha’s Testament</a:t>
            </a:r>
            <a:r>
              <a:rPr lang="en-CA" sz="28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Calibri" panose="020F0502020204030204"/>
              </a:rPr>
              <a:t>,  </a:t>
            </a:r>
            <a:r>
              <a:rPr lang="en-CA" sz="2800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latin typeface="Calibri" panose="020F0502020204030204"/>
              </a:rPr>
              <a:t>not just His spoken voice, </a:t>
            </a:r>
            <a:r>
              <a:rPr lang="en-CA" sz="2800" u="sng" dirty="0">
                <a:ln>
                  <a:solidFill>
                    <a:srgbClr val="0000FF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BUT HIS SANDALS</a:t>
            </a:r>
            <a:r>
              <a:rPr lang="en-CA" sz="2800" dirty="0">
                <a:ln>
                  <a:solidFill>
                    <a:srgbClr val="0000FF"/>
                  </a:solidFill>
                </a:ln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CA" sz="2800" b="1" u="sng" dirty="0">
                <a:ln>
                  <a:solidFill>
                    <a:srgbClr val="0000FF"/>
                  </a:solidFill>
                </a:ln>
                <a:solidFill>
                  <a:schemeClr val="tx1"/>
                </a:solidFill>
                <a:latin typeface="Calibri" panose="020F0502020204030204"/>
              </a:rPr>
              <a:t>SPEAK</a:t>
            </a:r>
            <a:r>
              <a:rPr lang="en-CA" sz="2800" b="1" dirty="0">
                <a:ln>
                  <a:solidFill>
                    <a:srgbClr val="0000FF"/>
                  </a:solidFill>
                </a:ln>
                <a:solidFill>
                  <a:schemeClr val="tx1"/>
                </a:solidFill>
                <a:latin typeface="Calibri" panose="020F0502020204030204"/>
              </a:rPr>
              <a:t>!</a:t>
            </a:r>
            <a:endParaRPr kumimoji="0" lang="en-CA" sz="2800" b="1" i="0" strike="noStrike" kern="1200" cap="none" spc="0" normalizeH="0" baseline="0" noProof="0" dirty="0">
              <a:ln>
                <a:solidFill>
                  <a:srgbClr val="0000FF"/>
                </a:solidFill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80A079-A2D0-42A7-B615-2AD05F1318E3}"/>
              </a:ext>
            </a:extLst>
          </p:cNvPr>
          <p:cNvSpPr/>
          <p:nvPr/>
        </p:nvSpPr>
        <p:spPr>
          <a:xfrm>
            <a:off x="670898" y="114612"/>
            <a:ext cx="10850201" cy="80873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Laver’s – </a:t>
            </a: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glow rad="127000">
                    <a:srgbClr val="FFFF00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TWELVE</a:t>
            </a: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- </a:t>
            </a: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glow rad="127000">
                    <a:srgbClr val="00FF99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Oxen</a:t>
            </a:r>
            <a:r>
              <a:rPr lang="en-CA" sz="3200" b="1" dirty="0">
                <a:solidFill>
                  <a:srgbClr val="0000FF"/>
                </a:solidFill>
                <a:latin typeface="Calibri" panose="020F0502020204030204"/>
              </a:rPr>
              <a:t> </a:t>
            </a:r>
            <a:r>
              <a:rPr kumimoji="0" lang="en-CA" sz="3200" b="1" i="0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Ravie" panose="04040805050809020602" pitchFamily="82" charset="0"/>
              </a:rPr>
              <a:t>(</a:t>
            </a:r>
            <a:r>
              <a:rPr kumimoji="0" lang="en-CA" sz="3200" b="1" i="0" u="sng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Ravie" panose="04040805050809020602" pitchFamily="82" charset="0"/>
              </a:rPr>
              <a:t>Sandal</a:t>
            </a:r>
            <a:r>
              <a:rPr kumimoji="0" lang="en-CA" sz="3200" b="1" i="0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Ravie" panose="04040805050809020602" pitchFamily="82" charset="0"/>
              </a:rPr>
              <a:t>)</a:t>
            </a: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FOUNDATION!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1A45112-BB7B-42C2-ACC7-FBC47E72A9D9}"/>
              </a:ext>
            </a:extLst>
          </p:cNvPr>
          <p:cNvSpPr/>
          <p:nvPr/>
        </p:nvSpPr>
        <p:spPr>
          <a:xfrm>
            <a:off x="228534" y="1056280"/>
            <a:ext cx="11734931" cy="80873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CA" sz="60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FF99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Calibri" panose="020F0502020204030204"/>
              </a:rPr>
              <a:t>The </a:t>
            </a:r>
            <a:r>
              <a:rPr kumimoji="0" lang="en-CA" sz="6000" b="1" i="0" u="none" strike="noStrike" kern="1200" cap="none" spc="0" normalizeH="0" baseline="0" noProof="0" dirty="0">
                <a:ln w="38100">
                  <a:solidFill>
                    <a:srgbClr val="0000FF"/>
                  </a:solidFill>
                </a:ln>
                <a:solidFill>
                  <a:srgbClr val="00FF99"/>
                </a:solidFill>
                <a:effectLst>
                  <a:glow rad="101600">
                    <a:srgbClr val="FFFF00">
                      <a:alpha val="40000"/>
                    </a:srgbClr>
                  </a:glow>
                  <a:outerShdw blurRad="50800" dist="50800" dir="5400000" algn="ctr" rotWithShape="0">
                    <a:srgbClr val="CC00FF"/>
                  </a:outerShdw>
                </a:effectLst>
                <a:uLnTx/>
                <a:uFillTx/>
                <a:latin typeface="Ravie" panose="04040805050809020602" pitchFamily="82" charset="0"/>
              </a:rPr>
              <a:t>Eye Lashes</a:t>
            </a:r>
            <a:r>
              <a:rPr kumimoji="0" lang="en-CA" sz="6000" b="1" i="0" u="none" strike="noStrike" kern="1200" cap="none" spc="0" normalizeH="0" noProof="0" dirty="0">
                <a:ln w="38100">
                  <a:solidFill>
                    <a:srgbClr val="0000FF"/>
                  </a:solidFill>
                </a:ln>
                <a:solidFill>
                  <a:srgbClr val="00FF99"/>
                </a:solidFill>
                <a:effectLst>
                  <a:glow rad="101600">
                    <a:srgbClr val="FFFF00">
                      <a:alpha val="40000"/>
                    </a:srgbClr>
                  </a:glow>
                  <a:outerShdw blurRad="50800" dist="50800" dir="5400000" algn="ctr" rotWithShape="0">
                    <a:srgbClr val="CC00FF"/>
                  </a:outerShdw>
                </a:effectLst>
                <a:uLnTx/>
                <a:uFillTx/>
                <a:latin typeface="Ravie" panose="04040805050809020602" pitchFamily="82" charset="0"/>
              </a:rPr>
              <a:t> </a:t>
            </a:r>
            <a:r>
              <a:rPr kumimoji="0" lang="en-CA" sz="6000" b="1" i="0" u="none" strike="noStrike" kern="1200" cap="none" spc="0" normalizeH="0" noProof="0" dirty="0">
                <a:ln>
                  <a:solidFill>
                    <a:srgbClr val="0000FF"/>
                  </a:solidFill>
                </a:ln>
                <a:solidFill>
                  <a:srgbClr val="00FF99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Calibri" panose="020F0502020204030204"/>
              </a:rPr>
              <a:t>of Dawn!!!  </a:t>
            </a:r>
            <a:endParaRPr kumimoji="0" lang="en-CA" sz="6000" b="1" i="0" u="none" strike="noStrike" kern="1200" cap="none" spc="0" normalizeH="0" baseline="0" noProof="0" dirty="0">
              <a:ln>
                <a:solidFill>
                  <a:srgbClr val="0000FF"/>
                </a:solidFill>
              </a:ln>
              <a:solidFill>
                <a:srgbClr val="00FF99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uLnTx/>
              <a:uFillTx/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726BE4-1000-443B-BE04-EA7194F02F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2922" y="2010019"/>
            <a:ext cx="1801566" cy="2119489"/>
          </a:xfrm>
          <a:prstGeom prst="rect">
            <a:avLst/>
          </a:prstGeom>
          <a:ln w="38100" cap="sq">
            <a:solidFill>
              <a:srgbClr val="0000FF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AE6F80D-D0F3-4FD0-85A8-3E563EDD7718}"/>
              </a:ext>
            </a:extLst>
          </p:cNvPr>
          <p:cNvSpPr/>
          <p:nvPr/>
        </p:nvSpPr>
        <p:spPr>
          <a:xfrm>
            <a:off x="100716" y="3150201"/>
            <a:ext cx="6480964" cy="1122619"/>
          </a:xfrm>
          <a:prstGeom prst="roundRect">
            <a:avLst>
              <a:gd name="adj" fmla="val 11736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sng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CC00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Ravie" panose="04040805050809020602" pitchFamily="82" charset="0"/>
              </a:rPr>
              <a:t>A DOUBLE PORTION</a:t>
            </a:r>
            <a:r>
              <a:rPr kumimoji="0" lang="en-CA" sz="2800" b="0" i="0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CC00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Ravie" panose="04040805050809020602" pitchFamily="82" charset="0"/>
              </a:rPr>
              <a:t> </a:t>
            </a:r>
            <a:r>
              <a:rPr lang="en-CA" sz="2800" noProof="0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latin typeface="Ravie" panose="04040805050809020602" pitchFamily="82" charset="0"/>
              </a:rPr>
              <a:t>by</a:t>
            </a:r>
            <a:r>
              <a:rPr kumimoji="0" lang="en-CA" sz="2800" b="0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effectLst/>
                <a:uLnTx/>
                <a:uFillTx/>
                <a:latin typeface="Ravie" panose="04040805050809020602" pitchFamily="82" charset="0"/>
              </a:rPr>
              <a:t> His </a:t>
            </a:r>
            <a:r>
              <a:rPr kumimoji="0" lang="en-CA" sz="3200" b="0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FF99"/>
                </a:solidFill>
                <a:effectLst>
                  <a:glow rad="88900">
                    <a:srgbClr val="FFFF00"/>
                  </a:glow>
                  <a:outerShdw blurRad="50800" dist="50800" dir="5400000" sx="102000" sy="102000" algn="ctr" rotWithShape="0">
                    <a:srgbClr val="CC00FF"/>
                  </a:outerShdw>
                </a:effectLst>
                <a:uLnTx/>
                <a:uFillTx/>
                <a:latin typeface="Ravie" panose="04040805050809020602" pitchFamily="82" charset="0"/>
              </a:rPr>
              <a:t>SANDALS</a:t>
            </a:r>
            <a:r>
              <a:rPr kumimoji="0" lang="en-CA" sz="3200" b="0" i="0" u="none" strike="noStrike" kern="1200" cap="none" spc="0" normalizeH="0" noProof="0" dirty="0">
                <a:ln>
                  <a:solidFill>
                    <a:srgbClr val="0000FF"/>
                  </a:solidFill>
                </a:ln>
                <a:solidFill>
                  <a:srgbClr val="00FF99"/>
                </a:solidFill>
                <a:effectLst>
                  <a:glow rad="88900">
                    <a:srgbClr val="FFFF00"/>
                  </a:glow>
                  <a:outerShdw blurRad="50800" dist="50800" dir="5400000" sx="102000" sy="102000" algn="ctr" rotWithShape="0">
                    <a:srgbClr val="CC00FF"/>
                  </a:outerShdw>
                </a:effectLst>
                <a:uLnTx/>
                <a:uFillTx/>
                <a:latin typeface="Ravie" panose="04040805050809020602" pitchFamily="82" charset="0"/>
              </a:rPr>
              <a:t> SPEAKING!!</a:t>
            </a:r>
            <a:endParaRPr kumimoji="0" lang="en-CA" sz="3200" b="0" i="0" u="none" strike="noStrike" kern="1200" cap="none" spc="0" normalizeH="0" baseline="0" noProof="0" dirty="0">
              <a:ln>
                <a:solidFill>
                  <a:srgbClr val="0000FF"/>
                </a:solidFill>
              </a:ln>
              <a:solidFill>
                <a:srgbClr val="00FF99"/>
              </a:solidFill>
              <a:effectLst>
                <a:glow rad="88900">
                  <a:srgbClr val="FFFF00"/>
                </a:glow>
                <a:outerShdw blurRad="50800" dist="50800" dir="5400000" sx="102000" sy="102000" algn="ctr" rotWithShape="0">
                  <a:srgbClr val="CC00FF"/>
                </a:outerShdw>
              </a:effectLst>
              <a:uLnTx/>
              <a:uFillTx/>
              <a:latin typeface="Ravie" panose="04040805050809020602" pitchFamily="82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19BD828-98FA-4CBC-8E75-EC5316689B07}"/>
              </a:ext>
            </a:extLst>
          </p:cNvPr>
          <p:cNvSpPr/>
          <p:nvPr/>
        </p:nvSpPr>
        <p:spPr>
          <a:xfrm>
            <a:off x="100716" y="4368174"/>
            <a:ext cx="11543930" cy="1141877"/>
          </a:xfrm>
          <a:prstGeom prst="roundRect">
            <a:avLst>
              <a:gd name="adj" fmla="val 11736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dirty="0">
                <a:solidFill>
                  <a:srgbClr val="008080"/>
                </a:solidFill>
                <a:latin typeface="Georgia" panose="02040502050405020303" pitchFamily="18" charset="0"/>
              </a:rPr>
              <a:t>Gen 32:24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 And Ya</a:t>
            </a:r>
            <a:r>
              <a:rPr lang="en-US" sz="2800" dirty="0">
                <a:solidFill>
                  <a:prstClr val="black"/>
                </a:solidFill>
                <a:latin typeface="TITUS Cyberbit Basic" panose="02020603050405020304" pitchFamily="18" charset="0"/>
              </a:rPr>
              <a:t>ʽ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aqo</a:t>
            </a:r>
            <a:r>
              <a:rPr lang="en-US" sz="2800" dirty="0">
                <a:solidFill>
                  <a:prstClr val="black"/>
                </a:solidFill>
                <a:latin typeface="TITUS Cyberbit Basic" panose="02020603050405020304" pitchFamily="18" charset="0"/>
              </a:rPr>
              <a:t>ḇ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was left alone. And </a:t>
            </a:r>
            <a:r>
              <a:rPr lang="en-US" sz="2800" b="1" u="sng" dirty="0">
                <a:solidFill>
                  <a:srgbClr val="0000FF"/>
                </a:solidFill>
                <a:latin typeface="Georgia" panose="02040502050405020303" pitchFamily="18" charset="0"/>
              </a:rPr>
              <a:t>a Man</a:t>
            </a:r>
            <a:r>
              <a:rPr lang="en-US" sz="2800" b="1" dirty="0">
                <a:solidFill>
                  <a:srgbClr val="0000FF"/>
                </a:solidFill>
                <a:latin typeface="Georgia" panose="02040502050405020303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wrestled with him </a:t>
            </a:r>
            <a:b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</a:b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until </a:t>
            </a:r>
            <a:r>
              <a:rPr lang="en-US" sz="2800" dirty="0">
                <a:ln>
                  <a:solidFill>
                    <a:srgbClr val="0000FF"/>
                  </a:solidFill>
                </a:ln>
                <a:solidFill>
                  <a:srgbClr val="00FF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Wide Latin" panose="020A0A07050505020404" pitchFamily="18" charset="0"/>
              </a:rPr>
              <a:t>the breaking of day.</a:t>
            </a:r>
            <a:endParaRPr kumimoji="0" lang="en-CA" sz="2800" b="1" i="0" u="none" strike="noStrike" kern="1200" cap="none" spc="0" normalizeH="0" baseline="0" noProof="0" dirty="0">
              <a:ln>
                <a:solidFill>
                  <a:srgbClr val="0000FF"/>
                </a:solidFill>
              </a:ln>
              <a:solidFill>
                <a:srgbClr val="00FF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Wide Latin" panose="020A0A07050505020404" pitchFamily="18" charset="0"/>
            </a:endParaRPr>
          </a:p>
        </p:txBody>
      </p:sp>
      <p:sp>
        <p:nvSpPr>
          <p:cNvPr id="12" name="Rectangle: Beveled 11">
            <a:extLst>
              <a:ext uri="{FF2B5EF4-FFF2-40B4-BE49-F238E27FC236}">
                <a16:creationId xmlns:a16="http://schemas.microsoft.com/office/drawing/2014/main" id="{7AD059CC-A003-428B-A21E-D656EB8D9F64}"/>
              </a:ext>
            </a:extLst>
          </p:cNvPr>
          <p:cNvSpPr/>
          <p:nvPr/>
        </p:nvSpPr>
        <p:spPr>
          <a:xfrm>
            <a:off x="8605731" y="1988672"/>
            <a:ext cx="3424054" cy="2162184"/>
          </a:xfrm>
          <a:prstGeom prst="bevel">
            <a:avLst>
              <a:gd name="adj" fmla="val 4314"/>
            </a:avLst>
          </a:prstGeom>
          <a:ln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600" dirty="0">
                <a:ln w="12700">
                  <a:solidFill>
                    <a:srgbClr val="0000FF"/>
                  </a:solidFill>
                </a:ln>
                <a:effectLst>
                  <a:outerShdw blurRad="50800" dist="50800" dir="5400000" algn="ctr" rotWithShape="0">
                    <a:srgbClr val="00FF99"/>
                  </a:outerShdw>
                </a:effectLst>
                <a:latin typeface="Ravie" panose="04040805050809020602" pitchFamily="82" charset="0"/>
              </a:rPr>
              <a:t>Eyelashes </a:t>
            </a:r>
            <a:br>
              <a:rPr lang="en-CA" sz="3600" dirty="0">
                <a:ln w="12700">
                  <a:solidFill>
                    <a:srgbClr val="0000FF"/>
                  </a:solidFill>
                </a:ln>
                <a:effectLst>
                  <a:outerShdw blurRad="50800" dist="50800" dir="5400000" algn="ctr" rotWithShape="0">
                    <a:srgbClr val="00FF99"/>
                  </a:outerShdw>
                </a:effectLst>
                <a:latin typeface="Ravie" panose="04040805050809020602" pitchFamily="82" charset="0"/>
              </a:rPr>
            </a:br>
            <a:r>
              <a:rPr lang="en-CA" sz="3600" dirty="0">
                <a:ln w="12700">
                  <a:solidFill>
                    <a:srgbClr val="0000FF"/>
                  </a:solidFill>
                </a:ln>
                <a:latin typeface="Ravie" panose="04040805050809020602" pitchFamily="82" charset="0"/>
              </a:rPr>
              <a:t>of </a:t>
            </a:r>
            <a:r>
              <a:rPr lang="en-CA" sz="3600" dirty="0">
                <a:ln w="12700">
                  <a:solidFill>
                    <a:srgbClr val="0000FF"/>
                  </a:solidFill>
                </a:ln>
                <a:effectLst>
                  <a:glow rad="88900">
                    <a:srgbClr val="FFFF00"/>
                  </a:glow>
                  <a:outerShdw blurRad="50800" dist="50800" dir="5400000" sx="101000" sy="101000" algn="ctr" rotWithShape="0">
                    <a:srgbClr val="CC00FF"/>
                  </a:outerShdw>
                </a:effectLst>
                <a:latin typeface="Ravie" panose="04040805050809020602" pitchFamily="82" charset="0"/>
              </a:rPr>
              <a:t>Dawn</a:t>
            </a:r>
            <a:r>
              <a:rPr lang="en-CA" sz="3600" dirty="0">
                <a:ln w="12700">
                  <a:solidFill>
                    <a:srgbClr val="0000FF"/>
                  </a:solidFill>
                </a:ln>
                <a:latin typeface="Ravie" panose="04040805050809020602" pitchFamily="82" charset="0"/>
              </a:rPr>
              <a:t>  </a:t>
            </a:r>
            <a:br>
              <a:rPr lang="en-CA" sz="2800" dirty="0">
                <a:ln w="12700">
                  <a:solidFill>
                    <a:srgbClr val="0000FF"/>
                  </a:solidFill>
                </a:ln>
                <a:latin typeface="Ravie" panose="04040805050809020602" pitchFamily="82" charset="0"/>
              </a:rPr>
            </a:br>
            <a:r>
              <a:rPr lang="en-CA" sz="2800" dirty="0">
                <a:ln w="12700">
                  <a:solidFill>
                    <a:srgbClr val="0000FF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Job 3:9</a:t>
            </a:r>
            <a:br>
              <a:rPr lang="en-CA" sz="2800" dirty="0">
                <a:ln w="12700">
                  <a:solidFill>
                    <a:srgbClr val="0000FF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</a:br>
            <a:r>
              <a:rPr lang="en-CA" sz="2000" b="1" dirty="0">
                <a:ln w="12700">
                  <a:noFill/>
                </a:ln>
                <a:solidFill>
                  <a:srgbClr val="FFFF00"/>
                </a:solidFill>
              </a:rPr>
              <a:t>The Scriptures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DCBE8EF9-51B3-45CC-9F0C-2124214A19A0}"/>
              </a:ext>
            </a:extLst>
          </p:cNvPr>
          <p:cNvSpPr/>
          <p:nvPr/>
        </p:nvSpPr>
        <p:spPr>
          <a:xfrm rot="16200000">
            <a:off x="7172571" y="3207325"/>
            <a:ext cx="731023" cy="1912809"/>
          </a:xfrm>
          <a:prstGeom prst="rightBrace">
            <a:avLst>
              <a:gd name="adj1" fmla="val 50217"/>
              <a:gd name="adj2" fmla="val 54177"/>
            </a:avLst>
          </a:prstGeom>
          <a:solidFill>
            <a:srgbClr val="00FF99"/>
          </a:solidFill>
          <a:ln w="127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w="114300" h="114300"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FFD0D8C-CCFE-4F9C-B8D1-7B1B92BE9689}"/>
              </a:ext>
            </a:extLst>
          </p:cNvPr>
          <p:cNvSpPr/>
          <p:nvPr/>
        </p:nvSpPr>
        <p:spPr>
          <a:xfrm>
            <a:off x="0" y="5558009"/>
            <a:ext cx="12192000" cy="1141877"/>
          </a:xfrm>
          <a:prstGeom prst="roundRect">
            <a:avLst>
              <a:gd name="adj" fmla="val 29618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000" dirty="0">
                <a:solidFill>
                  <a:srgbClr val="008080"/>
                </a:solidFill>
                <a:latin typeface="Georgia" panose="02040502050405020303" pitchFamily="18" charset="0"/>
              </a:rPr>
              <a:t>Gen 32:26 (a)</a:t>
            </a:r>
            <a:r>
              <a:rPr lang="en-US" sz="2000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And </a:t>
            </a:r>
            <a:r>
              <a:rPr lang="en-US" sz="4000" b="1" dirty="0">
                <a:solidFill>
                  <a:srgbClr val="0000FF"/>
                </a:solidFill>
                <a:latin typeface="Georgia" panose="02040502050405020303" pitchFamily="18" charset="0"/>
              </a:rPr>
              <a:t>He</a:t>
            </a:r>
            <a:r>
              <a:rPr lang="en-US" sz="2800" dirty="0">
                <a:solidFill>
                  <a:prstClr val="black"/>
                </a:solidFill>
                <a:latin typeface="Georgia" panose="02040502050405020303" pitchFamily="18" charset="0"/>
              </a:rPr>
              <a:t> said, “Let Me go, for </a:t>
            </a:r>
            <a:r>
              <a:rPr lang="en-US" sz="3600" dirty="0">
                <a:solidFill>
                  <a:srgbClr val="0000FF"/>
                </a:solidFill>
                <a:effectLst>
                  <a:glow rad="76200">
                    <a:srgbClr val="FFFF00"/>
                  </a:glow>
                  <a:outerShdw blurRad="50800" dist="50800" dir="5400000" sx="102000" sy="102000" algn="ctr" rotWithShape="0">
                    <a:srgbClr val="FF9966"/>
                  </a:outerShdw>
                </a:effectLst>
                <a:latin typeface="Ravie" panose="04040805050809020602" pitchFamily="82" charset="0"/>
              </a:rPr>
              <a:t>the day breaks.”</a:t>
            </a:r>
            <a:endParaRPr kumimoji="0" lang="en-CA" sz="3600" b="1" i="0" u="none" strike="noStrike" kern="1200" cap="none" spc="0" normalizeH="0" baseline="0" noProof="0" dirty="0">
              <a:ln>
                <a:solidFill>
                  <a:srgbClr val="0000FF"/>
                </a:solidFill>
              </a:ln>
              <a:solidFill>
                <a:srgbClr val="0000FF"/>
              </a:solidFill>
              <a:effectLst>
                <a:glow rad="76200">
                  <a:srgbClr val="FFFF00"/>
                </a:glow>
                <a:outerShdw blurRad="50800" dist="50800" dir="5400000" sx="102000" sy="102000" algn="ctr" rotWithShape="0">
                  <a:srgbClr val="FF9966"/>
                </a:outerShdw>
              </a:effectLst>
              <a:uLnTx/>
              <a:uFillTx/>
              <a:latin typeface="Ravie" panose="04040805050809020602" pitchFamily="8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1BE5E28-FFA0-18E1-9237-0CB1B246A67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424472" y="4910647"/>
            <a:ext cx="1463040" cy="10507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9560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30" presetClass="path" presetSubtype="0" accel="50000" decel="5000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3.95833E-6 0.00231 C -3.95833E-6 0.00254 -0.02786 -0.05764 -0.02786 -0.05741 C -0.05533 -0.10649 -0.09921 -0.1257 -0.16276 -0.1257 C -0.19544 -0.1257 -0.22474 -0.11852 -0.24739 -0.10649 C -0.26367 -0.09815 -0.2832 -0.09352 -0.30442 -0.09352 C -0.34505 -0.09352 -0.37916 -0.11019 -0.39231 -0.13403 C -0.39231 -0.1338 -0.4069 -0.1625 -0.4069 -0.16227 C -0.4069 -0.1625 -0.37773 -0.10186 -0.37773 -0.10163 C -0.35 -0.05417 -0.30612 -0.03473 -0.24414 -0.03473 C -0.21158 -0.03473 -0.18059 -0.0419 -0.15625 -0.05487 C -0.14166 -0.06227 -0.12213 -0.0669 -0.1026 -0.0669 C -0.06198 -0.0669 -0.02786 -0.05024 -0.01471 -0.02639 C -0.01471 -0.02616 -3.95833E-6 0.00231 -3.95833E-6 0.00254 L -3.95833E-6 0.00231 Z " pathEditMode="relative" rAng="0" ptsTypes="AAAAAAAAAAAAAA">
                                      <p:cBhvr>
                                        <p:cTn id="55" dur="4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52" y="-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  <p:bldP spid="10" grpId="0" animBg="1"/>
      <p:bldP spid="11" grpId="0" animBg="1"/>
      <p:bldP spid="12" grpId="0" animBg="1"/>
      <p:bldP spid="12" grpId="1" animBg="1"/>
      <p:bldP spid="14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>
                <a:alpha val="27000"/>
              </a:srgbClr>
            </a:gs>
            <a:gs pos="87000">
              <a:srgbClr val="7030A0">
                <a:alpha val="43000"/>
              </a:srgbClr>
            </a:gs>
            <a:gs pos="66000">
              <a:schemeClr val="accent2">
                <a:lumMod val="40000"/>
                <a:lumOff val="60000"/>
              </a:schemeClr>
            </a:gs>
            <a:gs pos="26000">
              <a:schemeClr val="accent1">
                <a:lumMod val="30000"/>
                <a:lumOff val="70000"/>
                <a:alpha val="79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B6E01-928E-4818-9CE2-4618DE211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15912" y="660396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C2D28F-54A5-4CFF-A832-B99C2F1CE91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606FBC1-FA4C-41FC-B1E5-874D45AA093D}"/>
              </a:ext>
            </a:extLst>
          </p:cNvPr>
          <p:cNvSpPr/>
          <p:nvPr/>
        </p:nvSpPr>
        <p:spPr>
          <a:xfrm>
            <a:off x="344129" y="1592824"/>
            <a:ext cx="11356483" cy="398104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</a:rPr>
              <a:t>OK!  Back from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</a:rPr>
              <a:t> a bit of a Bunny Trail!  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sym typeface="Wingdings" panose="05000000000000000000" pitchFamily="2" charset="2"/>
              </a:rPr>
              <a:t>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aseline="0" dirty="0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Let’s scamper back to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sz="2400" baseline="0" dirty="0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</a:br>
            <a:r>
              <a:rPr lang="en-US" sz="3600" baseline="0" dirty="0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What is </a:t>
            </a:r>
            <a:r>
              <a:rPr lang="en-US" sz="3600" baseline="0" dirty="0">
                <a:solidFill>
                  <a:srgbClr val="0000FF"/>
                </a:solidFill>
                <a:effectLst>
                  <a:outerShdw blurRad="50800" dist="50800" dir="5400000" sx="102000" sy="102000" algn="ctr" rotWithShape="0">
                    <a:srgbClr val="FFFF00"/>
                  </a:outerShdw>
                </a:effectLst>
                <a:latin typeface="Forte" panose="03060902040502070203" pitchFamily="66" charset="0"/>
                <a:sym typeface="Wingdings" panose="05000000000000000000" pitchFamily="2" charset="2"/>
              </a:rPr>
              <a:t>THE WAY, </a:t>
            </a:r>
            <a:r>
              <a:rPr lang="en-US" sz="3600" baseline="0" dirty="0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that the </a:t>
            </a:r>
            <a:r>
              <a:rPr lang="en-US" sz="3600" baseline="0" dirty="0">
                <a:solidFill>
                  <a:srgbClr val="CC00FF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BAQAR</a:t>
            </a:r>
            <a:r>
              <a:rPr lang="en-US" sz="3600" dirty="0">
                <a:solidFill>
                  <a:prstClr val="black"/>
                </a:solidFill>
                <a:latin typeface="Georgia" panose="02040502050405020303" pitchFamily="18" charset="0"/>
                <a:sym typeface="Wingdings" panose="05000000000000000000" pitchFamily="2" charset="2"/>
              </a:rPr>
              <a:t> (oxen laver feet) beckon us to </a:t>
            </a:r>
            <a:r>
              <a:rPr lang="en-US" sz="3600" b="1" u="sng" dirty="0">
                <a:solidFill>
                  <a:prstClr val="black"/>
                </a:solidFill>
                <a:effectLst>
                  <a:glow rad="127000">
                    <a:srgbClr val="FFFF00"/>
                  </a:glow>
                </a:effectLst>
                <a:latin typeface="Georgia" panose="02040502050405020303" pitchFamily="18" charset="0"/>
                <a:sym typeface="Wingdings" panose="05000000000000000000" pitchFamily="2" charset="2"/>
              </a:rPr>
              <a:t>RESTORE</a:t>
            </a:r>
            <a:r>
              <a:rPr lang="en-US" sz="3600" b="1" dirty="0">
                <a:solidFill>
                  <a:prstClr val="black"/>
                </a:solidFill>
                <a:effectLst>
                  <a:glow rad="127000">
                    <a:srgbClr val="FFFF00"/>
                  </a:glow>
                </a:effectLst>
                <a:latin typeface="Georgia" panose="02040502050405020303" pitchFamily="18" charset="0"/>
                <a:sym typeface="Wingdings" panose="05000000000000000000" pitchFamily="2" charset="2"/>
              </a:rPr>
              <a:t>?</a:t>
            </a:r>
            <a:r>
              <a:rPr lang="en-US" sz="3600" dirty="0">
                <a:solidFill>
                  <a:prstClr val="black"/>
                </a:solidFill>
                <a:effectLst>
                  <a:glow rad="127000">
                    <a:srgbClr val="FFFF00"/>
                  </a:glow>
                </a:effectLst>
                <a:latin typeface="Georgia" panose="02040502050405020303" pitchFamily="18" charset="0"/>
                <a:sym typeface="Wingdings" panose="05000000000000000000" pitchFamily="2" charset="2"/>
              </a:rPr>
              <a:t> </a:t>
            </a:r>
            <a:endParaRPr kumimoji="0" lang="en-US" sz="36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127000">
                  <a:srgbClr val="FFFF00"/>
                </a:glow>
              </a:effectLst>
              <a:uLnTx/>
              <a:uFillTx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23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>
                <a:alpha val="27000"/>
              </a:srgbClr>
            </a:gs>
            <a:gs pos="87000">
              <a:srgbClr val="7030A0">
                <a:alpha val="43000"/>
              </a:srgbClr>
            </a:gs>
            <a:gs pos="66000">
              <a:schemeClr val="accent2">
                <a:lumMod val="40000"/>
                <a:lumOff val="60000"/>
              </a:schemeClr>
            </a:gs>
            <a:gs pos="26000">
              <a:schemeClr val="accent1">
                <a:lumMod val="30000"/>
                <a:lumOff val="70000"/>
                <a:alpha val="79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B6E01-928E-4818-9CE2-4618DE211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15912" y="660396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C2D28F-54A5-4CFF-A832-B99C2F1CE91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682B6E-7CAB-4977-A98E-45DE14209A80}"/>
              </a:ext>
            </a:extLst>
          </p:cNvPr>
          <p:cNvSpPr/>
          <p:nvPr/>
        </p:nvSpPr>
        <p:spPr>
          <a:xfrm>
            <a:off x="5092117" y="40098"/>
            <a:ext cx="4197053" cy="54745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- “</a:t>
            </a: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Way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(</a:t>
            </a:r>
            <a:r>
              <a:rPr kumimoji="0" lang="en-CA" sz="28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r>
              <a:rPr kumimoji="0" lang="en-CA" sz="28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r>
              <a:rPr kumimoji="0" lang="en-CA" sz="28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)?</a:t>
            </a:r>
            <a:endParaRPr kumimoji="0" lang="en-CA" sz="2800" b="1" i="0" u="none" strike="noStrike" kern="1200" cap="none" spc="0" normalizeH="0" baseline="0" noProof="0" dirty="0">
              <a:ln>
                <a:solidFill>
                  <a:srgbClr val="0000FF"/>
                </a:solidFill>
              </a:ln>
              <a:solidFill>
                <a:srgbClr val="0000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80A079-A2D0-42A7-B615-2AD05F1318E3}"/>
              </a:ext>
            </a:extLst>
          </p:cNvPr>
          <p:cNvSpPr/>
          <p:nvPr/>
        </p:nvSpPr>
        <p:spPr>
          <a:xfrm>
            <a:off x="9605310" y="104101"/>
            <a:ext cx="2021748" cy="419449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Assessment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514D7BB-D3EC-470A-B4FA-76E5B8794A14}"/>
              </a:ext>
            </a:extLst>
          </p:cNvPr>
          <p:cNvSpPr/>
          <p:nvPr/>
        </p:nvSpPr>
        <p:spPr>
          <a:xfrm>
            <a:off x="4689378" y="537220"/>
            <a:ext cx="7460175" cy="372038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 we view the different contexts in how this word “</a:t>
            </a:r>
            <a:r>
              <a:rPr kumimoji="0" lang="en-US" sz="2400" b="1" i="0" u="none" strike="noStrike" kern="1200" cap="none" spc="0" normalizeH="0" baseline="0" noProof="0" dirty="0" err="1">
                <a:ln>
                  <a:solidFill>
                    <a:srgbClr val="0000FF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derek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is used in the Scriptures, it becomes very apparent that “</a:t>
            </a:r>
            <a:r>
              <a:rPr kumimoji="0" lang="en-US" sz="2400" b="1" i="0" u="none" strike="noStrike" kern="1200" cap="none" spc="0" normalizeH="0" baseline="0" noProof="0" dirty="0" err="1">
                <a:ln>
                  <a:solidFill>
                    <a:srgbClr val="0000FF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derek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can be used to directly reference the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MelkiTzedek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Covenant </a:t>
            </a: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which contains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FF00"/>
                </a:solidFill>
                <a:effectLst>
                  <a:glow rad="127000">
                    <a:srgbClr val="E983DD"/>
                  </a:glow>
                </a:effectLst>
                <a:uLnTx/>
                <a:uFillTx/>
                <a:latin typeface="Ravie" panose="04040805050809020602" pitchFamily="82" charset="0"/>
              </a:rPr>
              <a:t>cyclical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Mo-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edim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Yahuah.  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FF00"/>
                </a:solidFill>
                <a:effectLst>
                  <a:glow rad="127000">
                    <a:srgbClr val="E983DD"/>
                  </a:glow>
                </a:effectLst>
                <a:uLnTx/>
                <a:uFillTx/>
                <a:latin typeface="Ravie" panose="04040805050809020602" pitchFamily="82" charset="0"/>
              </a:rPr>
              <a:t>Cyclical,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vie" panose="04040805050809020602" pitchFamily="8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that they </a:t>
            </a:r>
            <a:r>
              <a:rPr kumimoji="0" lang="en-US" sz="24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00FF"/>
                </a:solidFill>
                <a:effectLst>
                  <a:outerShdw blurRad="50800" dist="50800" dir="5400000" sx="102000" sy="102000" algn="ctr" rotWithShape="0">
                    <a:srgbClr val="FF99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return to the starting point </a:t>
            </a:r>
            <a:br>
              <a:rPr kumimoji="0" lang="en-US" sz="24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00FF"/>
                </a:solidFill>
                <a:effectLst>
                  <a:outerShdw blurRad="50800" dist="50800" dir="5400000" sx="102000" sy="102000" algn="ctr" rotWithShape="0">
                    <a:srgbClr val="FF99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1:5) each </a:t>
            </a:r>
            <a:r>
              <a:rPr kumimoji="0" lang="en-US" sz="24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Shaneh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(year, Gen 1:14) and start over once again to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>
                  <a:glow rad="127000">
                    <a:srgbClr val="FFFF00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repeat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en-US" sz="24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seed within a seed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Gen 1:11, 12), the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 of Salvation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encapsulated within the  </a:t>
            </a: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Festal Pattern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methodology of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Yah!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BBB8EB-7BF5-4B27-BCCB-28ADB4D7B209}"/>
              </a:ext>
            </a:extLst>
          </p:cNvPr>
          <p:cNvSpPr/>
          <p:nvPr/>
        </p:nvSpPr>
        <p:spPr>
          <a:xfrm>
            <a:off x="218683" y="58389"/>
            <a:ext cx="4873434" cy="421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Hebrew Lexicon  by J Parkhurst  1762  pg. 175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BF3E7B-7264-48E0-AAF8-B23BCF81F0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8683" y="476074"/>
            <a:ext cx="4403651" cy="632688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606FBC1-FA4C-41FC-B1E5-874D45AA093D}"/>
              </a:ext>
            </a:extLst>
          </p:cNvPr>
          <p:cNvSpPr/>
          <p:nvPr/>
        </p:nvSpPr>
        <p:spPr>
          <a:xfrm>
            <a:off x="4689378" y="4317465"/>
            <a:ext cx="7460175" cy="251177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What about 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GRAPES?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Should we  - “</a:t>
            </a:r>
            <a:r>
              <a:rPr kumimoji="0" lang="en-US" sz="24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CC00CC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DEREK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” - 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TREAD &amp; CRUSH OUT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JUICE OF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LIFE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FROM THE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TORAH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?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Isn’t crushing the grapes a form of dissecting, </a:t>
            </a:r>
            <a:r>
              <a:rPr kumimoji="0" lang="en-US" sz="2400" b="1" i="0" u="none" strike="noStrike" kern="1200" cap="none" spc="0" normalizeH="0" baseline="0" noProof="0" dirty="0">
                <a:ln w="12700"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to reveal and </a:t>
            </a:r>
            <a:r>
              <a:rPr kumimoji="0" lang="en-US" sz="2400" b="1" i="0" u="sng" strike="noStrike" kern="1200" cap="none" spc="0" normalizeH="0" baseline="0" noProof="0" dirty="0">
                <a:ln w="12700"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harvest</a:t>
            </a:r>
            <a:r>
              <a:rPr kumimoji="0" lang="en-US" sz="2400" b="1" i="0" u="none" strike="noStrike" kern="1200" cap="none" spc="0" normalizeH="0" baseline="0" noProof="0" dirty="0">
                <a:ln w="12700"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that which is on 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INSIDE?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What substance is filling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YOUR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CISTERN?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F81DB89-46C2-458B-9B50-E77F4ED67CDE}"/>
              </a:ext>
            </a:extLst>
          </p:cNvPr>
          <p:cNvCxnSpPr/>
          <p:nvPr/>
        </p:nvCxnSpPr>
        <p:spPr>
          <a:xfrm flipV="1">
            <a:off x="687897" y="3246539"/>
            <a:ext cx="3741490" cy="58723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9024965-A5CB-4E86-839F-18327737D1D5}"/>
              </a:ext>
            </a:extLst>
          </p:cNvPr>
          <p:cNvCxnSpPr>
            <a:cxnSpLocks/>
          </p:cNvCxnSpPr>
          <p:nvPr/>
        </p:nvCxnSpPr>
        <p:spPr>
          <a:xfrm flipV="1">
            <a:off x="378903" y="3464653"/>
            <a:ext cx="2817303" cy="39849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A25705C-AAB6-46A4-811F-104EC7293779}"/>
              </a:ext>
            </a:extLst>
          </p:cNvPr>
          <p:cNvCxnSpPr>
            <a:cxnSpLocks/>
          </p:cNvCxnSpPr>
          <p:nvPr/>
        </p:nvCxnSpPr>
        <p:spPr>
          <a:xfrm flipV="1">
            <a:off x="469783" y="5345187"/>
            <a:ext cx="4036504" cy="65712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BF28CC2-011D-4CA3-8927-B4D22191DDD0}"/>
              </a:ext>
            </a:extLst>
          </p:cNvPr>
          <p:cNvCxnSpPr>
            <a:cxnSpLocks/>
          </p:cNvCxnSpPr>
          <p:nvPr/>
        </p:nvCxnSpPr>
        <p:spPr>
          <a:xfrm flipV="1">
            <a:off x="378903" y="5544427"/>
            <a:ext cx="4127384" cy="48849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2962CE0-F2B1-40E9-81F5-649829F3EBBB}"/>
              </a:ext>
            </a:extLst>
          </p:cNvPr>
          <p:cNvCxnSpPr>
            <a:cxnSpLocks/>
          </p:cNvCxnSpPr>
          <p:nvPr/>
        </p:nvCxnSpPr>
        <p:spPr>
          <a:xfrm rot="60000" flipV="1">
            <a:off x="406611" y="5745276"/>
            <a:ext cx="2179739" cy="76616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CCA4DAB-FD7D-46EE-82D3-240A1280CC7A}"/>
              </a:ext>
            </a:extLst>
          </p:cNvPr>
          <p:cNvCxnSpPr>
            <a:cxnSpLocks/>
          </p:cNvCxnSpPr>
          <p:nvPr/>
        </p:nvCxnSpPr>
        <p:spPr>
          <a:xfrm rot="-60000" flipV="1">
            <a:off x="771449" y="991864"/>
            <a:ext cx="3098587" cy="1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A938B83-30E2-4675-9B3A-8EF55AD25EBF}"/>
              </a:ext>
            </a:extLst>
          </p:cNvPr>
          <p:cNvCxnSpPr>
            <a:cxnSpLocks/>
          </p:cNvCxnSpPr>
          <p:nvPr/>
        </p:nvCxnSpPr>
        <p:spPr>
          <a:xfrm>
            <a:off x="1679359" y="1201444"/>
            <a:ext cx="2750028" cy="0"/>
          </a:xfrm>
          <a:prstGeom prst="line">
            <a:avLst/>
          </a:prstGeom>
          <a:ln w="28575">
            <a:solidFill>
              <a:srgbClr val="00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95C6906-6E71-498F-97A8-C3437681917D}"/>
              </a:ext>
            </a:extLst>
          </p:cNvPr>
          <p:cNvCxnSpPr>
            <a:cxnSpLocks/>
          </p:cNvCxnSpPr>
          <p:nvPr/>
        </p:nvCxnSpPr>
        <p:spPr>
          <a:xfrm flipV="1">
            <a:off x="408373" y="1411551"/>
            <a:ext cx="1402672" cy="35510"/>
          </a:xfrm>
          <a:prstGeom prst="line">
            <a:avLst/>
          </a:prstGeom>
          <a:ln w="28575">
            <a:solidFill>
              <a:srgbClr val="00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05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18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>
                <a:alpha val="27000"/>
              </a:srgbClr>
            </a:gs>
            <a:gs pos="87000">
              <a:srgbClr val="7030A0">
                <a:alpha val="43000"/>
              </a:srgbClr>
            </a:gs>
            <a:gs pos="66000">
              <a:schemeClr val="accent2">
                <a:lumMod val="40000"/>
                <a:lumOff val="60000"/>
              </a:schemeClr>
            </a:gs>
            <a:gs pos="26000">
              <a:schemeClr val="accent1">
                <a:lumMod val="30000"/>
                <a:lumOff val="70000"/>
                <a:alpha val="79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B6E01-928E-4818-9CE2-4618DE211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15912" y="660396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C2D28F-54A5-4CFF-A832-B99C2F1CE91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91E3B6D-1396-4E90-96A0-717A40C552E7}"/>
              </a:ext>
            </a:extLst>
          </p:cNvPr>
          <p:cNvSpPr/>
          <p:nvPr/>
        </p:nvSpPr>
        <p:spPr>
          <a:xfrm>
            <a:off x="247019" y="366896"/>
            <a:ext cx="3481833" cy="506770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extrusionH="393700" contourW="139700" prstMaterial="dkEdge">
            <a:bevelT w="349250" h="266700" prst="softRound"/>
            <a:contourClr>
              <a:srgbClr val="00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 per </a:t>
            </a:r>
            <a:r>
              <a:rPr kumimoji="0" lang="en-CA" sz="3200" b="1" i="0" u="sng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</a:t>
            </a:r>
            <a:r>
              <a:rPr kumimoji="0" lang="en-CA" sz="3200" b="1" i="0" u="sng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ecific context</a:t>
            </a: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</a:t>
            </a:r>
            <a:r>
              <a:rPr kumimoji="0" lang="en-CA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Derek</a:t>
            </a: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can be observed as directly referencing the </a:t>
            </a:r>
            <a:r>
              <a:rPr kumimoji="0" lang="en-CA" sz="3200" b="0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solidFill>
                  <a:srgbClr val="CC00FF"/>
                </a:solidFill>
                <a:effectLst/>
                <a:uLnTx/>
                <a:uFillTx/>
                <a:latin typeface="Ravie" panose="04040805050809020602" pitchFamily="82" charset="0"/>
              </a:rPr>
              <a:t>cyclical</a:t>
            </a: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Festal Schedule which revolves/returns -  every year. </a:t>
            </a: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E321E42-E475-4300-BB37-AC2959688C57}"/>
              </a:ext>
            </a:extLst>
          </p:cNvPr>
          <p:cNvSpPr/>
          <p:nvPr/>
        </p:nvSpPr>
        <p:spPr>
          <a:xfrm>
            <a:off x="147782" y="5706044"/>
            <a:ext cx="11896435" cy="78506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002060"/>
            </a:solidFill>
          </a:ln>
          <a:scene3d>
            <a:camera prst="orthographicFront"/>
            <a:lightRig rig="sunset" dir="t"/>
          </a:scene3d>
          <a:sp3d extrusionH="196850" contourW="69850" prstMaterial="metal">
            <a:bevelT w="146050" h="127000" prst="slope"/>
            <a:bevelB w="292100" h="355600"/>
            <a:contourClr>
              <a:srgbClr val="FF00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Let’s quickly step out of the line and examine Proverbs 8:22 in another light.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F65376D7-8082-01A3-C3E1-E9AF2BE00BD6}"/>
              </a:ext>
            </a:extLst>
          </p:cNvPr>
          <p:cNvSpPr/>
          <p:nvPr/>
        </p:nvSpPr>
        <p:spPr>
          <a:xfrm>
            <a:off x="9025246" y="670432"/>
            <a:ext cx="3033355" cy="3844331"/>
          </a:xfrm>
          <a:prstGeom prst="wedgeRoundRectCallout">
            <a:avLst>
              <a:gd name="adj1" fmla="val -77752"/>
              <a:gd name="adj2" fmla="val -36606"/>
              <a:gd name="adj3" fmla="val 16667"/>
            </a:avLst>
          </a:prstGeom>
          <a:solidFill>
            <a:srgbClr val="C7A1E3"/>
          </a:solidFill>
          <a:scene3d>
            <a:camera prst="orthographicFront"/>
            <a:lightRig rig="threePt" dir="t"/>
          </a:scene3d>
          <a:sp3d>
            <a:bevelT w="419100" h="2222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3200" b="1" dirty="0">
                <a:ln>
                  <a:solidFill>
                    <a:srgbClr val="ED7D31">
                      <a:lumMod val="50000"/>
                    </a:srgbClr>
                  </a:solidFill>
                </a:ln>
                <a:solidFill>
                  <a:srgbClr val="7030A0"/>
                </a:solidFill>
                <a:latin typeface="Calibri" panose="020F0502020204030204"/>
              </a:rPr>
              <a:t>How does this relate to the sun being in a </a:t>
            </a:r>
            <a:r>
              <a:rPr lang="en-CA" sz="2400" b="1" dirty="0">
                <a:ln w="28575">
                  <a:solidFill>
                    <a:srgbClr val="0000FF"/>
                  </a:solidFill>
                </a:ln>
                <a:solidFill>
                  <a:srgbClr val="FF0000"/>
                </a:solidFill>
                <a:latin typeface="Snap ITC" panose="04040A07060A02020202" pitchFamily="82" charset="0"/>
              </a:rPr>
              <a:t>HURRY </a:t>
            </a:r>
            <a:r>
              <a:rPr lang="en-CA" sz="3200" b="1" dirty="0">
                <a:ln>
                  <a:solidFill>
                    <a:srgbClr val="ED7D31">
                      <a:lumMod val="50000"/>
                    </a:srgbClr>
                  </a:solidFill>
                </a:ln>
                <a:solidFill>
                  <a:srgbClr val="7030A0"/>
                </a:solidFill>
                <a:latin typeface="Calibri" panose="020F0502020204030204"/>
              </a:rPr>
              <a:t>to return back </a:t>
            </a:r>
            <a:br>
              <a:rPr lang="en-CA" sz="3200" b="1" dirty="0">
                <a:ln>
                  <a:solidFill>
                    <a:srgbClr val="ED7D31">
                      <a:lumMod val="50000"/>
                    </a:srgbClr>
                  </a:solidFill>
                </a:ln>
                <a:solidFill>
                  <a:srgbClr val="7030A0"/>
                </a:solidFill>
                <a:latin typeface="Calibri" panose="020F0502020204030204"/>
              </a:rPr>
            </a:br>
            <a:r>
              <a:rPr lang="en-CA" sz="3200" b="1" dirty="0">
                <a:ln>
                  <a:solidFill>
                    <a:srgbClr val="ED7D31">
                      <a:lumMod val="50000"/>
                    </a:srgbClr>
                  </a:solidFill>
                </a:ln>
                <a:solidFill>
                  <a:srgbClr val="7030A0"/>
                </a:solidFill>
                <a:latin typeface="Calibri" panose="020F0502020204030204"/>
              </a:rPr>
              <a:t>to its starting point? </a:t>
            </a:r>
            <a:r>
              <a:rPr lang="en-CA" sz="2400" b="1" dirty="0">
                <a:ln>
                  <a:solidFill>
                    <a:srgbClr val="ED7D31">
                      <a:lumMod val="50000"/>
                    </a:srgbClr>
                  </a:solidFill>
                </a:ln>
                <a:solidFill>
                  <a:srgbClr val="7030A0"/>
                </a:solidFill>
                <a:latin typeface="Calibri" panose="020F0502020204030204"/>
              </a:rPr>
              <a:t>[</a:t>
            </a:r>
            <a:r>
              <a:rPr lang="en-CA" sz="2400" b="1" dirty="0" err="1">
                <a:ln>
                  <a:solidFill>
                    <a:srgbClr val="ED7D31">
                      <a:lumMod val="50000"/>
                    </a:srgbClr>
                  </a:solidFill>
                </a:ln>
                <a:solidFill>
                  <a:srgbClr val="7030A0"/>
                </a:solidFill>
                <a:latin typeface="Calibri" panose="020F0502020204030204"/>
              </a:rPr>
              <a:t>Ecc</a:t>
            </a:r>
            <a:r>
              <a:rPr lang="en-CA" sz="2400" b="1" dirty="0">
                <a:ln>
                  <a:solidFill>
                    <a:srgbClr val="ED7D31">
                      <a:lumMod val="50000"/>
                    </a:srgbClr>
                  </a:solidFill>
                </a:ln>
                <a:solidFill>
                  <a:srgbClr val="7030A0"/>
                </a:solidFill>
                <a:latin typeface="Calibri" panose="020F0502020204030204"/>
              </a:rPr>
              <a:t> 1:5?]</a:t>
            </a:r>
            <a:endParaRPr kumimoji="0" lang="en-CA" sz="2400" b="1" i="0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A9F5CB-A99B-4485-F612-DB8150E5F5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64" b="100000" l="1144" r="937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9839" r="9963"/>
          <a:stretch/>
        </p:blipFill>
        <p:spPr>
          <a:xfrm>
            <a:off x="3458491" y="282335"/>
            <a:ext cx="5566755" cy="526267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04325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>
                <a:alpha val="27000"/>
              </a:srgbClr>
            </a:gs>
            <a:gs pos="87000">
              <a:srgbClr val="7030A0">
                <a:alpha val="43000"/>
              </a:srgbClr>
            </a:gs>
            <a:gs pos="66000">
              <a:schemeClr val="accent2">
                <a:lumMod val="40000"/>
                <a:lumOff val="60000"/>
              </a:schemeClr>
            </a:gs>
            <a:gs pos="26000">
              <a:schemeClr val="accent1">
                <a:lumMod val="30000"/>
                <a:lumOff val="70000"/>
                <a:alpha val="79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B6E01-928E-4818-9CE2-4618DE211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15912" y="660396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C2D28F-54A5-4CFF-A832-B99C2F1CE91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8AA8D75-A4F4-4BB4-B300-03FF5A717B0C}"/>
              </a:ext>
            </a:extLst>
          </p:cNvPr>
          <p:cNvSpPr/>
          <p:nvPr/>
        </p:nvSpPr>
        <p:spPr>
          <a:xfrm>
            <a:off x="259872" y="4105437"/>
            <a:ext cx="11672256" cy="103335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Pro 8:22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“</a:t>
            </a: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יהוה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possessed me, The beginning of His </a:t>
            </a:r>
            <a:r>
              <a:rPr kumimoji="0" lang="en-US" sz="24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WAY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, As the first of His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works of old.”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688E11-4635-4FB4-A7A1-1F94EF1861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413" y="1893103"/>
            <a:ext cx="11425195" cy="212394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09DD3F-B28E-4BD8-9D59-661B0F4E89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079" y="1283057"/>
            <a:ext cx="11869842" cy="55041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EA2E5E-1D6D-44C0-9C42-09338CAC4C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9760" y="3051037"/>
            <a:ext cx="1124825" cy="878770"/>
          </a:xfrm>
          <a:prstGeom prst="rect">
            <a:avLst/>
          </a:prstGeom>
          <a:ln w="88900" cap="sq" cmpd="thickThin">
            <a:solidFill>
              <a:srgbClr val="00FF9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A24D2C9-9A0D-44E0-B436-EF2813770CB0}"/>
              </a:ext>
            </a:extLst>
          </p:cNvPr>
          <p:cNvSpPr/>
          <p:nvPr/>
        </p:nvSpPr>
        <p:spPr>
          <a:xfrm>
            <a:off x="107549" y="108847"/>
            <a:ext cx="12030921" cy="1083714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solidFill>
              <a:srgbClr val="00FF99"/>
            </a:solidFill>
          </a:ln>
          <a:scene3d>
            <a:camera prst="orthographicFront"/>
            <a:lightRig rig="threePt" dir="t"/>
          </a:scene3d>
          <a:sp3d>
            <a:bevelT w="298450" h="1079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 8:22 ~ could it be - </a:t>
            </a:r>
            <a:r>
              <a:rPr kumimoji="0" lang="en-CA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</a:t>
            </a:r>
            <a:r>
              <a:rPr kumimoji="0" lang="en-CA" sz="36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glow rad="127000">
                    <a:srgbClr val="00CCFF"/>
                  </a:glow>
                </a:effectLst>
                <a:uLnTx/>
                <a:uFillTx/>
                <a:latin typeface="Snap ITC" panose="04040A07060A02020202" pitchFamily="82" charset="0"/>
                <a:ea typeface="+mn-ea"/>
                <a:cs typeface="+mn-cs"/>
              </a:rPr>
              <a:t>Way</a:t>
            </a:r>
            <a:r>
              <a:rPr kumimoji="0" lang="en-CA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existed </a:t>
            </a:r>
            <a:r>
              <a:rPr kumimoji="0" lang="en-CA" sz="28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before the creation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this earth!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34E10CF-A531-41B9-A254-C75AD0697BCB}"/>
              </a:ext>
            </a:extLst>
          </p:cNvPr>
          <p:cNvCxnSpPr/>
          <p:nvPr/>
        </p:nvCxnSpPr>
        <p:spPr>
          <a:xfrm flipH="1">
            <a:off x="6644081" y="1677798"/>
            <a:ext cx="838899" cy="447053"/>
          </a:xfrm>
          <a:prstGeom prst="straightConnector1">
            <a:avLst/>
          </a:prstGeom>
          <a:ln w="57150">
            <a:solidFill>
              <a:srgbClr val="00FF99"/>
            </a:solidFill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165EA4B-1B3B-4EE2-AAD7-B2B956E907C7}"/>
              </a:ext>
            </a:extLst>
          </p:cNvPr>
          <p:cNvSpPr/>
          <p:nvPr/>
        </p:nvSpPr>
        <p:spPr>
          <a:xfrm>
            <a:off x="259872" y="5257947"/>
            <a:ext cx="11672256" cy="147994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If the system of 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Festal Mo-</a:t>
            </a:r>
            <a:r>
              <a:rPr kumimoji="0" lang="en-CA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edim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and the </a:t>
            </a:r>
            <a:r>
              <a:rPr kumimoji="0" lang="en-CA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MelkiTzedek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Order 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existed prior to the creation of this earth, is it possible this system </a:t>
            </a:r>
            <a:r>
              <a:rPr kumimoji="0" lang="en-CA" sz="2400" b="1" i="0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0066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by design 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was incorporated as </a:t>
            </a:r>
            <a:r>
              <a:rPr kumimoji="0" lang="en-CA" sz="24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en-CA" sz="2400" b="0" i="0" u="none" strike="noStrike" kern="1200" cap="none" spc="0" normalizeH="0" baseline="0" noProof="0" dirty="0">
                <a:ln w="19050">
                  <a:solidFill>
                    <a:srgbClr val="0000FF"/>
                  </a:solidFill>
                </a:ln>
                <a:solidFill>
                  <a:srgbClr val="CC00CC"/>
                </a:solidFill>
                <a:effectLst>
                  <a:glow rad="127000">
                    <a:srgbClr val="FFFF00"/>
                  </a:glow>
                  <a:outerShdw blurRad="50800" dist="50800" dir="5400000" sx="102000" sy="102000" algn="ctr" rotWithShape="0">
                    <a:srgbClr val="00FF00"/>
                  </a:outerShdw>
                </a:effectLst>
                <a:uLnTx/>
                <a:uFillTx/>
                <a:latin typeface="Eras Bold ITC" panose="020B0907030504020204" pitchFamily="34" charset="0"/>
                <a:ea typeface="+mn-ea"/>
                <a:cs typeface="+mn-cs"/>
              </a:rPr>
              <a:t>SEED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(Gen 1:11,12) “p</a:t>
            </a:r>
            <a:r>
              <a:rPr kumimoji="0" lang="en-CA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lanted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” 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onto this earth?  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The </a:t>
            </a:r>
            <a:r>
              <a:rPr kumimoji="0" lang="en-CA" sz="24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intentional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kumimoji="0" lang="en-CA" sz="2400" b="0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“</a:t>
            </a:r>
            <a:r>
              <a:rPr kumimoji="0" lang="en-CA" sz="2400" b="1" i="0" u="sng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DNA</a:t>
            </a:r>
            <a:r>
              <a:rPr kumimoji="0" lang="en-CA" sz="2400" b="0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” 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of Salvation?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0" name="Arrow: Bent 9">
            <a:extLst>
              <a:ext uri="{FF2B5EF4-FFF2-40B4-BE49-F238E27FC236}">
                <a16:creationId xmlns:a16="http://schemas.microsoft.com/office/drawing/2014/main" id="{0A42589F-9BF4-4D16-A6EA-8204746C68C5}"/>
              </a:ext>
            </a:extLst>
          </p:cNvPr>
          <p:cNvSpPr/>
          <p:nvPr/>
        </p:nvSpPr>
        <p:spPr>
          <a:xfrm rot="16200000" flipH="1">
            <a:off x="5791201" y="3452258"/>
            <a:ext cx="461821" cy="3565232"/>
          </a:xfrm>
          <a:prstGeom prst="bentArrow">
            <a:avLst>
              <a:gd name="adj1" fmla="val 25000"/>
              <a:gd name="adj2" fmla="val 50000"/>
              <a:gd name="adj3" fmla="val 39000"/>
              <a:gd name="adj4" fmla="val 53000"/>
            </a:avLst>
          </a:prstGeom>
          <a:solidFill>
            <a:srgbClr val="FF9900"/>
          </a:solidFill>
          <a:ln>
            <a:solidFill>
              <a:srgbClr val="00FF99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49A413C-7760-4F03-A54C-5AC016575ED3}"/>
              </a:ext>
            </a:extLst>
          </p:cNvPr>
          <p:cNvCxnSpPr>
            <a:cxnSpLocks/>
          </p:cNvCxnSpPr>
          <p:nvPr/>
        </p:nvCxnSpPr>
        <p:spPr>
          <a:xfrm flipH="1">
            <a:off x="7315200" y="4622113"/>
            <a:ext cx="969818" cy="952830"/>
          </a:xfrm>
          <a:prstGeom prst="straightConnector1">
            <a:avLst/>
          </a:prstGeom>
          <a:ln w="146050">
            <a:solidFill>
              <a:srgbClr val="00FF99"/>
            </a:solidFill>
            <a:tailEnd type="triangle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3DE6E26-96B2-4A3F-9296-C72AFE92DF28}"/>
              </a:ext>
            </a:extLst>
          </p:cNvPr>
          <p:cNvCxnSpPr/>
          <p:nvPr/>
        </p:nvCxnSpPr>
        <p:spPr>
          <a:xfrm>
            <a:off x="11176986" y="1677798"/>
            <a:ext cx="0" cy="1269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9504C57D-6EA6-4034-BB87-0A66B05D17F5}"/>
              </a:ext>
            </a:extLst>
          </p:cNvPr>
          <p:cNvSpPr/>
          <p:nvPr/>
        </p:nvSpPr>
        <p:spPr>
          <a:xfrm>
            <a:off x="7342909" y="1301719"/>
            <a:ext cx="690745" cy="480597"/>
          </a:xfrm>
          <a:prstGeom prst="rect">
            <a:avLst/>
          </a:prstGeom>
          <a:noFill/>
          <a:ln w="76200">
            <a:solidFill>
              <a:srgbClr val="00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5A999504-043D-425D-83AB-9B0A6F5FCC49}"/>
              </a:ext>
            </a:extLst>
          </p:cNvPr>
          <p:cNvSpPr/>
          <p:nvPr/>
        </p:nvSpPr>
        <p:spPr>
          <a:xfrm>
            <a:off x="0" y="2952510"/>
            <a:ext cx="5812971" cy="1052034"/>
          </a:xfrm>
          <a:prstGeom prst="wedgeRoundRectCallout">
            <a:avLst>
              <a:gd name="adj1" fmla="val 54929"/>
              <a:gd name="adj2" fmla="val -1735"/>
              <a:gd name="adj3" fmla="val 16667"/>
            </a:avLst>
          </a:prstGeom>
          <a:solidFill>
            <a:schemeClr val="accent3">
              <a:lumMod val="75000"/>
            </a:schemeClr>
          </a:solidFill>
          <a:ln w="28575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>
                <a:solidFill>
                  <a:srgbClr val="C7A1E3"/>
                </a:solidFill>
                <a:latin typeface="Georgia" panose="02040502050405020303" pitchFamily="18" charset="0"/>
              </a:rPr>
              <a:t>Lev 23:2  </a:t>
            </a:r>
            <a:r>
              <a:rPr lang="en-US" sz="1900" dirty="0">
                <a:solidFill>
                  <a:prstClr val="black"/>
                </a:solidFill>
                <a:latin typeface="Georgia" panose="02040502050405020303" pitchFamily="18" charset="0"/>
              </a:rPr>
              <a:t>Speake </a:t>
            </a:r>
            <a:r>
              <a:rPr lang="en-US" sz="1900" dirty="0" err="1">
                <a:solidFill>
                  <a:prstClr val="black"/>
                </a:solidFill>
                <a:latin typeface="Georgia" panose="02040502050405020303" pitchFamily="18" charset="0"/>
              </a:rPr>
              <a:t>vnto</a:t>
            </a:r>
            <a:r>
              <a:rPr lang="en-US" sz="1900" dirty="0">
                <a:solidFill>
                  <a:prstClr val="black"/>
                </a:solidFill>
                <a:latin typeface="Georgia" panose="02040502050405020303" pitchFamily="18" charset="0"/>
              </a:rPr>
              <a:t> the children of Israel, and say </a:t>
            </a:r>
            <a:r>
              <a:rPr lang="en-US" sz="1900" dirty="0" err="1">
                <a:solidFill>
                  <a:prstClr val="black"/>
                </a:solidFill>
                <a:latin typeface="Georgia" panose="02040502050405020303" pitchFamily="18" charset="0"/>
              </a:rPr>
              <a:t>vnto</a:t>
            </a:r>
            <a:r>
              <a:rPr lang="en-US" sz="1900" dirty="0">
                <a:solidFill>
                  <a:prstClr val="black"/>
                </a:solidFill>
                <a:latin typeface="Georgia" panose="02040502050405020303" pitchFamily="18" charset="0"/>
              </a:rPr>
              <a:t> the: The </a:t>
            </a:r>
            <a:r>
              <a:rPr lang="en-US" sz="1900" dirty="0" err="1">
                <a:solidFill>
                  <a:prstClr val="black"/>
                </a:solidFill>
                <a:latin typeface="Georgia" panose="02040502050405020303" pitchFamily="18" charset="0"/>
              </a:rPr>
              <a:t>feastes</a:t>
            </a:r>
            <a:r>
              <a:rPr lang="en-US" sz="1900" dirty="0">
                <a:solidFill>
                  <a:prstClr val="black"/>
                </a:solidFill>
                <a:latin typeface="Georgia" panose="02040502050405020303" pitchFamily="18" charset="0"/>
              </a:rPr>
              <a:t> of [Yahuah] which ye shall call holy </a:t>
            </a:r>
            <a:r>
              <a:rPr lang="en-US" sz="1900" dirty="0" err="1">
                <a:solidFill>
                  <a:prstClr val="black"/>
                </a:solidFill>
                <a:latin typeface="Georgia" panose="02040502050405020303" pitchFamily="18" charset="0"/>
              </a:rPr>
              <a:t>conuocations</a:t>
            </a:r>
            <a:r>
              <a:rPr lang="en-US" sz="1900" dirty="0">
                <a:solidFill>
                  <a:prstClr val="black"/>
                </a:solidFill>
                <a:latin typeface="Georgia" panose="02040502050405020303" pitchFamily="18" charset="0"/>
              </a:rPr>
              <a:t>, </a:t>
            </a:r>
            <a:r>
              <a:rPr lang="en-US" sz="1900" dirty="0" err="1">
                <a:solidFill>
                  <a:prstClr val="black"/>
                </a:solidFill>
                <a:latin typeface="Georgia" panose="02040502050405020303" pitchFamily="18" charset="0"/>
              </a:rPr>
              <a:t>euen</a:t>
            </a:r>
            <a:r>
              <a:rPr lang="en-US" sz="1900" dirty="0">
                <a:solidFill>
                  <a:prstClr val="black"/>
                </a:solidFill>
                <a:latin typeface="Georgia" panose="02040502050405020303" pitchFamily="18" charset="0"/>
              </a:rPr>
              <a:t> these are </a:t>
            </a:r>
            <a:r>
              <a:rPr lang="en-US" sz="1900" b="1" dirty="0">
                <a:solidFill>
                  <a:prstClr val="black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</a:rPr>
              <a:t>My </a:t>
            </a:r>
            <a:r>
              <a:rPr lang="en-US" sz="1900" b="1" dirty="0" err="1">
                <a:solidFill>
                  <a:prstClr val="black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</a:rPr>
              <a:t>feastes</a:t>
            </a:r>
            <a:r>
              <a:rPr lang="en-US" sz="1900" b="1" dirty="0">
                <a:solidFill>
                  <a:prstClr val="black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Georgia" panose="02040502050405020303" pitchFamily="18" charset="0"/>
              </a:rPr>
              <a:t>.</a:t>
            </a:r>
            <a:endParaRPr lang="en-CA" sz="19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FB9A053-5D51-4AB9-8C74-3B83194F89B7}"/>
              </a:ext>
            </a:extLst>
          </p:cNvPr>
          <p:cNvSpPr/>
          <p:nvPr/>
        </p:nvSpPr>
        <p:spPr>
          <a:xfrm>
            <a:off x="0" y="3918922"/>
            <a:ext cx="1397763" cy="26287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400" dirty="0">
                <a:solidFill>
                  <a:schemeClr val="tx1"/>
                </a:solidFill>
              </a:rPr>
              <a:t>Bishops  1568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CBE4071A-DBC9-4102-9073-6891881CF533}"/>
              </a:ext>
            </a:extLst>
          </p:cNvPr>
          <p:cNvSpPr/>
          <p:nvPr/>
        </p:nvSpPr>
        <p:spPr>
          <a:xfrm flipH="1">
            <a:off x="6842449" y="2962927"/>
            <a:ext cx="3757127" cy="1033352"/>
          </a:xfrm>
          <a:prstGeom prst="wedgeRoundRectCallout">
            <a:avLst>
              <a:gd name="adj1" fmla="val 56053"/>
              <a:gd name="adj2" fmla="val -848"/>
              <a:gd name="adj3" fmla="val 16667"/>
            </a:avLst>
          </a:prstGeom>
          <a:solidFill>
            <a:schemeClr val="accent3">
              <a:lumMod val="75000"/>
            </a:schemeClr>
          </a:solidFill>
          <a:ln w="28575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>
                  <a:solidFill>
                    <a:srgbClr val="FFC000"/>
                  </a:solidFill>
                </a:ln>
                <a:solidFill>
                  <a:srgbClr val="C7A1E3"/>
                </a:solidFill>
                <a:latin typeface="Georgia" panose="02040502050405020303" pitchFamily="18" charset="0"/>
              </a:rPr>
              <a:t>Not j</a:t>
            </a:r>
            <a:r>
              <a:rPr lang="en-US" sz="2800" u="sng" dirty="0">
                <a:ln>
                  <a:solidFill>
                    <a:srgbClr val="FFC000"/>
                  </a:solidFill>
                </a:ln>
                <a:solidFill>
                  <a:srgbClr val="C7A1E3"/>
                </a:solidFill>
                <a:latin typeface="Georgia" panose="02040502050405020303" pitchFamily="18" charset="0"/>
              </a:rPr>
              <a:t>ust</a:t>
            </a:r>
            <a:r>
              <a:rPr lang="en-US" sz="2800" dirty="0">
                <a:ln>
                  <a:solidFill>
                    <a:srgbClr val="FFC000"/>
                  </a:solidFill>
                </a:ln>
                <a:solidFill>
                  <a:srgbClr val="C7A1E3"/>
                </a:solidFill>
                <a:latin typeface="Georgia" panose="02040502050405020303" pitchFamily="18" charset="0"/>
              </a:rPr>
              <a:t> Feasts, but  </a:t>
            </a:r>
            <a:r>
              <a:rPr lang="en-US" sz="2800" dirty="0">
                <a:ln>
                  <a:solidFill>
                    <a:srgbClr val="0000FF"/>
                  </a:solidFill>
                </a:ln>
                <a:solidFill>
                  <a:srgbClr val="C7A1E3"/>
                </a:solidFill>
                <a:effectLst>
                  <a:glow rad="127000">
                    <a:srgbClr val="00FF00"/>
                  </a:glow>
                  <a:outerShdw blurRad="50800" dist="50800" dir="5400000" algn="ctr" rotWithShape="0">
                    <a:srgbClr val="CC00FF"/>
                  </a:outerShdw>
                </a:effectLst>
                <a:latin typeface="Ravie" panose="04040805050809020602" pitchFamily="82" charset="0"/>
              </a:rPr>
              <a:t>A LIFESTYLE!</a:t>
            </a:r>
            <a:endParaRPr lang="en-CA" sz="2800" b="1" dirty="0">
              <a:ln>
                <a:solidFill>
                  <a:srgbClr val="0000FF"/>
                </a:solidFill>
              </a:ln>
              <a:effectLst>
                <a:glow rad="127000">
                  <a:srgbClr val="00FF00"/>
                </a:glow>
                <a:outerShdw blurRad="50800" dist="50800" dir="5400000" algn="ctr" rotWithShape="0">
                  <a:srgbClr val="CC00FF"/>
                </a:outerShdw>
              </a:effectLst>
              <a:latin typeface="Ravie" panose="04040805050809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23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0" grpId="0" animBg="1"/>
      <p:bldP spid="15" grpId="0" animBg="1"/>
      <p:bldP spid="16" grpId="0" animBg="1"/>
      <p:bldP spid="18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B6E01-928E-4818-9CE2-4618DE211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60396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C2D28F-54A5-4CFF-A832-B99C2F1CE91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3477E5-7208-4920-A7E5-85D486C86622}"/>
              </a:ext>
            </a:extLst>
          </p:cNvPr>
          <p:cNvSpPr/>
          <p:nvPr/>
        </p:nvSpPr>
        <p:spPr>
          <a:xfrm>
            <a:off x="710060" y="73246"/>
            <a:ext cx="10506020" cy="54745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does – H1870 </a:t>
            </a: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Derek,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provide the </a:t>
            </a: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Pathway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the   </a:t>
            </a:r>
            <a:r>
              <a:rPr kumimoji="0" lang="en-CA" sz="2800" b="1" i="0" u="sng" strike="noStrike" kern="1200" cap="none" spc="0" normalizeH="0" baseline="0" noProof="0" dirty="0">
                <a:ln>
                  <a:solidFill>
                    <a:srgbClr val="ED7D31">
                      <a:lumMod val="50000"/>
                    </a:srgbClr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Tree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</a:t>
            </a: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Lives?</a:t>
            </a:r>
            <a:endParaRPr kumimoji="0" lang="en-CA" sz="2800" b="1" i="0" u="none" strike="noStrike" kern="1200" cap="none" spc="0" normalizeH="0" baseline="0" noProof="0" dirty="0">
              <a:ln>
                <a:solidFill>
                  <a:srgbClr val="0000FF"/>
                </a:solidFill>
              </a:ln>
              <a:solidFill>
                <a:srgbClr val="0000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20AD890-6F25-4A4B-8CAE-DF47873A0071}"/>
              </a:ext>
            </a:extLst>
          </p:cNvPr>
          <p:cNvSpPr/>
          <p:nvPr/>
        </p:nvSpPr>
        <p:spPr>
          <a:xfrm>
            <a:off x="181554" y="998289"/>
            <a:ext cx="2869035" cy="2726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is a picture of what once was a massive tree.  </a:t>
            </a:r>
            <a:b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p</a:t>
            </a:r>
            <a:r>
              <a:rPr kumimoji="0" lang="en-CA" sz="24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illar</a:t>
            </a: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</a:t>
            </a:r>
            <a:r>
              <a:rPr kumimoji="0" lang="en-CA" sz="24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stren</a:t>
            </a: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  <a:r>
              <a:rPr kumimoji="0" lang="en-CA" sz="24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that could be </a:t>
            </a:r>
            <a:r>
              <a:rPr kumimoji="0" lang="en-CA" sz="24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observed</a:t>
            </a: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over a </a:t>
            </a:r>
            <a:r>
              <a:rPr kumimoji="0" lang="en-CA" sz="24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GREAT</a:t>
            </a: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distance.</a:t>
            </a: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25BF74-AD58-4BC7-AB7A-2AC210B5B7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470" y="5397623"/>
            <a:ext cx="9035494" cy="1395271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D1DA610-A061-4A91-849E-4B47222607CC}"/>
              </a:ext>
            </a:extLst>
          </p:cNvPr>
          <p:cNvSpPr/>
          <p:nvPr/>
        </p:nvSpPr>
        <p:spPr>
          <a:xfrm>
            <a:off x="3064362" y="6241408"/>
            <a:ext cx="1705837" cy="475985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01600" h="12065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 18:1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1E49C7-9360-4CB6-ABC0-34C233CAA091}"/>
              </a:ext>
            </a:extLst>
          </p:cNvPr>
          <p:cNvSpPr/>
          <p:nvPr/>
        </p:nvSpPr>
        <p:spPr>
          <a:xfrm>
            <a:off x="8514826" y="998289"/>
            <a:ext cx="3382635" cy="34812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Abraham had made himself </a:t>
            </a:r>
            <a:r>
              <a:rPr kumimoji="0" lang="en-CA" sz="28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COMFORTABLE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en-CA" sz="2800" b="1" i="1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CC00CC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sitting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in the </a:t>
            </a:r>
            <a:r>
              <a:rPr kumimoji="0" lang="en-CA" sz="28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protection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</a:t>
            </a:r>
            <a:b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oak </a:t>
            </a:r>
            <a:r>
              <a:rPr kumimoji="0" lang="en-CA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trees</a:t>
            </a:r>
            <a:r>
              <a:rPr lang="en-CA" sz="2800" dirty="0">
                <a:solidFill>
                  <a:prstClr val="black"/>
                </a:solidFill>
                <a:latin typeface="Calibri" panose="020F0502020204030204"/>
              </a:rPr>
              <a:t> - </a:t>
            </a:r>
            <a:r>
              <a:rPr lang="en-CA" sz="2800" dirty="0" err="1">
                <a:solidFill>
                  <a:prstClr val="black"/>
                </a:solidFill>
                <a:latin typeface="Calibri" panose="020F0502020204030204"/>
              </a:rPr>
              <a:t>i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 </a:t>
            </a:r>
            <a:b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</a:t>
            </a:r>
            <a:r>
              <a:rPr kumimoji="0" lang="en-CA" sz="28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HEAT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the afternoon.  </a:t>
            </a:r>
            <a:endParaRPr kumimoji="0" lang="en-CA" sz="2800" b="1" i="0" u="none" strike="noStrike" kern="1200" cap="none" spc="0" normalizeH="0" baseline="0" noProof="0" dirty="0">
              <a:ln>
                <a:solidFill>
                  <a:srgbClr val="ED7D31">
                    <a:lumMod val="50000"/>
                  </a:srgbClr>
                </a:solidFill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AFCF7CC-6A89-4D0E-9A35-FE815A57277C}"/>
              </a:ext>
            </a:extLst>
          </p:cNvPr>
          <p:cNvCxnSpPr>
            <a:cxnSpLocks/>
          </p:cNvCxnSpPr>
          <p:nvPr/>
        </p:nvCxnSpPr>
        <p:spPr>
          <a:xfrm flipH="1">
            <a:off x="3917280" y="2677886"/>
            <a:ext cx="5152075" cy="2851374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  <a:effectLst>
            <a:glow rad="127000">
              <a:schemeClr val="accent2">
                <a:lumMod val="60000"/>
                <a:lumOff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7F99F8E8-2CAB-4C23-846D-7AB85B8C94F5}"/>
              </a:ext>
            </a:extLst>
          </p:cNvPr>
          <p:cNvSpPr/>
          <p:nvPr/>
        </p:nvSpPr>
        <p:spPr>
          <a:xfrm>
            <a:off x="8850385" y="16777"/>
            <a:ext cx="2265027" cy="906011"/>
          </a:xfrm>
          <a:prstGeom prst="rect">
            <a:avLst/>
          </a:prstGeom>
          <a:noFill/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2E9ABA-021E-48B2-A41A-64B7EB1B5602}"/>
              </a:ext>
            </a:extLst>
          </p:cNvPr>
          <p:cNvSpPr/>
          <p:nvPr/>
        </p:nvSpPr>
        <p:spPr>
          <a:xfrm>
            <a:off x="9141412" y="620702"/>
            <a:ext cx="1479049" cy="3020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 3:24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A230275-9A4F-4E22-AC75-94E0E734BDCD}"/>
              </a:ext>
            </a:extLst>
          </p:cNvPr>
          <p:cNvSpPr/>
          <p:nvPr/>
        </p:nvSpPr>
        <p:spPr>
          <a:xfrm>
            <a:off x="9361252" y="4496473"/>
            <a:ext cx="2536209" cy="225143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sunset" dir="t"/>
          </a:scene3d>
          <a:sp3d>
            <a:bevelT w="158750" h="13335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far does one move when </a:t>
            </a:r>
            <a:r>
              <a:rPr kumimoji="0" lang="en-CA" sz="32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Eras Bold ITC" panose="020B0907030504020204" pitchFamily="34" charset="0"/>
                <a:ea typeface="+mn-ea"/>
                <a:cs typeface="+mn-cs"/>
              </a:rPr>
              <a:t>SEATED</a:t>
            </a: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Eras Bold ITC" panose="020B0907030504020204" pitchFamily="34" charset="0"/>
                <a:ea typeface="+mn-ea"/>
                <a:cs typeface="+mn-cs"/>
              </a:rPr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B35E6C-73CE-4B87-AABA-9F2760E32869}"/>
              </a:ext>
            </a:extLst>
          </p:cNvPr>
          <p:cNvSpPr/>
          <p:nvPr/>
        </p:nvSpPr>
        <p:spPr>
          <a:xfrm>
            <a:off x="4958487" y="5428134"/>
            <a:ext cx="1371291" cy="136476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843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 animBg="1"/>
      <p:bldP spid="14" grpId="0" animBg="1"/>
      <p:bldP spid="1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100000">
              <a:schemeClr val="tx1">
                <a:lumMod val="95000"/>
                <a:lumOff val="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7BA5F5-1C05-4729-93F2-E9A105AE6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6464" y="647799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C2D28F-54A5-4CFF-A832-B99C2F1CE91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12DBF6F-C0A7-49A2-BC68-EC9D5FD9E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2515" y="80478"/>
            <a:ext cx="3883149" cy="1132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5959FC2-F8F4-40CF-B539-210C9D086D0E}"/>
              </a:ext>
            </a:extLst>
          </p:cNvPr>
          <p:cNvCxnSpPr>
            <a:cxnSpLocks/>
          </p:cNvCxnSpPr>
          <p:nvPr/>
        </p:nvCxnSpPr>
        <p:spPr>
          <a:xfrm>
            <a:off x="2666728" y="1056808"/>
            <a:ext cx="594805" cy="0"/>
          </a:xfrm>
          <a:prstGeom prst="line">
            <a:avLst/>
          </a:prstGeom>
          <a:ln w="123825">
            <a:solidFill>
              <a:srgbClr val="00FFFF"/>
            </a:solidFill>
          </a:ln>
          <a:effectLst>
            <a:outerShdw blurRad="50800" dist="50800" dir="5400000" algn="ctr" rotWithShape="0">
              <a:srgbClr val="FF00FF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A4E2C83-973F-428C-82D8-B4591006E579}"/>
              </a:ext>
            </a:extLst>
          </p:cNvPr>
          <p:cNvSpPr/>
          <p:nvPr/>
        </p:nvSpPr>
        <p:spPr>
          <a:xfrm>
            <a:off x="417250" y="1432874"/>
            <a:ext cx="11256886" cy="4825313"/>
          </a:xfrm>
          <a:prstGeom prst="roundRect">
            <a:avLst/>
          </a:prstGeom>
          <a:gradFill>
            <a:gsLst>
              <a:gs pos="0">
                <a:srgbClr val="00FF99">
                  <a:alpha val="32000"/>
                </a:srgbClr>
              </a:gs>
              <a:gs pos="39000">
                <a:srgbClr val="0000FF">
                  <a:alpha val="39000"/>
                </a:srgbClr>
              </a:gs>
              <a:gs pos="68000">
                <a:srgbClr val="FFFF00">
                  <a:alpha val="41000"/>
                </a:srgbClr>
              </a:gs>
              <a:gs pos="100000">
                <a:srgbClr val="9966FF">
                  <a:alpha val="64000"/>
                </a:srgbClr>
              </a:gs>
            </a:gsLst>
            <a:lin ang="5400000" scaled="1"/>
          </a:gradFill>
          <a:ln w="76200">
            <a:solidFill>
              <a:schemeClr val="tx1"/>
            </a:solidFill>
          </a:ln>
          <a:scene3d>
            <a:camera prst="orthographicFront"/>
            <a:lightRig rig="sunset" dir="t"/>
          </a:scene3d>
          <a:sp3d>
            <a:bevelT w="241300" h="1143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solidFill>
                    <a:srgbClr val="FF00FF"/>
                  </a:solidFill>
                </a:ln>
                <a:solidFill>
                  <a:srgbClr val="00FF99"/>
                </a:solidFill>
                <a:effectLst>
                  <a:outerShdw blurRad="50800" dist="50800" dir="5400000" algn="ctr" rotWithShape="0">
                    <a:srgbClr val="0000FF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Why is it that this word is found </a:t>
            </a:r>
            <a:r>
              <a:rPr kumimoji="0" lang="en-CA" sz="3200" b="0" i="0" u="sng" strike="noStrike" kern="1200" cap="none" spc="0" normalizeH="0" baseline="0" noProof="0" dirty="0">
                <a:ln>
                  <a:solidFill>
                    <a:srgbClr val="FF00FF"/>
                  </a:solidFill>
                </a:ln>
                <a:solidFill>
                  <a:srgbClr val="00FF99"/>
                </a:solidFill>
                <a:effectLst>
                  <a:outerShdw blurRad="50800" dist="50800" dir="5400000" algn="ctr" rotWithShape="0">
                    <a:srgbClr val="0000FF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onl</a:t>
            </a:r>
            <a:r>
              <a:rPr kumimoji="0" lang="en-CA" sz="3200" b="0" i="0" u="none" strike="noStrike" kern="1200" cap="none" spc="0" normalizeH="0" baseline="0" noProof="0" dirty="0">
                <a:ln>
                  <a:solidFill>
                    <a:srgbClr val="FF00FF"/>
                  </a:solidFill>
                </a:ln>
                <a:solidFill>
                  <a:srgbClr val="00FF99"/>
                </a:solidFill>
                <a:effectLst>
                  <a:outerShdw blurRad="50800" dist="50800" dir="5400000" algn="ctr" rotWithShape="0">
                    <a:srgbClr val="0000FF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y </a:t>
            </a:r>
            <a:r>
              <a:rPr kumimoji="0" lang="en-CA" sz="3200" b="0" i="0" u="sng" strike="noStrike" kern="1200" cap="none" spc="0" normalizeH="0" baseline="0" noProof="0" dirty="0">
                <a:ln>
                  <a:solidFill>
                    <a:srgbClr val="FF00FF"/>
                  </a:solidFill>
                </a:ln>
                <a:solidFill>
                  <a:srgbClr val="00FF99"/>
                </a:solidFill>
                <a:effectLst>
                  <a:outerShdw blurRad="50800" dist="50800" dir="5400000" algn="ctr" rotWithShape="0">
                    <a:srgbClr val="0000FF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3 times</a:t>
            </a:r>
            <a:r>
              <a:rPr kumimoji="0" lang="en-CA" sz="3200" b="0" i="0" u="none" strike="noStrike" kern="1200" cap="none" spc="0" normalizeH="0" baseline="0" noProof="0" dirty="0">
                <a:ln>
                  <a:solidFill>
                    <a:srgbClr val="FF00FF"/>
                  </a:solidFill>
                </a:ln>
                <a:solidFill>
                  <a:srgbClr val="00FF99"/>
                </a:solidFill>
                <a:effectLst>
                  <a:outerShdw blurRad="50800" dist="50800" dir="5400000" algn="ctr" rotWithShape="0">
                    <a:srgbClr val="0000FF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with a </a:t>
            </a:r>
            <a:r>
              <a:rPr kumimoji="0" lang="en-CA" sz="3200" b="0" i="0" u="none" strike="noStrike" kern="1200" cap="none" spc="0" normalizeH="0" baseline="0" noProof="0" dirty="0" err="1">
                <a:ln>
                  <a:solidFill>
                    <a:srgbClr val="FF00FF"/>
                  </a:solidFill>
                </a:ln>
                <a:solidFill>
                  <a:srgbClr val="00FF99"/>
                </a:solidFill>
                <a:effectLst>
                  <a:glow rad="127000">
                    <a:srgbClr val="FFFF00"/>
                  </a:glow>
                  <a:outerShdw blurRad="50800" dist="50800" dir="5400000" algn="ctr" rotWithShape="0">
                    <a:srgbClr val="0000FF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Tav</a:t>
            </a:r>
            <a:r>
              <a:rPr kumimoji="0" lang="en-CA" sz="3200" b="0" i="0" u="none" strike="noStrike" kern="1200" cap="none" spc="0" normalizeH="0" baseline="0" noProof="0" dirty="0">
                <a:ln>
                  <a:solidFill>
                    <a:srgbClr val="FF00FF"/>
                  </a:solidFill>
                </a:ln>
                <a:solidFill>
                  <a:srgbClr val="00FF99"/>
                </a:solidFill>
                <a:effectLst>
                  <a:outerShdw blurRad="50800" dist="50800" dir="5400000" algn="ctr" rotWithShape="0">
                    <a:srgbClr val="0000FF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at the end?</a:t>
            </a:r>
            <a:br>
              <a:rPr kumimoji="0" lang="en-CA" sz="3200" b="0" i="0" u="none" strike="noStrike" kern="1200" cap="none" spc="0" normalizeH="0" baseline="0" noProof="0" dirty="0">
                <a:ln>
                  <a:solidFill>
                    <a:srgbClr val="FF00FF"/>
                  </a:solidFill>
                </a:ln>
                <a:solidFill>
                  <a:srgbClr val="00FF99"/>
                </a:solidFill>
                <a:effectLst>
                  <a:outerShdw blurRad="50800" dist="50800" dir="5400000" algn="ctr" rotWithShape="0">
                    <a:srgbClr val="0000FF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r>
              <a:rPr kumimoji="0" lang="en-CA" sz="3200" b="0" i="0" u="none" strike="noStrike" kern="1200" cap="none" spc="0" normalizeH="0" baseline="0" noProof="0" dirty="0">
                <a:ln>
                  <a:solidFill>
                    <a:srgbClr val="FF00FF"/>
                  </a:solidFill>
                </a:ln>
                <a:solidFill>
                  <a:srgbClr val="00FF99"/>
                </a:solidFill>
                <a:effectLst>
                  <a:outerShdw blurRad="50800" dist="50800" dir="5400000" algn="ctr" rotWithShape="0">
                    <a:srgbClr val="0000FF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Gen 1:</a:t>
            </a:r>
            <a:r>
              <a:rPr kumimoji="0" lang="en-CA" sz="3200" b="0" i="0" u="sng" strike="noStrike" kern="1200" cap="none" spc="0" normalizeH="0" baseline="0" noProof="0" dirty="0">
                <a:ln>
                  <a:solidFill>
                    <a:srgbClr val="FF00FF"/>
                  </a:solidFill>
                </a:ln>
                <a:solidFill>
                  <a:srgbClr val="00FF99"/>
                </a:solidFill>
                <a:effectLst>
                  <a:outerShdw blurRad="50800" dist="50800" dir="5400000" algn="ctr" rotWithShape="0">
                    <a:srgbClr val="0000FF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14</a:t>
            </a:r>
            <a:r>
              <a:rPr kumimoji="0" lang="en-CA" sz="3200" b="0" i="0" u="none" strike="noStrike" kern="1200" cap="none" spc="0" normalizeH="0" baseline="0" noProof="0" dirty="0">
                <a:ln>
                  <a:solidFill>
                    <a:srgbClr val="FF00FF"/>
                  </a:solidFill>
                </a:ln>
                <a:solidFill>
                  <a:srgbClr val="00FF99"/>
                </a:solidFill>
                <a:effectLst>
                  <a:outerShdw blurRad="50800" dist="50800" dir="5400000" algn="ctr" rotWithShape="0">
                    <a:srgbClr val="0000FF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, </a:t>
            </a:r>
            <a:r>
              <a:rPr kumimoji="0" lang="en-CA" sz="3200" b="0" i="0" u="sng" strike="noStrike" kern="1200" cap="none" spc="0" normalizeH="0" baseline="0" noProof="0" dirty="0">
                <a:ln>
                  <a:solidFill>
                    <a:srgbClr val="FF00FF"/>
                  </a:solidFill>
                </a:ln>
                <a:solidFill>
                  <a:srgbClr val="00FF99"/>
                </a:solidFill>
                <a:effectLst>
                  <a:outerShdw blurRad="50800" dist="50800" dir="5400000" algn="ctr" rotWithShape="0">
                    <a:srgbClr val="0000FF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15</a:t>
            </a:r>
            <a:r>
              <a:rPr kumimoji="0" lang="en-CA" sz="3200" b="0" i="0" u="none" strike="noStrike" kern="1200" cap="none" spc="0" normalizeH="0" baseline="0" noProof="0" dirty="0">
                <a:ln>
                  <a:solidFill>
                    <a:srgbClr val="FF00FF"/>
                  </a:solidFill>
                </a:ln>
                <a:solidFill>
                  <a:srgbClr val="00FF99"/>
                </a:solidFill>
                <a:effectLst>
                  <a:outerShdw blurRad="50800" dist="50800" dir="5400000" algn="ctr" rotWithShape="0">
                    <a:srgbClr val="0000FF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CA" sz="3200" b="0" i="0" u="none" strike="noStrike" kern="1200" cap="none" spc="0" normalizeH="0" baseline="0" noProof="0" dirty="0">
                <a:ln>
                  <a:solidFill>
                    <a:srgbClr val="FF00FF"/>
                  </a:solidFill>
                </a:ln>
                <a:solidFill>
                  <a:prstClr val="black"/>
                </a:solidFill>
                <a:effectLst>
                  <a:outerShdw blurRad="50800" dist="50800" dir="5400000" algn="ctr" rotWithShape="0">
                    <a:srgbClr val="0000FF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&amp;</a:t>
            </a:r>
            <a:r>
              <a:rPr kumimoji="0" lang="en-CA" sz="3200" b="0" i="0" u="none" strike="noStrike" kern="1200" cap="none" spc="0" normalizeH="0" baseline="0" noProof="0" dirty="0">
                <a:ln>
                  <a:solidFill>
                    <a:srgbClr val="FF00FF"/>
                  </a:solidFill>
                </a:ln>
                <a:solidFill>
                  <a:srgbClr val="00FF99"/>
                </a:solidFill>
                <a:effectLst>
                  <a:outerShdw blurRad="50800" dist="50800" dir="5400000" algn="ctr" rotWithShape="0">
                    <a:srgbClr val="0000FF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CA" sz="3200" b="0" i="0" u="sng" strike="noStrike" kern="1200" cap="none" spc="0" normalizeH="0" baseline="0" noProof="0" dirty="0">
                <a:ln>
                  <a:solidFill>
                    <a:srgbClr val="FF00FF"/>
                  </a:solidFill>
                </a:ln>
                <a:solidFill>
                  <a:srgbClr val="00FF99"/>
                </a:solidFill>
                <a:effectLst>
                  <a:outerShdw blurRad="50800" dist="50800" dir="5400000" algn="ctr" rotWithShape="0">
                    <a:srgbClr val="0000FF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16</a:t>
            </a:r>
            <a:r>
              <a:rPr kumimoji="0" lang="en-CA" sz="3200" b="0" i="0" u="none" strike="noStrike" kern="1200" cap="none" spc="0" normalizeH="0" baseline="0" noProof="0" dirty="0">
                <a:ln>
                  <a:solidFill>
                    <a:srgbClr val="FF00FF"/>
                  </a:solidFill>
                </a:ln>
                <a:solidFill>
                  <a:srgbClr val="00FF99"/>
                </a:solidFill>
                <a:effectLst>
                  <a:outerShdw blurRad="50800" dist="50800" dir="5400000" algn="ctr" rotWithShape="0">
                    <a:srgbClr val="0000FF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!    ?????? </a:t>
            </a:r>
          </a:p>
          <a:p>
            <a:pPr lvl="0" algn="ctr">
              <a:defRPr/>
            </a:pPr>
            <a:r>
              <a:rPr kumimoji="0" lang="en-CA" sz="4800" b="0" i="0" u="none" strike="noStrike" kern="1200" cap="none" spc="0" normalizeH="0" baseline="0" noProof="0" dirty="0">
                <a:ln>
                  <a:solidFill>
                    <a:srgbClr val="FF00FF"/>
                  </a:solidFill>
                </a:ln>
                <a:solidFill>
                  <a:prstClr val="black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Is there an </a:t>
            </a:r>
            <a:r>
              <a:rPr kumimoji="0" lang="en-CA" sz="6600" b="0" i="0" u="none" strike="noStrike" kern="1200" cap="none" spc="0" normalizeH="0" baseline="0" noProof="0" dirty="0">
                <a:ln w="38100">
                  <a:solidFill>
                    <a:srgbClr val="0000FF"/>
                  </a:solidFill>
                </a:ln>
                <a:solidFill>
                  <a:srgbClr val="9966FF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Snap ITC" panose="04040A07060A02020202" pitchFamily="82" charset="0"/>
                <a:ea typeface="+mn-ea"/>
                <a:cs typeface="+mn-cs"/>
              </a:rPr>
              <a:t>EVENT</a:t>
            </a:r>
            <a:r>
              <a:rPr lang="en-CA" sz="6600" dirty="0">
                <a:ln>
                  <a:solidFill>
                    <a:srgbClr val="FF00FF"/>
                  </a:solidFill>
                </a:ln>
                <a:solidFill>
                  <a:prstClr val="black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</a:rPr>
              <a:t> </a:t>
            </a:r>
            <a:r>
              <a:rPr lang="en-CA" sz="4800" dirty="0">
                <a:ln>
                  <a:solidFill>
                    <a:srgbClr val="FF00FF"/>
                  </a:solidFill>
                </a:ln>
                <a:solidFill>
                  <a:prstClr val="black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</a:rPr>
              <a:t>connection?</a:t>
            </a:r>
            <a:endParaRPr kumimoji="0" lang="en-CA" sz="4800" b="0" i="0" u="none" strike="noStrike" kern="1200" cap="none" spc="0" normalizeH="0" baseline="0" noProof="0" dirty="0">
              <a:ln w="38100">
                <a:solidFill>
                  <a:srgbClr val="0000FF"/>
                </a:solidFill>
              </a:ln>
              <a:solidFill>
                <a:srgbClr val="9966FF"/>
              </a:solidFill>
              <a:effectLst>
                <a:outerShdw blurRad="50800" dist="50800" dir="5400000" algn="ctr" rotWithShape="0">
                  <a:srgbClr val="FFFF00"/>
                </a:outerShdw>
              </a:effectLst>
              <a:uLnTx/>
              <a:uFillTx/>
              <a:latin typeface="Snap ITC" panose="04040A07060A02020202" pitchFamily="8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 w="38100">
                  <a:solidFill>
                    <a:srgbClr val="0000FF"/>
                  </a:solidFill>
                </a:ln>
                <a:solidFill>
                  <a:prstClr val="black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>
                <a:ln>
                  <a:solidFill>
                    <a:srgbClr val="FF00FF"/>
                  </a:solidFill>
                </a:ln>
                <a:solidFill>
                  <a:srgbClr val="00FF99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Remember that a Tav, </a:t>
            </a:r>
            <a:r>
              <a:rPr kumimoji="0" lang="en-CA" sz="3200" b="1" i="0" u="none" strike="noStrike" kern="1200" cap="none" spc="0" normalizeH="0" baseline="0" noProof="0" dirty="0">
                <a:ln>
                  <a:solidFill>
                    <a:srgbClr val="FF00FF"/>
                  </a:solidFill>
                </a:ln>
                <a:solidFill>
                  <a:prstClr val="black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can be a </a:t>
            </a:r>
            <a:r>
              <a:rPr kumimoji="0" lang="en-CA" sz="3200" b="1" i="0" u="none" strike="noStrike" kern="1200" cap="none" spc="0" normalizeH="0" baseline="0" noProof="0" dirty="0">
                <a:ln>
                  <a:solidFill>
                    <a:srgbClr val="FF00FF"/>
                  </a:solidFill>
                </a:ln>
                <a:solidFill>
                  <a:srgbClr val="00FF99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Sign, </a:t>
            </a:r>
            <a:r>
              <a:rPr kumimoji="0" lang="en-CA" sz="3200" b="1" i="0" u="none" strike="noStrike" kern="1200" cap="none" spc="0" normalizeH="0" baseline="0" noProof="0" dirty="0">
                <a:ln>
                  <a:solidFill>
                    <a:srgbClr val="FF00FF"/>
                  </a:solidFill>
                </a:ln>
                <a:solidFill>
                  <a:prstClr val="black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n-CA" sz="3200" b="1" i="0" u="none" strike="noStrike" kern="1200" cap="none" spc="0" normalizeH="0" baseline="0" noProof="0" dirty="0">
                <a:ln>
                  <a:solidFill>
                    <a:srgbClr val="FF00FF"/>
                  </a:solidFill>
                </a:ln>
                <a:solidFill>
                  <a:srgbClr val="00FF99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Seal, </a:t>
            </a:r>
            <a:br>
              <a:rPr kumimoji="0" lang="en-CA" sz="3200" b="1" i="0" u="none" strike="noStrike" kern="1200" cap="none" spc="0" normalizeH="0" baseline="0" noProof="0" dirty="0">
                <a:ln>
                  <a:solidFill>
                    <a:srgbClr val="FF00FF"/>
                  </a:solidFill>
                </a:ln>
                <a:solidFill>
                  <a:srgbClr val="00FF99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</a:br>
            <a:r>
              <a:rPr kumimoji="0" lang="en-CA" sz="3200" b="1" i="0" u="none" strike="noStrike" kern="1200" cap="none" spc="0" normalizeH="0" baseline="0" noProof="0" dirty="0">
                <a:ln>
                  <a:solidFill>
                    <a:srgbClr val="FF00FF"/>
                  </a:solidFill>
                </a:ln>
                <a:solidFill>
                  <a:prstClr val="black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n-CA" sz="3200" b="1" i="0" u="none" strike="noStrike" kern="1200" cap="none" spc="0" normalizeH="0" baseline="0" noProof="0" dirty="0">
                <a:ln>
                  <a:solidFill>
                    <a:srgbClr val="FF00FF"/>
                  </a:solidFill>
                </a:ln>
                <a:solidFill>
                  <a:srgbClr val="00FF99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Mark, </a:t>
            </a:r>
            <a:r>
              <a:rPr kumimoji="0" lang="en-CA" sz="3200" b="1" i="0" u="none" strike="noStrike" kern="1200" cap="none" spc="0" normalizeH="0" baseline="0" noProof="0" dirty="0">
                <a:ln>
                  <a:solidFill>
                    <a:srgbClr val="FF00FF"/>
                  </a:solidFill>
                </a:ln>
                <a:solidFill>
                  <a:prstClr val="black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n-CA" sz="3200" b="1" i="0" u="none" strike="noStrike" kern="1200" cap="none" spc="0" normalizeH="0" baseline="0" noProof="0" dirty="0">
                <a:ln>
                  <a:solidFill>
                    <a:srgbClr val="FF00FF"/>
                  </a:solidFill>
                </a:ln>
                <a:solidFill>
                  <a:srgbClr val="00FF99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Signature </a:t>
            </a:r>
            <a:r>
              <a:rPr kumimoji="0" lang="en-CA" sz="3200" b="1" i="0" u="none" strike="noStrike" kern="1200" cap="none" spc="0" normalizeH="0" baseline="0" noProof="0" dirty="0">
                <a:ln>
                  <a:solidFill>
                    <a:srgbClr val="FF00FF"/>
                  </a:solidFill>
                </a:ln>
                <a:solidFill>
                  <a:prstClr val="black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and a</a:t>
            </a:r>
            <a:r>
              <a:rPr kumimoji="0" lang="en-CA" sz="3200" b="1" i="0" u="none" strike="noStrike" kern="1200" cap="none" spc="0" normalizeH="0" baseline="0" noProof="0" dirty="0">
                <a:ln>
                  <a:solidFill>
                    <a:srgbClr val="FF00FF"/>
                  </a:solidFill>
                </a:ln>
                <a:solidFill>
                  <a:srgbClr val="00FF99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CA" sz="4400" b="1" i="0" u="none" strike="noStrike" kern="1200" cap="none" spc="0" normalizeH="0" baseline="0" noProof="0" dirty="0">
                <a:ln w="28575">
                  <a:solidFill>
                    <a:srgbClr val="0000FF"/>
                  </a:solidFill>
                </a:ln>
                <a:solidFill>
                  <a:srgbClr val="00FF99"/>
                </a:solidFill>
                <a:effectLst>
                  <a:glow rad="76200">
                    <a:srgbClr val="FF00FF"/>
                  </a:glow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Snap ITC" panose="04040A07060A02020202" pitchFamily="82" charset="0"/>
                <a:ea typeface="+mn-ea"/>
                <a:cs typeface="+mn-cs"/>
              </a:rPr>
              <a:t>COVENANT!</a:t>
            </a:r>
            <a:endParaRPr kumimoji="0" lang="en-CA" sz="6600" b="0" i="0" u="none" strike="noStrike" kern="1200" cap="none" spc="0" normalizeH="0" baseline="0" noProof="0" dirty="0">
              <a:ln>
                <a:solidFill>
                  <a:srgbClr val="FF00FF"/>
                </a:solidFill>
              </a:ln>
              <a:solidFill>
                <a:prstClr val="black"/>
              </a:solidFill>
              <a:effectLst>
                <a:outerShdw blurRad="50800" dist="50800" dir="5400000" algn="ctr" rotWithShape="0">
                  <a:srgbClr val="FFFF0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F706884-BFD2-4677-8CD3-CF679C6FD7A1}"/>
              </a:ext>
            </a:extLst>
          </p:cNvPr>
          <p:cNvSpPr/>
          <p:nvPr/>
        </p:nvSpPr>
        <p:spPr>
          <a:xfrm>
            <a:off x="6096001" y="421366"/>
            <a:ext cx="4078014" cy="583288"/>
          </a:xfrm>
          <a:prstGeom prst="roundRect">
            <a:avLst>
              <a:gd name="adj" fmla="val 50000"/>
            </a:avLst>
          </a:prstGeom>
          <a:solidFill>
            <a:srgbClr val="FF9900"/>
          </a:solidFill>
          <a:ln>
            <a:solidFill>
              <a:srgbClr val="0000FF"/>
            </a:solidFill>
          </a:ln>
          <a:scene3d>
            <a:camera prst="orthographicFront"/>
            <a:lightRig rig="sunset" dir="t"/>
          </a:scene3d>
          <a:sp3d>
            <a:bevelT w="107950" h="9525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e-</a:t>
            </a:r>
            <a:r>
              <a:rPr kumimoji="0" lang="en-CA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marth</a:t>
            </a: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- </a:t>
            </a: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127000">
                    <a:srgbClr val="00FFFF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luminaries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C784AE-F37A-7219-4DC3-A15F1DF1275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940000">
            <a:off x="208032" y="242654"/>
            <a:ext cx="1846613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4AA56E-7EDB-D750-788C-B3162F4453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0228" y="-4155958"/>
            <a:ext cx="4589560" cy="390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00836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B6E01-928E-4818-9CE2-4618DE211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C2D28F-54A5-4CFF-A832-B99C2F1CE910}" type="slidenum">
              <a:rPr kumimoji="0" lang="en-CA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CA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D1DA610-A061-4A91-849E-4B47222607CC}"/>
              </a:ext>
            </a:extLst>
          </p:cNvPr>
          <p:cNvSpPr/>
          <p:nvPr/>
        </p:nvSpPr>
        <p:spPr>
          <a:xfrm>
            <a:off x="4680660" y="3429000"/>
            <a:ext cx="2439280" cy="637637"/>
          </a:xfrm>
          <a:prstGeom prst="roundRect">
            <a:avLst/>
          </a:prstGeom>
          <a:solidFill>
            <a:srgbClr val="00B050"/>
          </a:solidFill>
          <a:effectLst>
            <a:glow rad="127000">
              <a:srgbClr val="FFFF00"/>
            </a:glow>
          </a:effectLst>
          <a:scene3d>
            <a:camera prst="orthographicFront"/>
            <a:lightRig rig="threePt" dir="t"/>
          </a:scene3d>
          <a:sp3d>
            <a:bevelT w="101600" h="12065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 18:1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1E49C7-9360-4CB6-ABC0-34C233CAA091}"/>
              </a:ext>
            </a:extLst>
          </p:cNvPr>
          <p:cNvSpPr/>
          <p:nvPr/>
        </p:nvSpPr>
        <p:spPr>
          <a:xfrm>
            <a:off x="0" y="670962"/>
            <a:ext cx="3512413" cy="26762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Was Abraham </a:t>
            </a:r>
            <a:r>
              <a:rPr kumimoji="0" lang="en-CA" sz="28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seated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CA" sz="2800" b="1" i="0" u="none" strike="noStrike" kern="1200" cap="none" spc="0" normalizeH="0" baseline="0" noProof="0" dirty="0">
                <a:ln w="12700">
                  <a:solidFill>
                    <a:srgbClr val="CC00FF"/>
                  </a:solidFill>
                </a:ln>
                <a:solidFill>
                  <a:srgbClr val="0000FF"/>
                </a:solidFill>
                <a:effectLst>
                  <a:glow rad="88900">
                    <a:srgbClr val="00CCFF"/>
                  </a:glow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Ravie" panose="04040805050809020602" pitchFamily="82" charset="0"/>
              </a:rPr>
              <a:t>The Way?</a:t>
            </a:r>
            <a:br>
              <a:rPr kumimoji="0" lang="en-CA" sz="2800" b="1" i="0" u="none" strike="noStrike" kern="1200" cap="none" spc="0" normalizeH="0" baseline="0" noProof="0" dirty="0">
                <a:ln w="12700">
                  <a:solidFill>
                    <a:srgbClr val="CC00FF"/>
                  </a:solidFill>
                </a:ln>
                <a:solidFill>
                  <a:srgbClr val="0000FF"/>
                </a:solidFill>
                <a:effectLst>
                  <a:glow rad="88900">
                    <a:srgbClr val="00CCFF"/>
                  </a:glow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Ravie" panose="04040805050809020602" pitchFamily="82" charset="0"/>
              </a:rPr>
            </a:br>
            <a:r>
              <a:rPr kumimoji="0" lang="en-CA" sz="2800" b="1" i="0" u="none" strike="noStrike" kern="1200" cap="none" spc="0" normalizeH="0" baseline="0" noProof="0" dirty="0">
                <a:ln w="12700">
                  <a:solidFill>
                    <a:srgbClr val="CC00FF"/>
                  </a:solidFill>
                </a:ln>
                <a:solidFill>
                  <a:srgbClr val="0000FF"/>
                </a:solidFill>
                <a:effectLst>
                  <a:glow rad="88900">
                    <a:srgbClr val="00CCFF"/>
                  </a:glow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Ravie" panose="04040805050809020602" pitchFamily="82" charset="0"/>
              </a:rPr>
              <a:t> </a:t>
            </a:r>
            <a:b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 was he simply </a:t>
            </a:r>
            <a:b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the </a:t>
            </a:r>
            <a:b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door of his tent?</a:t>
            </a:r>
            <a:endParaRPr kumimoji="0" lang="en-CA" sz="2800" b="1" i="0" u="none" strike="noStrike" kern="1200" cap="none" spc="0" normalizeH="0" baseline="0" noProof="0" dirty="0">
              <a:ln>
                <a:solidFill>
                  <a:srgbClr val="ED7D31">
                    <a:lumMod val="50000"/>
                  </a:srgbClr>
                </a:solidFill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75D4F76-75C4-455D-8EE7-6029CE44B7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415" t="6554" r="33126"/>
          <a:stretch/>
        </p:blipFill>
        <p:spPr>
          <a:xfrm>
            <a:off x="7363097" y="4642795"/>
            <a:ext cx="1440397" cy="1544243"/>
          </a:xfrm>
          <a:prstGeom prst="rect">
            <a:avLst/>
          </a:prstGeom>
          <a:ln w="88900" cap="sq" cmpd="thickThin">
            <a:solidFill>
              <a:srgbClr val="0066CC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F704B27-7CB9-4073-AD2E-933A5C331A4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3654" y="4642797"/>
            <a:ext cx="773114" cy="1544243"/>
          </a:xfrm>
          <a:prstGeom prst="rect">
            <a:avLst/>
          </a:prstGeom>
          <a:ln w="88900" cap="sq" cmpd="thickThin">
            <a:solidFill>
              <a:srgbClr val="0066CC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A0C9AE2-D297-408E-BC13-C1E010E0FD0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3306" y="4642796"/>
            <a:ext cx="768289" cy="1544243"/>
          </a:xfrm>
          <a:prstGeom prst="rect">
            <a:avLst/>
          </a:prstGeom>
          <a:ln w="88900" cap="sq" cmpd="thickThin">
            <a:solidFill>
              <a:srgbClr val="0066CC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8297D97-FA40-40E0-94EB-6963015F6DE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9796" y="4642795"/>
            <a:ext cx="1047028" cy="1544243"/>
          </a:xfrm>
          <a:prstGeom prst="rect">
            <a:avLst/>
          </a:prstGeom>
          <a:ln w="88900" cap="sq" cmpd="thickThin">
            <a:solidFill>
              <a:srgbClr val="0066CC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6D1AB0B-2DE1-43C2-91CF-C12E934074D0}"/>
              </a:ext>
            </a:extLst>
          </p:cNvPr>
          <p:cNvSpPr/>
          <p:nvPr/>
        </p:nvSpPr>
        <p:spPr>
          <a:xfrm>
            <a:off x="7943274" y="240145"/>
            <a:ext cx="3987870" cy="4285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99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 2 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will be examining these Hebrew words.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2800" dirty="0">
                <a:solidFill>
                  <a:prstClr val="black"/>
                </a:solidFill>
                <a:latin typeface="Calibri" panose="020F0502020204030204"/>
              </a:rPr>
              <a:t>Did Abraham pay attention to the </a:t>
            </a:r>
            <a:r>
              <a:rPr lang="en-CA" sz="2800" b="1" dirty="0">
                <a:ln>
                  <a:solidFill>
                    <a:srgbClr val="0000FF"/>
                  </a:solidFill>
                </a:ln>
                <a:solidFill>
                  <a:srgbClr val="FF9966"/>
                </a:solidFill>
                <a:latin typeface="Calibri" panose="020F0502020204030204"/>
              </a:rPr>
              <a:t>“SCURRY” </a:t>
            </a:r>
            <a:r>
              <a:rPr lang="en-CA" sz="2800" dirty="0">
                <a:solidFill>
                  <a:prstClr val="black"/>
                </a:solidFill>
                <a:latin typeface="Calibri" panose="020F0502020204030204"/>
              </a:rPr>
              <a:t>of the </a:t>
            </a:r>
            <a:r>
              <a:rPr lang="en-CA" sz="2800" dirty="0" err="1">
                <a:solidFill>
                  <a:prstClr val="black"/>
                </a:solidFill>
                <a:latin typeface="Calibri" panose="020F0502020204030204"/>
              </a:rPr>
              <a:t>Shemesh</a:t>
            </a:r>
            <a:r>
              <a:rPr lang="en-CA" sz="2800" dirty="0">
                <a:solidFill>
                  <a:prstClr val="black"/>
                </a:solidFill>
                <a:latin typeface="Calibri" panose="020F0502020204030204"/>
              </a:rPr>
              <a:t> (sun)?</a:t>
            </a:r>
            <a:br>
              <a:rPr lang="en-CA" sz="2800" dirty="0">
                <a:solidFill>
                  <a:prstClr val="black"/>
                </a:solidFill>
                <a:latin typeface="Calibri" panose="020F0502020204030204"/>
              </a:rPr>
            </a:br>
            <a:br>
              <a:rPr lang="en-CA" sz="28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CA" sz="4400" i="1" dirty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We shall see! </a:t>
            </a:r>
            <a:r>
              <a:rPr lang="en-CA" sz="4400" dirty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</a:t>
            </a:r>
            <a:endParaRPr kumimoji="0" lang="en-CA" sz="4400" b="1" i="0" u="none" strike="noStrike" kern="1200" cap="none" spc="0" normalizeH="0" baseline="0" noProof="0" dirty="0">
              <a:ln>
                <a:solidFill>
                  <a:srgbClr val="ED7D31">
                    <a:lumMod val="50000"/>
                  </a:srgbClr>
                </a:solidFill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43F938-6B7E-5EF2-4AA7-2D517C4E3559}"/>
              </a:ext>
            </a:extLst>
          </p:cNvPr>
          <p:cNvSpPr txBox="1"/>
          <p:nvPr/>
        </p:nvSpPr>
        <p:spPr>
          <a:xfrm>
            <a:off x="8960189" y="5633040"/>
            <a:ext cx="2970954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>
                <a:solidFill>
                  <a:srgbClr val="A97767"/>
                </a:solidFill>
                <a:effectLst>
                  <a:glow rad="101600">
                    <a:srgbClr val="46AC6F">
                      <a:lumMod val="20000"/>
                      <a:lumOff val="80000"/>
                    </a:srgbClr>
                  </a:glow>
                </a:effectLst>
                <a:latin typeface="Edwardian Script ITC" pitchFamily="66" charset="0"/>
                <a:cs typeface="MV Boli" pitchFamily="2" charset="0"/>
              </a:rPr>
              <a:t>The End</a:t>
            </a:r>
            <a:endParaRPr lang="en-US" sz="4000" b="1" dirty="0">
              <a:solidFill>
                <a:srgbClr val="A97767"/>
              </a:solidFill>
              <a:effectLst>
                <a:glow rad="101600">
                  <a:srgbClr val="46AC6F">
                    <a:lumMod val="20000"/>
                    <a:lumOff val="80000"/>
                  </a:srgbClr>
                </a:glow>
              </a:effectLst>
              <a:latin typeface="Edwardian Script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26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8" grpId="0"/>
      <p:bldP spid="2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6B6E01-928E-4818-9CE2-4618DE211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603969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C2D28F-54A5-4CFF-A832-B99C2F1CE91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E5EBDC4-1241-4A18-803F-7B62C9181B6D}"/>
              </a:ext>
            </a:extLst>
          </p:cNvPr>
          <p:cNvSpPr/>
          <p:nvPr/>
        </p:nvSpPr>
        <p:spPr>
          <a:xfrm>
            <a:off x="-77826" y="152562"/>
            <a:ext cx="4043146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If you have </a:t>
            </a:r>
            <a:br>
              <a:rPr lang="en-US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</a:br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Questions &amp;/or </a:t>
            </a:r>
            <a:br>
              <a:rPr lang="en-US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</a:br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Comments</a:t>
            </a:r>
            <a:br>
              <a:rPr lang="en-US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</a:br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about this </a:t>
            </a:r>
            <a:br>
              <a:rPr lang="en-US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</a:br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teaching, </a:t>
            </a:r>
            <a:br>
              <a:rPr lang="en-US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</a:br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please </a:t>
            </a:r>
            <a:br>
              <a:rPr lang="en-US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</a:br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contact </a:t>
            </a:r>
            <a:br>
              <a:rPr lang="en-US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</a:br>
            <a:r>
              <a:rPr lang="en-US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</a:rPr>
              <a:t>us: </a:t>
            </a:r>
          </a:p>
        </p:txBody>
      </p:sp>
      <p:pic>
        <p:nvPicPr>
          <p:cNvPr id="11" name="Picture 2" descr="C:\Users\Rae\Desktop\Grammar Art\email mouse best.png">
            <a:extLst>
              <a:ext uri="{FF2B5EF4-FFF2-40B4-BE49-F238E27FC236}">
                <a16:creationId xmlns:a16="http://schemas.microsoft.com/office/drawing/2014/main" id="{824EEB82-8448-4266-84D9-638C6F53C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9759" y="4756176"/>
            <a:ext cx="1384277" cy="100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666A20A-B1AD-4058-8F8F-E0ECDDAE4691}"/>
              </a:ext>
            </a:extLst>
          </p:cNvPr>
          <p:cNvSpPr txBox="1"/>
          <p:nvPr/>
        </p:nvSpPr>
        <p:spPr>
          <a:xfrm>
            <a:off x="6081976" y="5758393"/>
            <a:ext cx="527805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b="1" dirty="0">
                <a:solidFill>
                  <a:srgbClr val="A97767"/>
                </a:solidFill>
                <a:effectLst>
                  <a:glow rad="101600">
                    <a:srgbClr val="46AC6F">
                      <a:lumMod val="20000"/>
                      <a:lumOff val="80000"/>
                    </a:srgbClr>
                  </a:glow>
                </a:effectLst>
                <a:latin typeface="Edwardian Script ITC" pitchFamily="66" charset="0"/>
                <a:cs typeface="MV Boli" pitchFamily="2" charset="0"/>
              </a:rPr>
              <a:t>Thank you!</a:t>
            </a:r>
            <a:endParaRPr lang="en-US" sz="4000" b="1" dirty="0">
              <a:solidFill>
                <a:srgbClr val="A97767"/>
              </a:solidFill>
              <a:effectLst>
                <a:glow rad="101600">
                  <a:srgbClr val="46AC6F">
                    <a:lumMod val="20000"/>
                    <a:lumOff val="80000"/>
                  </a:srgbClr>
                </a:glow>
              </a:effectLst>
              <a:latin typeface="Edwardian Script ITC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0B58A6A-C508-4ABB-9EE7-7FB02F702D34}"/>
              </a:ext>
            </a:extLst>
          </p:cNvPr>
          <p:cNvSpPr/>
          <p:nvPr/>
        </p:nvSpPr>
        <p:spPr>
          <a:xfrm>
            <a:off x="2483866" y="4869015"/>
            <a:ext cx="723480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rgbClr val="46AC6F">
                        <a:tint val="70000"/>
                        <a:satMod val="245000"/>
                      </a:srgbClr>
                    </a:gs>
                    <a:gs pos="75000">
                      <a:srgbClr val="46AC6F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46AC6F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glow rad="127000">
                    <a:prstClr val="white">
                      <a:alpha val="78000"/>
                    </a:prst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Print" pitchFamily="2" charset="0"/>
                <a:hlinkClick r:id="rId5"/>
              </a:rPr>
              <a:t>questions@studythecalendar.com</a:t>
            </a:r>
            <a:endParaRPr lang="en-US" sz="3200" b="1" dirty="0">
              <a:ln w="11430">
                <a:solidFill>
                  <a:srgbClr val="002060"/>
                </a:solidFill>
              </a:ln>
              <a:solidFill>
                <a:srgbClr val="00B0F0"/>
              </a:solidFill>
              <a:effectLst>
                <a:glow rad="127000">
                  <a:prstClr val="white">
                    <a:alpha val="78000"/>
                  </a:prst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F48535-8C66-401D-83D9-740140631B22}"/>
              </a:ext>
            </a:extLst>
          </p:cNvPr>
          <p:cNvSpPr/>
          <p:nvPr/>
        </p:nvSpPr>
        <p:spPr>
          <a:xfrm>
            <a:off x="8544835" y="983741"/>
            <a:ext cx="3392699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800" b="1" dirty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egoe Print" pitchFamily="2" charset="0"/>
              </a:rPr>
              <a:t>Covenant Calendar Classroom </a:t>
            </a:r>
            <a:endParaRPr lang="en-CA" sz="4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2F42ED-D3FE-4C89-B170-6DF0F5F7C89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3792" y="1323993"/>
            <a:ext cx="2886859" cy="290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6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100000">
              <a:schemeClr val="tx1">
                <a:lumMod val="95000"/>
                <a:lumOff val="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7BA5F5-1C05-4729-93F2-E9A105AE6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6464" y="647799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C2D28F-54A5-4CFF-A832-B99C2F1CE91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6F08DE-16D1-4E14-AC7B-8263AEC3D8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396" y="3038287"/>
            <a:ext cx="11165937" cy="15802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A65164-93C6-4689-8FCE-9D3F0B663F8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0058" y="1687146"/>
            <a:ext cx="3462291" cy="135114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634289F-004F-495D-A06F-C8374EEC99D5}"/>
              </a:ext>
            </a:extLst>
          </p:cNvPr>
          <p:cNvSpPr/>
          <p:nvPr/>
        </p:nvSpPr>
        <p:spPr>
          <a:xfrm>
            <a:off x="1030499" y="253468"/>
            <a:ext cx="10101410" cy="1351141"/>
          </a:xfrm>
          <a:prstGeom prst="rect">
            <a:avLst/>
          </a:prstGeom>
          <a:solidFill>
            <a:schemeClr val="accent4">
              <a:lumMod val="50000"/>
            </a:schemeClr>
          </a:solidFill>
          <a:ln w="5715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0" i="0" u="none" strike="noStrike" kern="1200" cap="none" spc="0" normalizeH="0" baseline="0" noProof="0" dirty="0">
                <a:ln>
                  <a:noFill/>
                </a:ln>
                <a:solidFill>
                  <a:srgbClr val="00FF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Hebrew Lexicon   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J Parkhurst (1762)  Pg. 42    </a:t>
            </a:r>
            <a:b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Grammar Section: </a:t>
            </a:r>
            <a:r>
              <a:rPr kumimoji="0" lang="en-CA" sz="2800" b="1" i="0" u="none" strike="noStrike" kern="1200" cap="none" spc="0" normalizeH="0" baseline="0" noProof="0" dirty="0">
                <a:ln>
                  <a:solidFill>
                    <a:srgbClr val="FF00FF"/>
                  </a:solidFill>
                </a:ln>
                <a:solidFill>
                  <a:prstClr val="white"/>
                </a:solidFill>
                <a:effectLst>
                  <a:outerShdw blurRad="50800" dist="50800" dir="5400000" algn="ctr" rotWithShape="0">
                    <a:srgbClr val="00FF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comment on the great lights.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10E7A52-499B-4DB3-9E7D-F2208C12C70B}"/>
              </a:ext>
            </a:extLst>
          </p:cNvPr>
          <p:cNvCxnSpPr>
            <a:cxnSpLocks/>
          </p:cNvCxnSpPr>
          <p:nvPr/>
        </p:nvCxnSpPr>
        <p:spPr>
          <a:xfrm flipH="1">
            <a:off x="10275216" y="1477361"/>
            <a:ext cx="1262797" cy="1478389"/>
          </a:xfrm>
          <a:prstGeom prst="straightConnector1">
            <a:avLst/>
          </a:prstGeom>
          <a:ln w="76200">
            <a:solidFill>
              <a:srgbClr val="FF00FF"/>
            </a:solidFill>
            <a:tailEnd type="triangle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ECB3182-2C31-418A-9F32-C09B8901B928}"/>
              </a:ext>
            </a:extLst>
          </p:cNvPr>
          <p:cNvCxnSpPr>
            <a:cxnSpLocks/>
          </p:cNvCxnSpPr>
          <p:nvPr/>
        </p:nvCxnSpPr>
        <p:spPr>
          <a:xfrm flipH="1">
            <a:off x="4838331" y="4471965"/>
            <a:ext cx="2974019" cy="0"/>
          </a:xfrm>
          <a:prstGeom prst="straightConnector1">
            <a:avLst/>
          </a:prstGeom>
          <a:ln w="76200">
            <a:solidFill>
              <a:srgbClr val="FF00FF"/>
            </a:solidFill>
            <a:tailEnd type="triangle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D2D1F31-1EAE-472A-B651-4FCE5A26B10A}"/>
              </a:ext>
            </a:extLst>
          </p:cNvPr>
          <p:cNvCxnSpPr>
            <a:cxnSpLocks/>
          </p:cNvCxnSpPr>
          <p:nvPr/>
        </p:nvCxnSpPr>
        <p:spPr>
          <a:xfrm>
            <a:off x="4350059" y="3968318"/>
            <a:ext cx="7359588" cy="0"/>
          </a:xfrm>
          <a:prstGeom prst="line">
            <a:avLst/>
          </a:prstGeom>
          <a:ln w="3810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5959FC2-F8F4-40CF-B539-210C9D086D0E}"/>
              </a:ext>
            </a:extLst>
          </p:cNvPr>
          <p:cNvCxnSpPr>
            <a:cxnSpLocks/>
          </p:cNvCxnSpPr>
          <p:nvPr/>
        </p:nvCxnSpPr>
        <p:spPr>
          <a:xfrm>
            <a:off x="764960" y="4262760"/>
            <a:ext cx="10873665" cy="0"/>
          </a:xfrm>
          <a:prstGeom prst="line">
            <a:avLst/>
          </a:prstGeom>
          <a:ln w="3810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7DBAF5E9-6F43-4F96-B947-6111DE6C9117}"/>
              </a:ext>
            </a:extLst>
          </p:cNvPr>
          <p:cNvSpPr/>
          <p:nvPr/>
        </p:nvSpPr>
        <p:spPr>
          <a:xfrm>
            <a:off x="633920" y="4279364"/>
            <a:ext cx="4136995" cy="336284"/>
          </a:xfrm>
          <a:prstGeom prst="rect">
            <a:avLst/>
          </a:prstGeom>
          <a:noFill/>
          <a:ln w="76200">
            <a:solidFill>
              <a:srgbClr val="00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12DBF6F-C0A7-49A2-BC68-EC9D5FD9E1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5319" y="4618513"/>
            <a:ext cx="3502838" cy="1021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F8F3E73-74A0-4FF1-8381-D088A11C1671}"/>
              </a:ext>
            </a:extLst>
          </p:cNvPr>
          <p:cNvCxnSpPr>
            <a:cxnSpLocks/>
          </p:cNvCxnSpPr>
          <p:nvPr/>
        </p:nvCxnSpPr>
        <p:spPr>
          <a:xfrm>
            <a:off x="5577070" y="5541141"/>
            <a:ext cx="594805" cy="0"/>
          </a:xfrm>
          <a:prstGeom prst="line">
            <a:avLst/>
          </a:prstGeom>
          <a:ln w="123825">
            <a:solidFill>
              <a:srgbClr val="00FFFF"/>
            </a:solidFill>
          </a:ln>
          <a:effectLst>
            <a:outerShdw blurRad="50800" dist="50800" dir="5400000" algn="ctr" rotWithShape="0">
              <a:srgbClr val="FF00FF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9BAA24F-1DA6-440E-B321-921AFCC2C35D}"/>
              </a:ext>
            </a:extLst>
          </p:cNvPr>
          <p:cNvCxnSpPr>
            <a:cxnSpLocks/>
          </p:cNvCxnSpPr>
          <p:nvPr/>
        </p:nvCxnSpPr>
        <p:spPr>
          <a:xfrm>
            <a:off x="7449464" y="3386111"/>
            <a:ext cx="310719" cy="0"/>
          </a:xfrm>
          <a:prstGeom prst="line">
            <a:avLst/>
          </a:prstGeom>
          <a:ln w="76200">
            <a:solidFill>
              <a:srgbClr val="00FFFF"/>
            </a:solidFill>
          </a:ln>
          <a:effectLst>
            <a:outerShdw blurRad="50800" dist="50800" dir="5400000" algn="ctr" rotWithShape="0">
              <a:srgbClr val="FF00FF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row: Bent 26">
            <a:extLst>
              <a:ext uri="{FF2B5EF4-FFF2-40B4-BE49-F238E27FC236}">
                <a16:creationId xmlns:a16="http://schemas.microsoft.com/office/drawing/2014/main" id="{15E2AE0C-3BFA-4564-8F27-36B8DC390246}"/>
              </a:ext>
            </a:extLst>
          </p:cNvPr>
          <p:cNvSpPr/>
          <p:nvPr/>
        </p:nvSpPr>
        <p:spPr>
          <a:xfrm flipV="1">
            <a:off x="3835936" y="4719960"/>
            <a:ext cx="1639642" cy="856371"/>
          </a:xfrm>
          <a:prstGeom prst="bentArrow">
            <a:avLst>
              <a:gd name="adj1" fmla="val 25000"/>
              <a:gd name="adj2" fmla="val 50000"/>
              <a:gd name="adj3" fmla="val 50000"/>
              <a:gd name="adj4" fmla="val 43750"/>
            </a:avLst>
          </a:prstGeom>
          <a:gradFill flip="none" rotWithShape="1">
            <a:gsLst>
              <a:gs pos="0">
                <a:srgbClr val="FF00FF"/>
              </a:gs>
              <a:gs pos="43000">
                <a:srgbClr val="00FF99"/>
              </a:gs>
              <a:gs pos="66000">
                <a:srgbClr val="FFFF00"/>
              </a:gs>
              <a:gs pos="88000">
                <a:srgbClr val="0000FF"/>
              </a:gs>
            </a:gsLst>
            <a:path path="circle">
              <a:fillToRect l="100000" t="100000"/>
            </a:path>
            <a:tileRect r="-100000" b="-100000"/>
          </a:gradFill>
          <a:effectLst>
            <a:glow rad="88900">
              <a:srgbClr val="FFFF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7E4FA9D-847C-4CD6-9FDB-E02A9F7B6040}"/>
              </a:ext>
            </a:extLst>
          </p:cNvPr>
          <p:cNvSpPr/>
          <p:nvPr/>
        </p:nvSpPr>
        <p:spPr>
          <a:xfrm>
            <a:off x="326993" y="5746160"/>
            <a:ext cx="11538013" cy="914400"/>
          </a:xfrm>
          <a:prstGeom prst="roundRect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 w="28575">
            <a:solidFill>
              <a:srgbClr val="00FFFF"/>
            </a:solidFill>
          </a:ln>
          <a:scene3d>
            <a:camera prst="orthographicFront"/>
            <a:lightRig rig="freezing" dir="t"/>
          </a:scene3d>
          <a:sp3d>
            <a:bevelT w="120650" h="889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</a:t>
            </a:r>
            <a:r>
              <a:rPr kumimoji="0" lang="en-CA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</a:t>
            </a:r>
            <a:r>
              <a:rPr kumimoji="0" lang="en-CA" sz="44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</a:t>
            </a:r>
            <a:r>
              <a:rPr kumimoji="0" lang="en-CA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 </a:t>
            </a:r>
            <a:r>
              <a:rPr kumimoji="0" lang="en-CA" sz="5400" b="1" i="0" u="none" strike="noStrike" kern="1200" cap="none" spc="0" normalizeH="0" baseline="0" noProof="0" dirty="0">
                <a:ln>
                  <a:solidFill>
                    <a:srgbClr val="0000FF"/>
                  </a:solidFill>
                </a:ln>
                <a:solidFill>
                  <a:srgbClr val="FF00FF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AN ETERNAL COVENANT?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973441B4-2BA9-4535-926D-75F4808832F6}"/>
              </a:ext>
            </a:extLst>
          </p:cNvPr>
          <p:cNvSpPr/>
          <p:nvPr/>
        </p:nvSpPr>
        <p:spPr>
          <a:xfrm>
            <a:off x="8839200" y="4389428"/>
            <a:ext cx="3240464" cy="1097800"/>
          </a:xfrm>
          <a:prstGeom prst="wedgeRoundRectCallout">
            <a:avLst>
              <a:gd name="adj1" fmla="val -22168"/>
              <a:gd name="adj2" fmla="val -87405"/>
              <a:gd name="adj3" fmla="val 16667"/>
            </a:avLst>
          </a:prstGeom>
          <a:solidFill>
            <a:schemeClr val="accent4">
              <a:lumMod val="20000"/>
              <a:lumOff val="80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emarth</a:t>
            </a: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CA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egdolim</a:t>
            </a:r>
            <a:b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great lights</a:t>
            </a: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0847E12D-39B3-42B2-878A-9307AA3FF7CB}"/>
              </a:ext>
            </a:extLst>
          </p:cNvPr>
          <p:cNvSpPr/>
          <p:nvPr/>
        </p:nvSpPr>
        <p:spPr>
          <a:xfrm>
            <a:off x="151654" y="4874580"/>
            <a:ext cx="3480364" cy="612648"/>
          </a:xfrm>
          <a:prstGeom prst="wedgeRoundRectCallout">
            <a:avLst>
              <a:gd name="adj1" fmla="val 61507"/>
              <a:gd name="adj2" fmla="val 17878"/>
              <a:gd name="adj3" fmla="val 16667"/>
            </a:avLst>
          </a:prstGeom>
          <a:solidFill>
            <a:schemeClr val="accent2"/>
          </a:solidFill>
          <a:ln w="28575">
            <a:solidFill>
              <a:srgbClr val="0045D0"/>
            </a:solidFill>
          </a:ln>
          <a:scene3d>
            <a:camera prst="orthographicFront"/>
            <a:lightRig rig="threePt" dir="t"/>
          </a:scene3d>
          <a:sp3d>
            <a:bevelT w="127000" h="1397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0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 the </a:t>
            </a:r>
            <a:r>
              <a:rPr kumimoji="0" lang="en-CA" sz="40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Tav!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6A90732-3DED-475B-B34E-110099B849F4}"/>
              </a:ext>
            </a:extLst>
          </p:cNvPr>
          <p:cNvCxnSpPr>
            <a:cxnSpLocks/>
          </p:cNvCxnSpPr>
          <p:nvPr/>
        </p:nvCxnSpPr>
        <p:spPr>
          <a:xfrm flipH="1">
            <a:off x="7684417" y="2553553"/>
            <a:ext cx="486460" cy="546050"/>
          </a:xfrm>
          <a:prstGeom prst="straightConnector1">
            <a:avLst/>
          </a:prstGeom>
          <a:ln w="76200">
            <a:solidFill>
              <a:srgbClr val="FF00FF"/>
            </a:solidFill>
            <a:tailEnd type="triangle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1FA954D-6969-4619-B04A-291AE314ADB1}"/>
              </a:ext>
            </a:extLst>
          </p:cNvPr>
          <p:cNvCxnSpPr/>
          <p:nvPr/>
        </p:nvCxnSpPr>
        <p:spPr>
          <a:xfrm>
            <a:off x="10889836" y="3360944"/>
            <a:ext cx="7320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D6E0E30-A939-4154-A293-FDA26FE7E6A8}"/>
              </a:ext>
            </a:extLst>
          </p:cNvPr>
          <p:cNvCxnSpPr>
            <a:cxnSpLocks/>
          </p:cNvCxnSpPr>
          <p:nvPr/>
        </p:nvCxnSpPr>
        <p:spPr>
          <a:xfrm>
            <a:off x="764960" y="3639179"/>
            <a:ext cx="3591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15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6779</TotalTime>
  <Words>7564</Words>
  <Application>Microsoft Office PowerPoint</Application>
  <PresentationFormat>Widescreen</PresentationFormat>
  <Paragraphs>581</Paragraphs>
  <Slides>81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81</vt:i4>
      </vt:variant>
    </vt:vector>
  </HeadingPairs>
  <TitlesOfParts>
    <vt:vector size="110" baseType="lpstr">
      <vt:lpstr>Aharoni</vt:lpstr>
      <vt:lpstr>Algerian</vt:lpstr>
      <vt:lpstr>Arial</vt:lpstr>
      <vt:lpstr>Arial</vt:lpstr>
      <vt:lpstr>Arial Black</vt:lpstr>
      <vt:lpstr>Bahnschrift Light SemiCondensed</vt:lpstr>
      <vt:lpstr>Bauhaus 93</vt:lpstr>
      <vt:lpstr>Berlin Sans FB Demi</vt:lpstr>
      <vt:lpstr>Bodoni MT</vt:lpstr>
      <vt:lpstr>Bodoni MT Black</vt:lpstr>
      <vt:lpstr>Calibri</vt:lpstr>
      <vt:lpstr>Calibri Light</vt:lpstr>
      <vt:lpstr>Comic Sans MS</vt:lpstr>
      <vt:lpstr>Edwardian Script ITC</vt:lpstr>
      <vt:lpstr>Eras Bold ITC</vt:lpstr>
      <vt:lpstr>Forte</vt:lpstr>
      <vt:lpstr>Georgia</vt:lpstr>
      <vt:lpstr>Matura MT Script Capitals</vt:lpstr>
      <vt:lpstr>Ravie</vt:lpstr>
      <vt:lpstr>Rockwell</vt:lpstr>
      <vt:lpstr>Rockwell Extra Bold</vt:lpstr>
      <vt:lpstr>Segoe Print</vt:lpstr>
      <vt:lpstr>Showcard Gothic</vt:lpstr>
      <vt:lpstr>Snap ITC</vt:lpstr>
      <vt:lpstr>Times New Roman</vt:lpstr>
      <vt:lpstr>TITUS Cyberbit Basic</vt:lpstr>
      <vt:lpstr>Wide Latin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Timothy</dc:creator>
  <cp:lastModifiedBy>User55</cp:lastModifiedBy>
  <cp:revision>455</cp:revision>
  <cp:lastPrinted>2023-12-30T16:45:20Z</cp:lastPrinted>
  <dcterms:created xsi:type="dcterms:W3CDTF">2023-07-10T11:55:32Z</dcterms:created>
  <dcterms:modified xsi:type="dcterms:W3CDTF">2023-12-31T23:33:00Z</dcterms:modified>
</cp:coreProperties>
</file>